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2"/>
  </p:notesMasterIdLst>
  <p:handoutMasterIdLst>
    <p:handoutMasterId r:id="rId73"/>
  </p:handoutMasterIdLst>
  <p:sldIdLst>
    <p:sldId id="294" r:id="rId3"/>
    <p:sldId id="306" r:id="rId4"/>
    <p:sldId id="272" r:id="rId5"/>
    <p:sldId id="281" r:id="rId6"/>
    <p:sldId id="282" r:id="rId7"/>
    <p:sldId id="293" r:id="rId8"/>
    <p:sldId id="303" r:id="rId9"/>
    <p:sldId id="304" r:id="rId10"/>
    <p:sldId id="305" r:id="rId11"/>
    <p:sldId id="299" r:id="rId12"/>
    <p:sldId id="300" r:id="rId13"/>
    <p:sldId id="402" r:id="rId14"/>
    <p:sldId id="318" r:id="rId15"/>
    <p:sldId id="324" r:id="rId16"/>
    <p:sldId id="325" r:id="rId17"/>
    <p:sldId id="378" r:id="rId18"/>
    <p:sldId id="403" r:id="rId19"/>
    <p:sldId id="412" r:id="rId20"/>
    <p:sldId id="374" r:id="rId21"/>
    <p:sldId id="372" r:id="rId22"/>
    <p:sldId id="385" r:id="rId23"/>
    <p:sldId id="369" r:id="rId24"/>
    <p:sldId id="370" r:id="rId25"/>
    <p:sldId id="475" r:id="rId26"/>
    <p:sldId id="371" r:id="rId27"/>
    <p:sldId id="410" r:id="rId28"/>
    <p:sldId id="411" r:id="rId29"/>
    <p:sldId id="375" r:id="rId30"/>
    <p:sldId id="413" r:id="rId31"/>
    <p:sldId id="376" r:id="rId32"/>
    <p:sldId id="383" r:id="rId33"/>
    <p:sldId id="365" r:id="rId34"/>
    <p:sldId id="366" r:id="rId35"/>
    <p:sldId id="367" r:id="rId36"/>
    <p:sldId id="379" r:id="rId37"/>
    <p:sldId id="380" r:id="rId38"/>
    <p:sldId id="364" r:id="rId39"/>
    <p:sldId id="373" r:id="rId40"/>
    <p:sldId id="381" r:id="rId41"/>
    <p:sldId id="382" r:id="rId42"/>
    <p:sldId id="384" r:id="rId43"/>
    <p:sldId id="416" r:id="rId44"/>
    <p:sldId id="417" r:id="rId45"/>
    <p:sldId id="418" r:id="rId46"/>
    <p:sldId id="419" r:id="rId47"/>
    <p:sldId id="404" r:id="rId48"/>
    <p:sldId id="421" r:id="rId49"/>
    <p:sldId id="422" r:id="rId50"/>
    <p:sldId id="420" r:id="rId51"/>
    <p:sldId id="447" r:id="rId52"/>
    <p:sldId id="452" r:id="rId53"/>
    <p:sldId id="453" r:id="rId54"/>
    <p:sldId id="463" r:id="rId55"/>
    <p:sldId id="464" r:id="rId56"/>
    <p:sldId id="465" r:id="rId57"/>
    <p:sldId id="466" r:id="rId58"/>
    <p:sldId id="470" r:id="rId59"/>
    <p:sldId id="471" r:id="rId60"/>
    <p:sldId id="478" r:id="rId61"/>
    <p:sldId id="474" r:id="rId62"/>
    <p:sldId id="476" r:id="rId63"/>
    <p:sldId id="477" r:id="rId64"/>
    <p:sldId id="481" r:id="rId65"/>
    <p:sldId id="479" r:id="rId66"/>
    <p:sldId id="480" r:id="rId67"/>
    <p:sldId id="520" r:id="rId68"/>
    <p:sldId id="405" r:id="rId69"/>
    <p:sldId id="406" r:id="rId70"/>
    <p:sldId id="407" r:id="rId71"/>
  </p:sldIdLst>
  <p:sldSz cx="7560945" cy="5670550" type="screen4x3"/>
  <p:notesSz cx="7559675" cy="106914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6" autoAdjust="0"/>
    <p:restoredTop sz="94660"/>
  </p:normalViewPr>
  <p:slideViewPr>
    <p:cSldViewPr snapToGrid="0" showGuides="1">
      <p:cViewPr varScale="1">
        <p:scale>
          <a:sx n="100" d="100"/>
          <a:sy n="100" d="100"/>
        </p:scale>
        <p:origin x="1344" y="58"/>
      </p:cViewPr>
      <p:guideLst>
        <p:guide orient="horz" pos="1791"/>
        <p:guide pos="245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6" Type="http://schemas.openxmlformats.org/officeDocument/2006/relationships/tableStyles" Target="tableStyles.xml"/><Relationship Id="rId75" Type="http://schemas.openxmlformats.org/officeDocument/2006/relationships/viewProps" Target="viewProps.xml"/><Relationship Id="rId74" Type="http://schemas.openxmlformats.org/officeDocument/2006/relationships/presProps" Target="presProps.xml"/><Relationship Id="rId73" Type="http://schemas.openxmlformats.org/officeDocument/2006/relationships/handoutMaster" Target="handoutMasters/handoutMaster1.xml"/><Relationship Id="rId72" Type="http://schemas.openxmlformats.org/officeDocument/2006/relationships/notesMaster" Target="notesMasters/notesMaster1.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325"/>
            </a:lvl1pPr>
          </a:lstStyle>
          <a:p>
            <a:endParaRPr lang="en-US"/>
          </a:p>
        </p:txBody>
      </p:sp>
      <p:sp>
        <p:nvSpPr>
          <p:cNvPr id="3" name="Date Placeholder 2"/>
          <p:cNvSpPr/>
          <p:nvPr>
            <p:ph type="dt" sz="quarter" idx="1"/>
          </p:nvPr>
        </p:nvSpPr>
        <p:spPr>
          <a:xfrm>
            <a:off x="4282066" y="0"/>
            <a:ext cx="3275859" cy="536431"/>
          </a:xfrm>
          <a:prstGeom prst="rect">
            <a:avLst/>
          </a:prstGeom>
        </p:spPr>
        <p:txBody>
          <a:bodyPr vert="horz" lIns="91440" tIns="45720" rIns="91440" bIns="45720" rtlCol="0"/>
          <a:lstStyle>
            <a:lvl1pPr algn="r">
              <a:defRPr sz="1325"/>
            </a:lvl1pPr>
          </a:lstStyle>
          <a:p>
            <a:fld id="{696C064A-D61B-4B21-B757-51A9B82445B8}" type="datetimeFigureOut">
              <a:rPr lang="en-US" smtClean="0"/>
            </a:fld>
            <a:endParaRPr lang="en-US"/>
          </a:p>
        </p:txBody>
      </p:sp>
      <p:sp>
        <p:nvSpPr>
          <p:cNvPr id="4" name="Footer Placeholder 3"/>
          <p:cNvSpPr/>
          <p:nvPr>
            <p:ph type="ftr" sz="quarter" idx="2"/>
          </p:nvPr>
        </p:nvSpPr>
        <p:spPr>
          <a:xfrm>
            <a:off x="0" y="10155065"/>
            <a:ext cx="3275859" cy="536430"/>
          </a:xfrm>
          <a:prstGeom prst="rect">
            <a:avLst/>
          </a:prstGeom>
        </p:spPr>
        <p:txBody>
          <a:bodyPr vert="horz" lIns="91440" tIns="45720" rIns="91440" bIns="45720" rtlCol="0" anchor="b"/>
          <a:lstStyle>
            <a:lvl1pPr algn="l">
              <a:defRPr sz="1325"/>
            </a:lvl1pPr>
          </a:lstStyle>
          <a:p>
            <a:endParaRPr lang="en-US"/>
          </a:p>
        </p:txBody>
      </p:sp>
      <p:sp>
        <p:nvSpPr>
          <p:cNvPr id="5" name="Slide Number Placeholder 4"/>
          <p:cNvSpPr/>
          <p:nvPr>
            <p:ph type="sldNum" sz="quarter" idx="3"/>
          </p:nvPr>
        </p:nvSpPr>
        <p:spPr>
          <a:xfrm>
            <a:off x="4282066" y="10155065"/>
            <a:ext cx="3275859" cy="536430"/>
          </a:xfrm>
          <a:prstGeom prst="rect">
            <a:avLst/>
          </a:prstGeom>
        </p:spPr>
        <p:txBody>
          <a:bodyPr vert="horz" lIns="91440" tIns="45720" rIns="91440" bIns="45720" rtlCol="0" anchor="b"/>
          <a:lstStyle>
            <a:lvl1pPr algn="r">
              <a:defRPr sz="1325"/>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GIF>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200"/>
            </a:lvl1pPr>
          </a:lstStyle>
          <a:p>
            <a:endParaRPr lang="en-US"/>
          </a:p>
        </p:txBody>
      </p:sp>
      <p:sp>
        <p:nvSpPr>
          <p:cNvPr id="3" name="Date Placeholder 2"/>
          <p:cNvSpPr/>
          <p:nvPr>
            <p:ph type="dt" idx="1"/>
          </p:nvPr>
        </p:nvSpPr>
        <p:spPr>
          <a:xfrm>
            <a:off x="4282066" y="0"/>
            <a:ext cx="3275859" cy="536431"/>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p:nvPr>
            <p:ph type="sldImg" idx="2"/>
          </p:nvPr>
        </p:nvSpPr>
        <p:spPr>
          <a:xfrm>
            <a:off x="572389" y="1336437"/>
            <a:ext cx="6414897" cy="360838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p:nvPr>
            <p:ph type="body" sz="quarter" idx="3"/>
          </p:nvPr>
        </p:nvSpPr>
        <p:spPr>
          <a:xfrm>
            <a:off x="755968" y="5145282"/>
            <a:ext cx="6047740" cy="4209776"/>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p:nvPr>
            <p:ph type="ftr" sz="quarter" idx="4"/>
          </p:nvPr>
        </p:nvSpPr>
        <p:spPr>
          <a:xfrm>
            <a:off x="0" y="10155065"/>
            <a:ext cx="3275859" cy="53643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p:nvPr>
            <p:ph type="sldNum" sz="quarter" idx="5"/>
          </p:nvPr>
        </p:nvSpPr>
        <p:spPr>
          <a:xfrm>
            <a:off x="4282066" y="10155065"/>
            <a:ext cx="3275859" cy="536430"/>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27" name="PlaceHolder 2"/>
          <p:cNvSpPr/>
          <p:nvPr>
            <p:ph type="body"/>
          </p:nvPr>
        </p:nvSpPr>
        <p:spPr>
          <a:xfrm>
            <a:off x="377770" y="1326240"/>
            <a:ext cx="6804175"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28" name="PlaceHolder 3"/>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30"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1"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2"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3" name="PlaceHolder 5"/>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35" name="PlaceHolder 2"/>
          <p:cNvSpPr/>
          <p:nvPr>
            <p:ph type="body"/>
          </p:nvPr>
        </p:nvSpPr>
        <p:spPr>
          <a:xfrm>
            <a:off x="377770" y="132624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6" name="PlaceHolder 3"/>
          <p:cNvSpPr/>
          <p:nvPr>
            <p:ph type="body"/>
          </p:nvPr>
        </p:nvSpPr>
        <p:spPr>
          <a:xfrm>
            <a:off x="2678411" y="132624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7" name="PlaceHolder 4"/>
          <p:cNvSpPr/>
          <p:nvPr>
            <p:ph type="body"/>
          </p:nvPr>
        </p:nvSpPr>
        <p:spPr>
          <a:xfrm>
            <a:off x="4978783" y="132624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8" name="PlaceHolder 5"/>
          <p:cNvSpPr/>
          <p:nvPr>
            <p:ph type="body"/>
          </p:nvPr>
        </p:nvSpPr>
        <p:spPr>
          <a:xfrm>
            <a:off x="377770" y="304380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39" name="PlaceHolder 6"/>
          <p:cNvSpPr/>
          <p:nvPr>
            <p:ph type="body"/>
          </p:nvPr>
        </p:nvSpPr>
        <p:spPr>
          <a:xfrm>
            <a:off x="2678411" y="304380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40" name="PlaceHolder 7"/>
          <p:cNvSpPr/>
          <p:nvPr>
            <p:ph type="body"/>
          </p:nvPr>
        </p:nvSpPr>
        <p:spPr>
          <a:xfrm>
            <a:off x="4978783" y="3043800"/>
            <a:ext cx="2190740"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6" name="PlaceHolder 2"/>
          <p:cNvSpPr/>
          <p:nvPr>
            <p:ph type="subTitle"/>
          </p:nvPr>
        </p:nvSpPr>
        <p:spPr>
          <a:xfrm>
            <a:off x="377770" y="1326240"/>
            <a:ext cx="6804175" cy="3288240"/>
          </a:xfrm>
          <a:prstGeom prst="rect">
            <a:avLst/>
          </a:prstGeom>
        </p:spPr>
        <p:txBody>
          <a:bodyPr lIns="0" tIns="0" rIns="0" bIns="0" anchor="ctr"/>
          <a:lstStyle/>
          <a:p>
            <a:pPr algn="ctr"/>
            <a:endParaRPr lang="en-US" sz="2400" b="0" strike="noStrike" spc="-1">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8" name="PlaceHolder 2"/>
          <p:cNvSpPr/>
          <p:nvPr>
            <p:ph type="body"/>
          </p:nvPr>
        </p:nvSpPr>
        <p:spPr>
          <a:xfrm>
            <a:off x="377770" y="1326240"/>
            <a:ext cx="6804175" cy="328824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10"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11"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p:nvPr>
            <p:ph type="subTitle"/>
          </p:nvPr>
        </p:nvSpPr>
        <p:spPr>
          <a:xfrm>
            <a:off x="377770" y="225720"/>
            <a:ext cx="6804175" cy="4388400"/>
          </a:xfrm>
          <a:prstGeom prst="rect">
            <a:avLst/>
          </a:prstGeom>
        </p:spPr>
        <p:txBody>
          <a:bodyPr lIns="0" tIns="0" rIns="0" bIns="0" anchor="ctr"/>
          <a:lstStyle/>
          <a:p>
            <a:pPr algn="ctr"/>
            <a:endParaRPr lang="en-US" sz="2400" b="0" strike="noStrike" spc="-1">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15"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16"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17"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19"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20"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21" name="PlaceHolder 4"/>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B0604020202020204" pitchFamily="34" charset="0"/>
            </a:endParaRPr>
          </a:p>
        </p:txBody>
      </p:sp>
      <p:sp>
        <p:nvSpPr>
          <p:cNvPr id="23"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24"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
        <p:nvSpPr>
          <p:cNvPr id="25" name="PlaceHolder 4"/>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p:nvPr>
            <p:ph type="title"/>
          </p:nvPr>
        </p:nvSpPr>
        <p:spPr>
          <a:xfrm>
            <a:off x="378040" y="226080"/>
            <a:ext cx="6804445" cy="946440"/>
          </a:xfrm>
          <a:prstGeom prst="rect">
            <a:avLst/>
          </a:prstGeom>
        </p:spPr>
        <p:txBody>
          <a:bodyPr lIns="0" tIns="0" rIns="0" bIns="0" anchor="ctr"/>
          <a:lstStyle/>
          <a:p>
            <a:pPr algn="ctr"/>
            <a:r>
              <a:rPr lang="en-US" sz="3300" b="0" strike="noStrike" spc="-1">
                <a:latin typeface="Arial" panose="020B0604020202020204" pitchFamily="34" charset="0"/>
              </a:rPr>
              <a:t>Click to edit the title text format</a:t>
            </a:r>
            <a:endParaRPr lang="en-US" sz="3300" b="0" strike="noStrike" spc="-1">
              <a:latin typeface="Arial" panose="020B0604020202020204" pitchFamily="34" charset="0"/>
            </a:endParaRPr>
          </a:p>
        </p:txBody>
      </p:sp>
      <p:sp>
        <p:nvSpPr>
          <p:cNvPr id="6" name="PlaceHolder 2"/>
          <p:cNvSpPr/>
          <p:nvPr>
            <p:ph type="body"/>
          </p:nvPr>
        </p:nvSpPr>
        <p:spPr>
          <a:xfrm>
            <a:off x="378040" y="1326600"/>
            <a:ext cx="6804445" cy="3288240"/>
          </a:xfrm>
          <a:prstGeom prst="rect">
            <a:avLst/>
          </a:prstGeom>
        </p:spPr>
        <p:txBody>
          <a:bodyPr lIns="0" tIns="0" rIns="0" bIns="0">
            <a:normAutofit/>
          </a:bodyPr>
          <a:lstStyle/>
          <a:p>
            <a:pPr marL="431800" indent="-323850">
              <a:spcBef>
                <a:spcPts val="1415"/>
              </a:spcBef>
              <a:buClr>
                <a:srgbClr val="000000"/>
              </a:buClr>
              <a:buSzPct val="45000"/>
              <a:buFont typeface="Wingdings" panose="05000000000000000000" pitchFamily="2" charset="2"/>
              <a:buChar char=""/>
            </a:pPr>
            <a:r>
              <a:rPr lang="en-US" sz="2400" b="0" strike="noStrike" spc="-1">
                <a:latin typeface="Arial" panose="020B0604020202020204" pitchFamily="34" charset="0"/>
              </a:rPr>
              <a:t>Click to edit the outline text format</a:t>
            </a:r>
            <a:endParaRPr lang="en-US" sz="2400" b="0" strike="noStrike" spc="-1">
              <a:latin typeface="Arial" panose="020B0604020202020204" pitchFamily="34" charset="0"/>
            </a:endParaRPr>
          </a:p>
          <a:p>
            <a:pPr marL="648335" lvl="1" indent="-243205">
              <a:spcBef>
                <a:spcPts val="850"/>
              </a:spcBef>
              <a:buClr>
                <a:srgbClr val="000000"/>
              </a:buClr>
              <a:buSzPct val="75000"/>
              <a:buFont typeface="Symbol" charset="2"/>
              <a:buChar char=""/>
            </a:pPr>
            <a:r>
              <a:rPr lang="en-US" sz="2100" b="0" strike="noStrike" spc="-1">
                <a:latin typeface="Arial" panose="020B0604020202020204" pitchFamily="34" charset="0"/>
              </a:rPr>
              <a:t>Second Outline Level</a:t>
            </a:r>
            <a:endParaRPr lang="en-US" sz="2100" b="0" strike="noStrike" spc="-1">
              <a:latin typeface="Arial" panose="020B0604020202020204" pitchFamily="34" charset="0"/>
            </a:endParaRPr>
          </a:p>
          <a:p>
            <a:pPr marL="972185" lvl="2" indent="-215900">
              <a:spcBef>
                <a:spcPts val="640"/>
              </a:spcBef>
              <a:buClr>
                <a:srgbClr val="000000"/>
              </a:buClr>
              <a:buSzPct val="45000"/>
              <a:buFont typeface="Wingdings" panose="05000000000000000000" pitchFamily="2" charset="2"/>
              <a:buChar char=""/>
            </a:pPr>
            <a:r>
              <a:rPr lang="en-US" sz="1800" b="0" strike="noStrike" spc="-1">
                <a:latin typeface="Arial" panose="020B0604020202020204" pitchFamily="34" charset="0"/>
              </a:rPr>
              <a:t>Third Outline Level</a:t>
            </a:r>
            <a:endParaRPr lang="en-US" sz="1800" b="0" strike="noStrike" spc="-1">
              <a:latin typeface="Arial" panose="020B0604020202020204" pitchFamily="34" charset="0"/>
            </a:endParaRPr>
          </a:p>
          <a:p>
            <a:pPr marL="1296035" lvl="3" indent="-161925">
              <a:spcBef>
                <a:spcPts val="425"/>
              </a:spcBef>
              <a:buClr>
                <a:srgbClr val="000000"/>
              </a:buClr>
              <a:buSzPct val="75000"/>
              <a:buFont typeface="Symbol" charset="2"/>
              <a:buChar char=""/>
            </a:pPr>
            <a:r>
              <a:rPr lang="en-US" sz="1500" b="0" strike="noStrike" spc="-1">
                <a:latin typeface="Arial" panose="020B0604020202020204" pitchFamily="34" charset="0"/>
              </a:rPr>
              <a:t>Fourth Outline Level</a:t>
            </a:r>
            <a:endParaRPr lang="en-US" sz="1500" b="0" strike="noStrike" spc="-1">
              <a:latin typeface="Arial" panose="020B0604020202020204" pitchFamily="34" charset="0"/>
            </a:endParaRPr>
          </a:p>
          <a:p>
            <a:pPr marL="1620520" lvl="4" indent="-161925">
              <a:spcBef>
                <a:spcPts val="210"/>
              </a:spcBef>
              <a:buClr>
                <a:srgbClr val="000000"/>
              </a:buClr>
              <a:buSzPct val="45000"/>
              <a:buFont typeface="Wingdings" panose="05000000000000000000" pitchFamily="2" charset="2"/>
              <a:buChar char=""/>
            </a:pPr>
            <a:r>
              <a:rPr lang="en-US" sz="1500" b="0" strike="noStrike" spc="-1">
                <a:latin typeface="Arial" panose="020B0604020202020204" pitchFamily="34" charset="0"/>
              </a:rPr>
              <a:t>Fifth Outline Level</a:t>
            </a:r>
            <a:endParaRPr lang="en-US" sz="1500" b="0" strike="noStrike" spc="-1">
              <a:latin typeface="Arial" panose="020B0604020202020204" pitchFamily="34" charset="0"/>
            </a:endParaRPr>
          </a:p>
          <a:p>
            <a:pPr marL="1944370" lvl="5" indent="-161925">
              <a:spcBef>
                <a:spcPts val="210"/>
              </a:spcBef>
              <a:buClr>
                <a:srgbClr val="000000"/>
              </a:buClr>
              <a:buSzPct val="45000"/>
              <a:buFont typeface="Wingdings" panose="05000000000000000000" pitchFamily="2" charset="2"/>
              <a:buChar char=""/>
            </a:pPr>
            <a:r>
              <a:rPr lang="en-US" sz="1500" b="0" strike="noStrike" spc="-1">
                <a:latin typeface="Arial" panose="020B0604020202020204" pitchFamily="34" charset="0"/>
              </a:rPr>
              <a:t>Sixth Outline Level</a:t>
            </a:r>
            <a:endParaRPr lang="en-US" sz="1500" b="0" strike="noStrike" spc="-1">
              <a:latin typeface="Arial" panose="020B0604020202020204" pitchFamily="34" charset="0"/>
            </a:endParaRPr>
          </a:p>
          <a:p>
            <a:pPr marL="2268220" lvl="6" indent="-161925">
              <a:spcBef>
                <a:spcPts val="210"/>
              </a:spcBef>
              <a:buClr>
                <a:srgbClr val="000000"/>
              </a:buClr>
              <a:buSzPct val="45000"/>
              <a:buFont typeface="Wingdings" panose="05000000000000000000" pitchFamily="2" charset="2"/>
              <a:buChar char=""/>
            </a:pPr>
            <a:r>
              <a:rPr lang="en-US" sz="1500" b="0" strike="noStrike" spc="-1">
                <a:latin typeface="Arial" panose="020B0604020202020204" pitchFamily="34" charset="0"/>
              </a:rPr>
              <a:t>Seventh Outline Level</a:t>
            </a:r>
            <a:endParaRPr lang="en-US" sz="1500" b="0" strike="noStrike" spc="-1">
              <a:latin typeface="Arial" panose="020B0604020202020204" pitchFamily="34" charset="0"/>
            </a:endParaRPr>
          </a:p>
        </p:txBody>
      </p:sp>
      <p:sp>
        <p:nvSpPr>
          <p:cNvPr id="2" name="PlaceHolder 3"/>
          <p:cNvSpPr/>
          <p:nvPr>
            <p:ph type="dt"/>
          </p:nvPr>
        </p:nvSpPr>
        <p:spPr>
          <a:xfrm>
            <a:off x="378040" y="5165280"/>
            <a:ext cx="1761395" cy="390600"/>
          </a:xfrm>
          <a:prstGeom prst="rect">
            <a:avLst/>
          </a:prstGeom>
        </p:spPr>
        <p:txBody>
          <a:bodyPr lIns="0" tIns="0" rIns="0" bIns="0"/>
          <a:lstStyle/>
          <a:p>
            <a:r>
              <a:rPr lang="en-US" sz="1050" b="0" strike="noStrike" spc="-1">
                <a:latin typeface="Times New Roman" panose="02020603050405020304"/>
              </a:rPr>
              <a:t>&lt;date/time&gt;</a:t>
            </a:r>
            <a:endParaRPr lang="en-US" sz="1050" b="0" strike="noStrike" spc="-1">
              <a:latin typeface="Times New Roman" panose="02020603050405020304"/>
            </a:endParaRPr>
          </a:p>
        </p:txBody>
      </p:sp>
      <p:sp>
        <p:nvSpPr>
          <p:cNvPr id="3" name="PlaceHolder 4"/>
          <p:cNvSpPr/>
          <p:nvPr>
            <p:ph type="ftr"/>
          </p:nvPr>
        </p:nvSpPr>
        <p:spPr>
          <a:xfrm>
            <a:off x="2585791" y="5165280"/>
            <a:ext cx="2396502" cy="390600"/>
          </a:xfrm>
          <a:prstGeom prst="rect">
            <a:avLst/>
          </a:prstGeom>
        </p:spPr>
        <p:txBody>
          <a:bodyPr lIns="0" tIns="0" rIns="0" bIns="0"/>
          <a:lstStyle/>
          <a:p>
            <a:pPr algn="ctr"/>
            <a:r>
              <a:rPr lang="en-US" sz="1050" b="0" strike="noStrike" spc="-1">
                <a:latin typeface="Times New Roman" panose="02020603050405020304"/>
              </a:rPr>
              <a:t>&lt;footer&gt;</a:t>
            </a:r>
            <a:endParaRPr lang="en-US" sz="1050" b="0" strike="noStrike" spc="-1">
              <a:latin typeface="Times New Roman" panose="02020603050405020304"/>
            </a:endParaRPr>
          </a:p>
        </p:txBody>
      </p:sp>
      <p:sp>
        <p:nvSpPr>
          <p:cNvPr id="4" name="PlaceHolder 5"/>
          <p:cNvSpPr/>
          <p:nvPr>
            <p:ph type="sldNum"/>
          </p:nvPr>
        </p:nvSpPr>
        <p:spPr>
          <a:xfrm>
            <a:off x="5421089" y="5165280"/>
            <a:ext cx="1761395" cy="390600"/>
          </a:xfrm>
          <a:prstGeom prst="rect">
            <a:avLst/>
          </a:prstGeom>
        </p:spPr>
        <p:txBody>
          <a:bodyPr lIns="0" tIns="0" rIns="0" bIns="0"/>
          <a:lstStyle/>
          <a:p>
            <a:pPr algn="r"/>
            <a:fld id="{413C9047-FEDB-4C84-80EE-6D6175178B3C}" type="slidenum">
              <a:rPr lang="en-US" sz="1050" b="0" strike="noStrike" spc="-1">
                <a:latin typeface="Times New Roman" panose="02020603050405020304"/>
              </a:rPr>
            </a:fld>
            <a:endParaRPr lang="en-US" sz="1050" b="0" strike="noStrike" spc="-1">
              <a:latin typeface="Times New Roman" panose="020206030504050203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323850" indent="-243205" algn="l" defTabSz="685800" rtl="0" eaLnBrk="1" latinLnBrk="0" hangingPunct="1">
        <a:lnSpc>
          <a:spcPct val="90000"/>
        </a:lnSpc>
        <a:spcBef>
          <a:spcPts val="1065"/>
        </a:spcBef>
        <a:buClr>
          <a:srgbClr val="000000"/>
        </a:buClr>
        <a:buSzPct val="45000"/>
        <a:buFont typeface="Wingdings" panose="05000000000000000000" pitchFamily="2" charset="2"/>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image" Target="../media/image3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40.png"/><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image" Target="../media/image37.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44.png"/><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image" Target="../media/image4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46.png"/><Relationship Id="rId1" Type="http://schemas.openxmlformats.org/officeDocument/2006/relationships/image" Target="../media/image4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7.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8.png"/></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52.png"/><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image" Target="../media/image4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3.png"/></Relationships>
</file>

<file path=ppt/slides/_rels/slide21.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image" Target="../media/image54.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image" Target="../media/image60.png"/></Relationships>
</file>

<file path=ppt/slides/_rels/slide23.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69.png"/><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image" Target="../media/image63.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0.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1.png"/></Relationships>
</file>

<file path=ppt/slides/_rels/slide26.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77.png"/><Relationship Id="rId5" Type="http://schemas.openxmlformats.org/officeDocument/2006/relationships/image" Target="../media/image76.png"/><Relationship Id="rId4" Type="http://schemas.openxmlformats.org/officeDocument/2006/relationships/image" Target="../media/image75.png"/><Relationship Id="rId3" Type="http://schemas.openxmlformats.org/officeDocument/2006/relationships/image" Target="../media/image74.png"/><Relationship Id="rId2" Type="http://schemas.openxmlformats.org/officeDocument/2006/relationships/image" Target="../media/image73.png"/><Relationship Id="rId1" Type="http://schemas.openxmlformats.org/officeDocument/2006/relationships/image" Target="../media/image72.png"/></Relationships>
</file>

<file path=ppt/slides/_rels/slide27.xml.rels><?xml version="1.0" encoding="UTF-8" standalone="yes"?>
<Relationships xmlns="http://schemas.openxmlformats.org/package/2006/relationships"><Relationship Id="rId9" Type="http://schemas.openxmlformats.org/officeDocument/2006/relationships/image" Target="../media/image86.png"/><Relationship Id="rId8" Type="http://schemas.openxmlformats.org/officeDocument/2006/relationships/image" Target="../media/image85.png"/><Relationship Id="rId7" Type="http://schemas.openxmlformats.org/officeDocument/2006/relationships/image" Target="../media/image84.png"/><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image" Target="../media/image81.png"/><Relationship Id="rId3" Type="http://schemas.openxmlformats.org/officeDocument/2006/relationships/image" Target="../media/image80.png"/><Relationship Id="rId2" Type="http://schemas.openxmlformats.org/officeDocument/2006/relationships/image" Target="../media/image79.png"/><Relationship Id="rId10" Type="http://schemas.openxmlformats.org/officeDocument/2006/relationships/slideLayout" Target="../slideLayouts/slideLayout3.xml"/><Relationship Id="rId1" Type="http://schemas.openxmlformats.org/officeDocument/2006/relationships/image" Target="../media/image78.png"/></Relationships>
</file>

<file path=ppt/slides/_rels/slide28.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1.png"/><Relationship Id="rId4" Type="http://schemas.openxmlformats.org/officeDocument/2006/relationships/image" Target="../media/image90.png"/><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image" Target="../media/image87.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92.png"/></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96.png"/><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image" Target="../media/image93.png"/></Relationships>
</file>

<file path=ppt/slides/_rels/slide3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01.png"/><Relationship Id="rId4" Type="http://schemas.openxmlformats.org/officeDocument/2006/relationships/image" Target="../media/image100.png"/><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image" Target="../media/image97.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2.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3.png"/></Relationships>
</file>

<file path=ppt/slides/_rels/slide34.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06.png"/><Relationship Id="rId2" Type="http://schemas.openxmlformats.org/officeDocument/2006/relationships/image" Target="../media/image105.png"/><Relationship Id="rId1" Type="http://schemas.openxmlformats.org/officeDocument/2006/relationships/image" Target="../media/image104.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7.png"/></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1.png"/><Relationship Id="rId3" Type="http://schemas.openxmlformats.org/officeDocument/2006/relationships/image" Target="../media/image110.png"/><Relationship Id="rId2" Type="http://schemas.openxmlformats.org/officeDocument/2006/relationships/image" Target="../media/image109.png"/><Relationship Id="rId1" Type="http://schemas.openxmlformats.org/officeDocument/2006/relationships/image" Target="../media/image108.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13.png"/><Relationship Id="rId1" Type="http://schemas.openxmlformats.org/officeDocument/2006/relationships/image" Target="../media/image112.png"/></Relationships>
</file>

<file path=ppt/slides/_rels/slide38.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18.png"/><Relationship Id="rId4" Type="http://schemas.openxmlformats.org/officeDocument/2006/relationships/image" Target="../media/image117.png"/><Relationship Id="rId3" Type="http://schemas.openxmlformats.org/officeDocument/2006/relationships/image" Target="../media/image116.png"/><Relationship Id="rId2" Type="http://schemas.openxmlformats.org/officeDocument/2006/relationships/image" Target="../media/image115.png"/><Relationship Id="rId1" Type="http://schemas.openxmlformats.org/officeDocument/2006/relationships/image" Target="../media/image114.png"/></Relationships>
</file>

<file path=ppt/slides/_rels/slide3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21.png"/><Relationship Id="rId2" Type="http://schemas.openxmlformats.org/officeDocument/2006/relationships/image" Target="../media/image120.png"/><Relationship Id="rId1" Type="http://schemas.openxmlformats.org/officeDocument/2006/relationships/image" Target="../media/image119.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4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24.png"/><Relationship Id="rId2" Type="http://schemas.openxmlformats.org/officeDocument/2006/relationships/image" Target="../media/image123.png"/><Relationship Id="rId1" Type="http://schemas.openxmlformats.org/officeDocument/2006/relationships/image" Target="../media/image122.png"/></Relationships>
</file>

<file path=ppt/slides/_rels/slide41.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30.png"/><Relationship Id="rId5" Type="http://schemas.openxmlformats.org/officeDocument/2006/relationships/image" Target="../media/image129.png"/><Relationship Id="rId4" Type="http://schemas.openxmlformats.org/officeDocument/2006/relationships/image" Target="../media/image128.png"/><Relationship Id="rId3" Type="http://schemas.openxmlformats.org/officeDocument/2006/relationships/image" Target="../media/image127.png"/><Relationship Id="rId2" Type="http://schemas.openxmlformats.org/officeDocument/2006/relationships/image" Target="../media/image126.png"/><Relationship Id="rId1" Type="http://schemas.openxmlformats.org/officeDocument/2006/relationships/image" Target="../media/image125.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32.png"/><Relationship Id="rId1" Type="http://schemas.openxmlformats.org/officeDocument/2006/relationships/image" Target="../media/image13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37.png"/><Relationship Id="rId4" Type="http://schemas.openxmlformats.org/officeDocument/2006/relationships/image" Target="../media/image136.png"/><Relationship Id="rId3" Type="http://schemas.openxmlformats.org/officeDocument/2006/relationships/image" Target="../media/image135.png"/><Relationship Id="rId2" Type="http://schemas.openxmlformats.org/officeDocument/2006/relationships/image" Target="../media/image134.png"/><Relationship Id="rId1" Type="http://schemas.openxmlformats.org/officeDocument/2006/relationships/image" Target="../media/image133.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39.png"/><Relationship Id="rId1" Type="http://schemas.openxmlformats.org/officeDocument/2006/relationships/image" Target="../media/image13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41.png"/><Relationship Id="rId1" Type="http://schemas.openxmlformats.org/officeDocument/2006/relationships/image" Target="../media/image14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43.png"/><Relationship Id="rId1" Type="http://schemas.openxmlformats.org/officeDocument/2006/relationships/image" Target="../media/image142.pn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44.png"/></Relationships>
</file>

<file path=ppt/slides/_rels/slide52.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151.png"/><Relationship Id="rId6" Type="http://schemas.openxmlformats.org/officeDocument/2006/relationships/image" Target="../media/image150.png"/><Relationship Id="rId5" Type="http://schemas.openxmlformats.org/officeDocument/2006/relationships/image" Target="../media/image149.png"/><Relationship Id="rId4" Type="http://schemas.openxmlformats.org/officeDocument/2006/relationships/image" Target="../media/image148.png"/><Relationship Id="rId3" Type="http://schemas.openxmlformats.org/officeDocument/2006/relationships/image" Target="../media/image147.png"/><Relationship Id="rId2" Type="http://schemas.openxmlformats.org/officeDocument/2006/relationships/image" Target="../media/image146.png"/><Relationship Id="rId1" Type="http://schemas.openxmlformats.org/officeDocument/2006/relationships/image" Target="../media/image145.png"/></Relationships>
</file>

<file path=ppt/slides/_rels/slide53.xml.rels><?xml version="1.0" encoding="UTF-8" standalone="yes"?>
<Relationships xmlns="http://schemas.openxmlformats.org/package/2006/relationships"><Relationship Id="rId9" Type="http://schemas.openxmlformats.org/officeDocument/2006/relationships/image" Target="../media/image160.png"/><Relationship Id="rId8" Type="http://schemas.openxmlformats.org/officeDocument/2006/relationships/image" Target="../media/image159.png"/><Relationship Id="rId7" Type="http://schemas.openxmlformats.org/officeDocument/2006/relationships/image" Target="../media/image158.png"/><Relationship Id="rId6" Type="http://schemas.openxmlformats.org/officeDocument/2006/relationships/image" Target="../media/image157.png"/><Relationship Id="rId5" Type="http://schemas.openxmlformats.org/officeDocument/2006/relationships/image" Target="../media/image156.png"/><Relationship Id="rId4" Type="http://schemas.openxmlformats.org/officeDocument/2006/relationships/image" Target="../media/image155.png"/><Relationship Id="rId3" Type="http://schemas.openxmlformats.org/officeDocument/2006/relationships/image" Target="../media/image154.png"/><Relationship Id="rId2" Type="http://schemas.openxmlformats.org/officeDocument/2006/relationships/image" Target="../media/image153.png"/><Relationship Id="rId11" Type="http://schemas.openxmlformats.org/officeDocument/2006/relationships/slideLayout" Target="../slideLayouts/slideLayout3.xml"/><Relationship Id="rId10" Type="http://schemas.openxmlformats.org/officeDocument/2006/relationships/image" Target="../media/image161.png"/><Relationship Id="rId1" Type="http://schemas.openxmlformats.org/officeDocument/2006/relationships/image" Target="../media/image152.png"/></Relationships>
</file>

<file path=ppt/slides/_rels/slide54.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169.png"/><Relationship Id="rId7" Type="http://schemas.openxmlformats.org/officeDocument/2006/relationships/image" Target="../media/image168.png"/><Relationship Id="rId6" Type="http://schemas.openxmlformats.org/officeDocument/2006/relationships/image" Target="../media/image167.png"/><Relationship Id="rId5" Type="http://schemas.openxmlformats.org/officeDocument/2006/relationships/image" Target="../media/image166.png"/><Relationship Id="rId4" Type="http://schemas.openxmlformats.org/officeDocument/2006/relationships/image" Target="../media/image165.png"/><Relationship Id="rId3" Type="http://schemas.openxmlformats.org/officeDocument/2006/relationships/image" Target="../media/image164.png"/><Relationship Id="rId2" Type="http://schemas.openxmlformats.org/officeDocument/2006/relationships/image" Target="../media/image163.png"/><Relationship Id="rId1" Type="http://schemas.openxmlformats.org/officeDocument/2006/relationships/image" Target="../media/image162.png"/></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71.png"/><Relationship Id="rId1" Type="http://schemas.openxmlformats.org/officeDocument/2006/relationships/image" Target="../media/image170.png"/></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73.png"/><Relationship Id="rId1" Type="http://schemas.openxmlformats.org/officeDocument/2006/relationships/image" Target="../media/image172.png"/></Relationships>
</file>

<file path=ppt/slides/_rels/slide57.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79.png"/><Relationship Id="rId5" Type="http://schemas.openxmlformats.org/officeDocument/2006/relationships/image" Target="../media/image178.png"/><Relationship Id="rId4" Type="http://schemas.openxmlformats.org/officeDocument/2006/relationships/image" Target="../media/image177.png"/><Relationship Id="rId3" Type="http://schemas.openxmlformats.org/officeDocument/2006/relationships/image" Target="../media/image176.png"/><Relationship Id="rId2" Type="http://schemas.openxmlformats.org/officeDocument/2006/relationships/image" Target="../media/image175.png"/><Relationship Id="rId1" Type="http://schemas.openxmlformats.org/officeDocument/2006/relationships/image" Target="../media/image174.png"/></Relationships>
</file>

<file path=ppt/slides/_rels/slide5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82.png"/><Relationship Id="rId2" Type="http://schemas.openxmlformats.org/officeDocument/2006/relationships/image" Target="../media/image181.GIF"/><Relationship Id="rId1" Type="http://schemas.openxmlformats.org/officeDocument/2006/relationships/image" Target="../media/image180.png"/></Relationships>
</file>

<file path=ppt/slides/_rels/slide59.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86.png"/><Relationship Id="rId3" Type="http://schemas.openxmlformats.org/officeDocument/2006/relationships/image" Target="../media/image185.png"/><Relationship Id="rId2" Type="http://schemas.openxmlformats.org/officeDocument/2006/relationships/image" Target="../media/image184.png"/><Relationship Id="rId1" Type="http://schemas.openxmlformats.org/officeDocument/2006/relationships/image" Target="../media/image183.pn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6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90.png"/><Relationship Id="rId3" Type="http://schemas.openxmlformats.org/officeDocument/2006/relationships/image" Target="../media/image189.png"/><Relationship Id="rId2" Type="http://schemas.openxmlformats.org/officeDocument/2006/relationships/image" Target="../media/image188.png"/><Relationship Id="rId1" Type="http://schemas.openxmlformats.org/officeDocument/2006/relationships/image" Target="../media/image187.png"/></Relationships>
</file>

<file path=ppt/slides/_rels/slide6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95.png"/><Relationship Id="rId4" Type="http://schemas.openxmlformats.org/officeDocument/2006/relationships/image" Target="../media/image194.png"/><Relationship Id="rId3" Type="http://schemas.openxmlformats.org/officeDocument/2006/relationships/image" Target="../media/image193.png"/><Relationship Id="rId2" Type="http://schemas.openxmlformats.org/officeDocument/2006/relationships/image" Target="../media/image192.png"/><Relationship Id="rId1" Type="http://schemas.openxmlformats.org/officeDocument/2006/relationships/image" Target="../media/image191.png"/></Relationships>
</file>

<file path=ppt/slides/_rels/slide62.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01.png"/><Relationship Id="rId5" Type="http://schemas.openxmlformats.org/officeDocument/2006/relationships/image" Target="../media/image200.png"/><Relationship Id="rId4" Type="http://schemas.openxmlformats.org/officeDocument/2006/relationships/image" Target="../media/image199.png"/><Relationship Id="rId3" Type="http://schemas.openxmlformats.org/officeDocument/2006/relationships/image" Target="../media/image198.png"/><Relationship Id="rId2" Type="http://schemas.openxmlformats.org/officeDocument/2006/relationships/image" Target="../media/image197.png"/><Relationship Id="rId1" Type="http://schemas.openxmlformats.org/officeDocument/2006/relationships/image" Target="../media/image196.png"/></Relationships>
</file>

<file path=ppt/slides/_rels/slide6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05.png"/><Relationship Id="rId3" Type="http://schemas.openxmlformats.org/officeDocument/2006/relationships/image" Target="../media/image204.png"/><Relationship Id="rId2" Type="http://schemas.openxmlformats.org/officeDocument/2006/relationships/image" Target="../media/image203.png"/><Relationship Id="rId1" Type="http://schemas.openxmlformats.org/officeDocument/2006/relationships/image" Target="../media/image202.png"/></Relationships>
</file>

<file path=ppt/slides/_rels/slide64.xml.rels><?xml version="1.0" encoding="UTF-8" standalone="yes"?>
<Relationships xmlns="http://schemas.openxmlformats.org/package/2006/relationships"><Relationship Id="rId9" Type="http://schemas.openxmlformats.org/officeDocument/2006/relationships/image" Target="../media/image214.png"/><Relationship Id="rId8" Type="http://schemas.openxmlformats.org/officeDocument/2006/relationships/image" Target="../media/image213.png"/><Relationship Id="rId7" Type="http://schemas.openxmlformats.org/officeDocument/2006/relationships/image" Target="../media/image212.png"/><Relationship Id="rId6" Type="http://schemas.openxmlformats.org/officeDocument/2006/relationships/image" Target="../media/image211.png"/><Relationship Id="rId5" Type="http://schemas.openxmlformats.org/officeDocument/2006/relationships/image" Target="../media/image210.png"/><Relationship Id="rId4" Type="http://schemas.openxmlformats.org/officeDocument/2006/relationships/image" Target="../media/image209.png"/><Relationship Id="rId3" Type="http://schemas.openxmlformats.org/officeDocument/2006/relationships/image" Target="../media/image208.png"/><Relationship Id="rId2" Type="http://schemas.openxmlformats.org/officeDocument/2006/relationships/image" Target="../media/image207.png"/><Relationship Id="rId10" Type="http://schemas.openxmlformats.org/officeDocument/2006/relationships/slideLayout" Target="../slideLayouts/slideLayout3.xml"/><Relationship Id="rId1" Type="http://schemas.openxmlformats.org/officeDocument/2006/relationships/image" Target="../media/image206.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16.png"/><Relationship Id="rId1" Type="http://schemas.openxmlformats.org/officeDocument/2006/relationships/image" Target="../media/image215.png"/></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18.png"/><Relationship Id="rId1" Type="http://schemas.openxmlformats.org/officeDocument/2006/relationships/image" Target="../media/image217.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29.png"/><Relationship Id="rId7" Type="http://schemas.openxmlformats.org/officeDocument/2006/relationships/image" Target="../media/image28.png"/><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77770" y="830580"/>
            <a:ext cx="5414645" cy="337185"/>
          </a:xfrm>
          <a:prstGeom prst="rect">
            <a:avLst/>
          </a:prstGeom>
          <a:noFill/>
        </p:spPr>
        <p:txBody>
          <a:bodyPr wrap="none" rtlCol="0">
            <a:spAutoFit/>
          </a:bodyPr>
          <a:lstStyle/>
          <a:p>
            <a:r>
              <a:rPr lang="zh-CN" altLang="en-US" sz="1600" dirty="0"/>
              <a:t>介观体系中量子输运的一个特征：普适</a:t>
            </a:r>
            <a:r>
              <a:rPr lang="zh-CN" altLang="en-US" sz="1600" b="1" dirty="0"/>
              <a:t>电荷电导</a:t>
            </a:r>
            <a:r>
              <a:rPr lang="zh-CN" altLang="en-US" sz="1600" dirty="0"/>
              <a:t>涨落</a:t>
            </a:r>
            <a:r>
              <a:rPr lang="en-US" altLang="zh-CN" sz="1600" dirty="0"/>
              <a:t>(UCF)</a:t>
            </a:r>
            <a:endParaRPr lang="zh-CN" altLang="en-US" sz="1600" dirty="0"/>
          </a:p>
        </p:txBody>
      </p:sp>
      <p:sp>
        <p:nvSpPr>
          <p:cNvPr id="5" name="文本框 4"/>
          <p:cNvSpPr txBox="1"/>
          <p:nvPr/>
        </p:nvSpPr>
        <p:spPr>
          <a:xfrm>
            <a:off x="377770" y="1259556"/>
            <a:ext cx="3440365" cy="338554"/>
          </a:xfrm>
          <a:prstGeom prst="rect">
            <a:avLst/>
          </a:prstGeom>
          <a:noFill/>
        </p:spPr>
        <p:txBody>
          <a:bodyPr wrap="none" rtlCol="0">
            <a:spAutoFit/>
          </a:bodyPr>
          <a:lstStyle/>
          <a:p>
            <a:r>
              <a:rPr lang="zh-CN" altLang="en-US" sz="1600" dirty="0"/>
              <a:t>起因：量子干涉导致电荷电导涨落 </a:t>
            </a:r>
            <a:r>
              <a:rPr lang="en-US" altLang="zh-CN" sz="1600" dirty="0"/>
              <a:t>~</a:t>
            </a:r>
            <a:endParaRPr lang="zh-CN" altLang="en-US" sz="1600" dirty="0"/>
          </a:p>
        </p:txBody>
      </p:sp>
      <p:pic>
        <p:nvPicPr>
          <p:cNvPr id="11" name="图片 10"/>
          <p:cNvPicPr>
            <a:picLocks noChangeAspect="1"/>
          </p:cNvPicPr>
          <p:nvPr/>
        </p:nvPicPr>
        <p:blipFill>
          <a:blip r:embed="rId1"/>
          <a:stretch>
            <a:fillRect/>
          </a:stretch>
        </p:blipFill>
        <p:spPr>
          <a:xfrm>
            <a:off x="3764795" y="1307289"/>
            <a:ext cx="366924" cy="243087"/>
          </a:xfrm>
          <a:prstGeom prst="rect">
            <a:avLst/>
          </a:prstGeom>
        </p:spPr>
      </p:pic>
      <p:sp>
        <p:nvSpPr>
          <p:cNvPr id="12" name="文本框 11"/>
          <p:cNvSpPr txBox="1"/>
          <p:nvPr/>
        </p:nvSpPr>
        <p:spPr>
          <a:xfrm>
            <a:off x="377770" y="1688531"/>
            <a:ext cx="7081203" cy="338554"/>
          </a:xfrm>
          <a:prstGeom prst="rect">
            <a:avLst/>
          </a:prstGeom>
          <a:noFill/>
        </p:spPr>
        <p:txBody>
          <a:bodyPr wrap="square" rtlCol="0">
            <a:spAutoFit/>
          </a:bodyPr>
          <a:lstStyle/>
          <a:p>
            <a:r>
              <a:rPr lang="zh-CN" altLang="en-US" sz="1600" dirty="0"/>
              <a:t>特点：与无序细节、化学势、样品尺寸等无关，只与</a:t>
            </a:r>
            <a:r>
              <a:rPr lang="zh-CN" altLang="en-US" sz="1600" dirty="0">
                <a:solidFill>
                  <a:srgbClr val="FF0000"/>
                </a:solidFill>
              </a:rPr>
              <a:t>系统维度</a:t>
            </a:r>
            <a:r>
              <a:rPr lang="zh-CN" altLang="en-US" sz="1600" dirty="0"/>
              <a:t>与</a:t>
            </a:r>
            <a:r>
              <a:rPr lang="zh-CN" altLang="en-US" sz="1600" dirty="0">
                <a:solidFill>
                  <a:srgbClr val="FF0000"/>
                </a:solidFill>
              </a:rPr>
              <a:t>对称性</a:t>
            </a:r>
            <a:r>
              <a:rPr lang="zh-CN" altLang="en-US" sz="1600" dirty="0"/>
              <a:t>决定。</a:t>
            </a:r>
            <a:endParaRPr lang="zh-CN" altLang="en-US" sz="1600" dirty="0"/>
          </a:p>
        </p:txBody>
      </p:sp>
      <p:sp>
        <p:nvSpPr>
          <p:cNvPr id="13" name="文本框 12"/>
          <p:cNvSpPr txBox="1"/>
          <p:nvPr/>
        </p:nvSpPr>
        <p:spPr>
          <a:xfrm>
            <a:off x="377769" y="2028245"/>
            <a:ext cx="3081711" cy="337185"/>
          </a:xfrm>
          <a:prstGeom prst="rect">
            <a:avLst/>
          </a:prstGeom>
          <a:noFill/>
        </p:spPr>
        <p:txBody>
          <a:bodyPr wrap="square" rtlCol="0">
            <a:spAutoFit/>
          </a:bodyPr>
          <a:lstStyle/>
          <a:p>
            <a:r>
              <a:rPr lang="zh-CN" altLang="en-US" sz="1600" dirty="0"/>
              <a:t>出现条件：输运处于相</a:t>
            </a:r>
            <a:r>
              <a:rPr lang="en-US" altLang="zh-CN" sz="1600" dirty="0"/>
              <a:t>干</a:t>
            </a:r>
            <a:r>
              <a:rPr lang="zh-CN" altLang="en-US" sz="1600" dirty="0"/>
              <a:t>扩散区</a:t>
            </a:r>
            <a:endParaRPr lang="zh-CN" altLang="en-US" sz="1600" dirty="0"/>
          </a:p>
        </p:txBody>
      </p:sp>
      <p:pic>
        <p:nvPicPr>
          <p:cNvPr id="15" name="图片 14"/>
          <p:cNvPicPr>
            <a:picLocks noChangeAspect="1"/>
          </p:cNvPicPr>
          <p:nvPr/>
        </p:nvPicPr>
        <p:blipFill>
          <a:blip r:embed="rId2"/>
          <a:stretch>
            <a:fillRect/>
          </a:stretch>
        </p:blipFill>
        <p:spPr>
          <a:xfrm>
            <a:off x="3612381" y="2089270"/>
            <a:ext cx="978805" cy="266947"/>
          </a:xfrm>
          <a:prstGeom prst="rect">
            <a:avLst/>
          </a:prstGeom>
        </p:spPr>
      </p:pic>
      <p:sp>
        <p:nvSpPr>
          <p:cNvPr id="16" name="文本框 15"/>
          <p:cNvSpPr txBox="1"/>
          <p:nvPr/>
        </p:nvSpPr>
        <p:spPr>
          <a:xfrm>
            <a:off x="377768" y="2366799"/>
            <a:ext cx="4971472" cy="400110"/>
          </a:xfrm>
          <a:prstGeom prst="rect">
            <a:avLst/>
          </a:prstGeom>
          <a:noFill/>
        </p:spPr>
        <p:txBody>
          <a:bodyPr wrap="square" rtlCol="0">
            <a:spAutoFit/>
          </a:bodyPr>
          <a:lstStyle/>
          <a:p>
            <a:r>
              <a:rPr lang="en-US" altLang="zh-CN" sz="2000" dirty="0">
                <a:latin typeface="Vivaldi" pitchFamily="2" charset="0"/>
              </a:rPr>
              <a:t>l</a:t>
            </a:r>
            <a:r>
              <a:rPr lang="zh-CN" altLang="en-US" sz="1600" dirty="0"/>
              <a:t>：弹性平均自由程；</a:t>
            </a:r>
            <a:r>
              <a:rPr lang="en-US" altLang="zh-CN" sz="1600" dirty="0"/>
              <a:t>L</a:t>
            </a:r>
            <a:r>
              <a:rPr lang="zh-CN" altLang="en-US" sz="1600" dirty="0"/>
              <a:t>：样品尺寸； </a:t>
            </a:r>
            <a:r>
              <a:rPr lang="el-GR" altLang="zh-CN" sz="1600" dirty="0"/>
              <a:t>ξ</a:t>
            </a:r>
            <a:r>
              <a:rPr lang="zh-CN" altLang="en-US" sz="1600" dirty="0"/>
              <a:t>：相相干长度</a:t>
            </a:r>
            <a:endParaRPr lang="zh-CN" altLang="en-US" sz="1600" dirty="0"/>
          </a:p>
        </p:txBody>
      </p:sp>
      <p:sp>
        <p:nvSpPr>
          <p:cNvPr id="17" name="文本框 16"/>
          <p:cNvSpPr txBox="1"/>
          <p:nvPr/>
        </p:nvSpPr>
        <p:spPr>
          <a:xfrm>
            <a:off x="2037232" y="92911"/>
            <a:ext cx="3485249" cy="461665"/>
          </a:xfrm>
          <a:prstGeom prst="rect">
            <a:avLst/>
          </a:prstGeom>
          <a:noFill/>
        </p:spPr>
        <p:txBody>
          <a:bodyPr wrap="none" rtlCol="0">
            <a:spAutoFit/>
          </a:bodyPr>
          <a:lstStyle/>
          <a:p>
            <a:r>
              <a:rPr lang="zh-CN" altLang="en-US" sz="2400" dirty="0">
                <a:latin typeface="+mj-lt"/>
              </a:rPr>
              <a:t>普适电荷电导涨落</a:t>
            </a:r>
            <a:r>
              <a:rPr lang="en-US" altLang="zh-CN" sz="2400" dirty="0">
                <a:latin typeface="+mj-lt"/>
              </a:rPr>
              <a:t>(UCF)</a:t>
            </a:r>
            <a:endParaRPr lang="zh-CN" altLang="en-US" sz="2400" dirty="0">
              <a:latin typeface="+mj-lt"/>
            </a:endParaRPr>
          </a:p>
        </p:txBody>
      </p:sp>
      <p:sp>
        <p:nvSpPr>
          <p:cNvPr id="2" name="Text Box 1"/>
          <p:cNvSpPr txBox="1"/>
          <p:nvPr/>
        </p:nvSpPr>
        <p:spPr>
          <a:xfrm>
            <a:off x="377825" y="2841625"/>
            <a:ext cx="6962140" cy="583565"/>
          </a:xfrm>
          <a:prstGeom prst="rect">
            <a:avLst/>
          </a:prstGeom>
          <a:noFill/>
        </p:spPr>
        <p:txBody>
          <a:bodyPr wrap="square" rtlCol="0">
            <a:spAutoFit/>
          </a:bodyPr>
          <a:p>
            <a:r>
              <a:rPr lang="en-US" altLang="en-US" sz="1600"/>
              <a:t>根据随机矩阵理论(SMT)，有三种系综：COE, CUE, CSE，对应于beta值为1,2,4。不同的系综有不同的UCF值。比如一维系统的UCF值：</a:t>
            </a:r>
            <a:endParaRPr lang="en-US" altLang="en-US" sz="1600"/>
          </a:p>
        </p:txBody>
      </p:sp>
      <p:pic>
        <p:nvPicPr>
          <p:cNvPr id="3" name="Picture 2" descr="1"/>
          <p:cNvPicPr>
            <a:picLocks noChangeAspect="1"/>
          </p:cNvPicPr>
          <p:nvPr/>
        </p:nvPicPr>
        <p:blipFill>
          <a:blip r:embed="rId3"/>
          <a:stretch>
            <a:fillRect/>
          </a:stretch>
        </p:blipFill>
        <p:spPr>
          <a:xfrm>
            <a:off x="2785110" y="3425190"/>
            <a:ext cx="1595120" cy="254000"/>
          </a:xfrm>
          <a:prstGeom prst="rect">
            <a:avLst/>
          </a:prstGeom>
        </p:spPr>
      </p:pic>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1"/>
          <p:nvPr/>
        </p:nvSpPr>
        <p:spPr>
          <a:xfrm>
            <a:off x="361950" y="3780155"/>
            <a:ext cx="6837680" cy="1383665"/>
          </a:xfrm>
          <a:prstGeom prst="rect">
            <a:avLst/>
          </a:prstGeom>
          <a:noFill/>
        </p:spPr>
        <p:txBody>
          <a:bodyPr wrap="square" rtlCol="0">
            <a:spAutoFit/>
          </a:bodyPr>
          <a:p>
            <a:pPr marL="285750" indent="-285750">
              <a:buFont typeface="Arial" panose="020B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B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377825" y="225425"/>
            <a:ext cx="6804025" cy="611505"/>
          </a:xfrm>
        </p:spPr>
        <p:txBody>
          <a:bodyPr/>
          <a:p>
            <a:pPr algn="ctr">
              <a:lnSpc>
                <a:spcPct val="100000"/>
              </a:lnSpc>
            </a:pPr>
            <a:r>
              <a:rPr lang="zh-CN" altLang="en-US" sz="2400">
                <a:ea typeface="SimSun" panose="02010600030101010101" pitchFamily="2" charset="-122"/>
                <a:sym typeface="+mn-ea"/>
              </a:rPr>
              <a:t>费米分布函数</a:t>
            </a:r>
            <a:endParaRPr lang="en-US" sz="2400"/>
          </a:p>
        </p:txBody>
      </p:sp>
      <p:pic>
        <p:nvPicPr>
          <p:cNvPr id="4" name="Picture 3" descr="1"/>
          <p:cNvPicPr>
            <a:picLocks noChangeAspect="1"/>
          </p:cNvPicPr>
          <p:nvPr/>
        </p:nvPicPr>
        <p:blipFill>
          <a:blip r:embed="rId1"/>
          <a:stretch>
            <a:fillRect/>
          </a:stretch>
        </p:blipFill>
        <p:spPr>
          <a:xfrm>
            <a:off x="239395" y="1821815"/>
            <a:ext cx="2253615" cy="2296795"/>
          </a:xfrm>
          <a:prstGeom prst="rect">
            <a:avLst/>
          </a:prstGeom>
        </p:spPr>
      </p:pic>
      <p:sp>
        <p:nvSpPr>
          <p:cNvPr id="5" name="Text Box 4"/>
          <p:cNvSpPr txBox="1"/>
          <p:nvPr/>
        </p:nvSpPr>
        <p:spPr>
          <a:xfrm>
            <a:off x="495935" y="1453515"/>
            <a:ext cx="1868170" cy="337185"/>
          </a:xfrm>
          <a:prstGeom prst="rect">
            <a:avLst/>
          </a:prstGeom>
          <a:noFill/>
        </p:spPr>
        <p:txBody>
          <a:bodyPr wrap="none" rtlCol="0">
            <a:spAutoFit/>
          </a:bodyPr>
          <a:p>
            <a:r>
              <a:rPr lang="en-US" altLang="en-US" sz="1600"/>
              <a:t>T=5K,muL=0.8meV</a:t>
            </a:r>
            <a:endParaRPr lang="en-US" altLang="en-US" sz="1600"/>
          </a:p>
        </p:txBody>
      </p:sp>
      <p:sp>
        <p:nvSpPr>
          <p:cNvPr id="6" name="Text Box 5"/>
          <p:cNvSpPr txBox="1"/>
          <p:nvPr/>
        </p:nvSpPr>
        <p:spPr>
          <a:xfrm>
            <a:off x="1126490" y="4175125"/>
            <a:ext cx="479425" cy="275590"/>
          </a:xfrm>
          <a:prstGeom prst="rect">
            <a:avLst/>
          </a:prstGeom>
          <a:noFill/>
        </p:spPr>
        <p:txBody>
          <a:bodyPr wrap="none" rtlCol="0">
            <a:spAutoFit/>
          </a:bodyPr>
          <a:p>
            <a:r>
              <a:rPr lang="en-US" altLang="en-US" sz="1200"/>
              <a:t>meV</a:t>
            </a:r>
            <a:endParaRPr lang="en-US" altLang="en-US" sz="1200"/>
          </a:p>
        </p:txBody>
      </p:sp>
      <p:pic>
        <p:nvPicPr>
          <p:cNvPr id="7" name="Picture 6" descr="1"/>
          <p:cNvPicPr>
            <a:picLocks noChangeAspect="1"/>
          </p:cNvPicPr>
          <p:nvPr/>
        </p:nvPicPr>
        <p:blipFill>
          <a:blip r:embed="rId2"/>
          <a:stretch>
            <a:fillRect/>
          </a:stretch>
        </p:blipFill>
        <p:spPr>
          <a:xfrm>
            <a:off x="2587625" y="1821815"/>
            <a:ext cx="2239010" cy="2296795"/>
          </a:xfrm>
          <a:prstGeom prst="rect">
            <a:avLst/>
          </a:prstGeom>
        </p:spPr>
      </p:pic>
      <p:sp>
        <p:nvSpPr>
          <p:cNvPr id="8" name="Text Box 7"/>
          <p:cNvSpPr txBox="1"/>
          <p:nvPr/>
        </p:nvSpPr>
        <p:spPr>
          <a:xfrm>
            <a:off x="2696845" y="1453515"/>
            <a:ext cx="2020570" cy="337185"/>
          </a:xfrm>
          <a:prstGeom prst="rect">
            <a:avLst/>
          </a:prstGeom>
          <a:noFill/>
        </p:spPr>
        <p:txBody>
          <a:bodyPr wrap="none" rtlCol="0">
            <a:spAutoFit/>
          </a:bodyPr>
          <a:p>
            <a:r>
              <a:rPr lang="en-US" altLang="en-US" sz="1600"/>
              <a:t>T=0.5K,muL=0.9meV</a:t>
            </a:r>
            <a:endParaRPr lang="en-US" altLang="en-US" sz="1600"/>
          </a:p>
        </p:txBody>
      </p:sp>
      <p:sp>
        <p:nvSpPr>
          <p:cNvPr id="9" name="Text Box 8"/>
          <p:cNvSpPr txBox="1"/>
          <p:nvPr/>
        </p:nvSpPr>
        <p:spPr>
          <a:xfrm>
            <a:off x="3540125" y="4175125"/>
            <a:ext cx="479425" cy="275590"/>
          </a:xfrm>
          <a:prstGeom prst="rect">
            <a:avLst/>
          </a:prstGeom>
          <a:noFill/>
        </p:spPr>
        <p:txBody>
          <a:bodyPr wrap="none" rtlCol="0">
            <a:spAutoFit/>
          </a:bodyPr>
          <a:p>
            <a:r>
              <a:rPr lang="en-US" altLang="en-US" sz="1200"/>
              <a:t>meV</a:t>
            </a:r>
            <a:endParaRPr lang="en-US" altLang="en-US" sz="1200"/>
          </a:p>
        </p:txBody>
      </p:sp>
      <p:pic>
        <p:nvPicPr>
          <p:cNvPr id="10" name="Picture 9" descr="1"/>
          <p:cNvPicPr>
            <a:picLocks noChangeAspect="1"/>
          </p:cNvPicPr>
          <p:nvPr/>
        </p:nvPicPr>
        <p:blipFill>
          <a:blip r:embed="rId3"/>
          <a:stretch>
            <a:fillRect/>
          </a:stretch>
        </p:blipFill>
        <p:spPr>
          <a:xfrm>
            <a:off x="5033010" y="1821815"/>
            <a:ext cx="2245995" cy="2299970"/>
          </a:xfrm>
          <a:prstGeom prst="rect">
            <a:avLst/>
          </a:prstGeom>
        </p:spPr>
      </p:pic>
      <p:sp>
        <p:nvSpPr>
          <p:cNvPr id="11" name="Text Box 10"/>
          <p:cNvSpPr txBox="1"/>
          <p:nvPr/>
        </p:nvSpPr>
        <p:spPr>
          <a:xfrm>
            <a:off x="5145405" y="1453515"/>
            <a:ext cx="2020570" cy="337185"/>
          </a:xfrm>
          <a:prstGeom prst="rect">
            <a:avLst/>
          </a:prstGeom>
          <a:noFill/>
        </p:spPr>
        <p:txBody>
          <a:bodyPr wrap="none" rtlCol="0">
            <a:spAutoFit/>
          </a:bodyPr>
          <a:p>
            <a:r>
              <a:rPr lang="en-US" altLang="en-US" sz="1600"/>
              <a:t>T=0.1K,muL=0.9meV</a:t>
            </a:r>
            <a:endParaRPr lang="en-US" altLang="en-US" sz="1600"/>
          </a:p>
        </p:txBody>
      </p:sp>
      <p:sp>
        <p:nvSpPr>
          <p:cNvPr id="12" name="Text Box 11"/>
          <p:cNvSpPr txBox="1"/>
          <p:nvPr/>
        </p:nvSpPr>
        <p:spPr>
          <a:xfrm>
            <a:off x="5916295" y="4175125"/>
            <a:ext cx="479425" cy="275590"/>
          </a:xfrm>
          <a:prstGeom prst="rect">
            <a:avLst/>
          </a:prstGeom>
          <a:noFill/>
        </p:spPr>
        <p:txBody>
          <a:bodyPr wrap="none" rtlCol="0">
            <a:spAutoFit/>
          </a:bodyPr>
          <a:p>
            <a:r>
              <a:rPr lang="en-US" altLang="en-US" sz="1200"/>
              <a:t>meV</a:t>
            </a:r>
            <a:endParaRPr lang="en-US" altLang="en-US" sz="1200"/>
          </a:p>
        </p:txBody>
      </p:sp>
      <p:sp>
        <p:nvSpPr>
          <p:cNvPr id="13" name="Text Box 12"/>
          <p:cNvSpPr txBox="1"/>
          <p:nvPr/>
        </p:nvSpPr>
        <p:spPr>
          <a:xfrm>
            <a:off x="342900" y="4749165"/>
            <a:ext cx="2353945" cy="583565"/>
          </a:xfrm>
          <a:prstGeom prst="rect">
            <a:avLst/>
          </a:prstGeom>
          <a:noFill/>
        </p:spPr>
        <p:txBody>
          <a:bodyPr wrap="none" rtlCol="0">
            <a:spAutoFit/>
          </a:bodyPr>
          <a:p>
            <a:pPr marL="285750" indent="-285750" algn="l">
              <a:buFont typeface="Arial" panose="020B0604020202020204" pitchFamily="34" charset="0"/>
              <a:buChar char="•"/>
            </a:pPr>
            <a:r>
              <a:rPr lang="en-US" altLang="en-US" sz="1600"/>
              <a:t>1st subband: [0.6, 1.4]</a:t>
            </a:r>
            <a:endParaRPr lang="en-US" altLang="en-US" sz="1600"/>
          </a:p>
          <a:p>
            <a:pPr marL="285750" indent="-285750" algn="l">
              <a:buFont typeface="Arial" panose="020B0604020202020204" pitchFamily="34" charset="0"/>
              <a:buChar char="•"/>
            </a:pPr>
            <a:r>
              <a:rPr lang="en-US" altLang="en-US" sz="1600">
                <a:sym typeface="+mn-ea"/>
              </a:rPr>
              <a:t>2nd subband: [2.2, 4.1]</a:t>
            </a:r>
            <a:endParaRPr lang="en-US" altLang="en-US" sz="16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377825" y="225425"/>
            <a:ext cx="6804025" cy="483235"/>
          </a:xfrm>
        </p:spPr>
        <p:txBody>
          <a:bodyPr/>
          <a:p>
            <a:pPr algn="ctr"/>
            <a:r>
              <a:rPr lang="zh-CN" altLang="en-US" sz="2400">
                <a:ea typeface="SimSun" panose="02010600030101010101" pitchFamily="2" charset="-122"/>
                <a:sym typeface="+mn-ea"/>
              </a:rPr>
              <a:t>带边、带中心的普适行为？</a:t>
            </a:r>
            <a:endParaRPr lang="zh-CN" altLang="en-US" sz="2400">
              <a:ea typeface="SimSun" panose="02010600030101010101" pitchFamily="2" charset="-122"/>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022502" y="100531"/>
            <a:ext cx="5516880" cy="706755"/>
          </a:xfrm>
          <a:prstGeom prst="rect">
            <a:avLst/>
          </a:prstGeom>
          <a:noFill/>
        </p:spPr>
        <p:txBody>
          <a:bodyPr wrap="none" rtlCol="0">
            <a:spAutoFit/>
          </a:bodyPr>
          <a:p>
            <a:r>
              <a:rPr lang="zh-CN" altLang="en-US" sz="2000" dirty="0">
                <a:solidFill>
                  <a:srgbClr val="FF0000"/>
                </a:solidFill>
                <a:latin typeface="+mj-lt"/>
                <a:ea typeface="SimSun" panose="02010600030101010101" pitchFamily="2" charset="-122"/>
              </a:rPr>
              <a:t>长程跳跃作用</a:t>
            </a:r>
            <a:r>
              <a:rPr lang="zh-CN" altLang="en-US" sz="2000" dirty="0">
                <a:latin typeface="+mj-lt"/>
                <a:ea typeface="SimSun" panose="02010600030101010101" pitchFamily="2" charset="-122"/>
              </a:rPr>
              <a:t>下</a:t>
            </a:r>
            <a:r>
              <a:rPr lang="zh-CN" altLang="en-US" sz="2000" dirty="0">
                <a:solidFill>
                  <a:srgbClr val="FF0000"/>
                </a:solidFill>
                <a:latin typeface="+mj-lt"/>
                <a:ea typeface="SimSun" panose="02010600030101010101" pitchFamily="2" charset="-122"/>
              </a:rPr>
              <a:t>无序增强</a:t>
            </a:r>
            <a:r>
              <a:rPr lang="zh-CN" altLang="en-US" sz="2000" dirty="0">
                <a:latin typeface="+mj-lt"/>
                <a:ea typeface="SimSun" panose="02010600030101010101" pitchFamily="2" charset="-122"/>
              </a:rPr>
              <a:t>和</a:t>
            </a:r>
            <a:r>
              <a:rPr lang="zh-CN" altLang="en-US" sz="2000" dirty="0">
                <a:solidFill>
                  <a:srgbClr val="FF0000"/>
                </a:solidFill>
                <a:latin typeface="+mj-lt"/>
                <a:ea typeface="SimSun" panose="02010600030101010101" pitchFamily="2" charset="-122"/>
              </a:rPr>
              <a:t>无序无影响</a:t>
            </a:r>
            <a:r>
              <a:rPr lang="zh-CN" altLang="en-US" sz="2000" dirty="0">
                <a:latin typeface="+mj-lt"/>
                <a:ea typeface="SimSun" panose="02010600030101010101" pitchFamily="2" charset="-122"/>
              </a:rPr>
              <a:t>的输运：</a:t>
            </a:r>
            <a:endParaRPr lang="zh-CN" altLang="en-US" sz="2000" dirty="0">
              <a:latin typeface="+mj-lt"/>
              <a:ea typeface="SimSun" panose="02010600030101010101" pitchFamily="2" charset="-122"/>
            </a:endParaRPr>
          </a:p>
          <a:p>
            <a:pPr algn="ctr"/>
            <a:r>
              <a:rPr lang="zh-CN" altLang="en-US" sz="2000" dirty="0">
                <a:latin typeface="+mj-lt"/>
                <a:ea typeface="SimSun" panose="02010600030101010101" pitchFamily="2" charset="-122"/>
              </a:rPr>
              <a:t>应用于光学腔中的分子链</a:t>
            </a:r>
            <a:endParaRPr lang="zh-CN" altLang="en-US" sz="2000" dirty="0">
              <a:latin typeface="+mj-lt"/>
              <a:ea typeface="SimSun" panose="02010600030101010101" pitchFamily="2" charset="-122"/>
            </a:endParaRPr>
          </a:p>
        </p:txBody>
      </p:sp>
      <p:sp>
        <p:nvSpPr>
          <p:cNvPr id="2" name="Text Box 1"/>
          <p:cNvSpPr txBox="1"/>
          <p:nvPr/>
        </p:nvSpPr>
        <p:spPr>
          <a:xfrm>
            <a:off x="5641340" y="807085"/>
            <a:ext cx="1856105" cy="275590"/>
          </a:xfrm>
          <a:prstGeom prst="rect">
            <a:avLst/>
          </a:prstGeom>
          <a:noFill/>
        </p:spPr>
        <p:txBody>
          <a:bodyPr wrap="square" rtlCol="0" anchor="t">
            <a:spAutoFit/>
          </a:bodyPr>
          <a:p>
            <a:r>
              <a:rPr lang="en-US" altLang="en-US" sz="1200"/>
              <a:t>PRL </a:t>
            </a:r>
            <a:r>
              <a:rPr lang="en-US" sz="1200"/>
              <a:t>126, 153201 (2021) </a:t>
            </a:r>
            <a:endParaRPr lang="en-US" sz="1200"/>
          </a:p>
        </p:txBody>
      </p:sp>
      <p:sp>
        <p:nvSpPr>
          <p:cNvPr id="4" name="Text Box 3"/>
          <p:cNvSpPr txBox="1"/>
          <p:nvPr/>
        </p:nvSpPr>
        <p:spPr>
          <a:xfrm>
            <a:off x="139700" y="1200785"/>
            <a:ext cx="7294880" cy="159956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本文发现：当长程跳跃项存在时，</a:t>
            </a:r>
            <a:r>
              <a:rPr lang="en-US" altLang="zh-CN" sz="1400" dirty="0">
                <a:solidFill>
                  <a:schemeClr val="tx1"/>
                </a:solidFill>
                <a:latin typeface="+mj-lt"/>
                <a:ea typeface="SimSun" panose="02010600030101010101" pitchFamily="2" charset="-122"/>
              </a:rPr>
              <a:t>1D</a:t>
            </a:r>
            <a:r>
              <a:rPr lang="zh-CN" altLang="en-US" sz="1400" dirty="0">
                <a:solidFill>
                  <a:schemeClr val="tx1"/>
                </a:solidFill>
                <a:latin typeface="+mj-lt"/>
                <a:ea typeface="SimSun" panose="02010600030101010101" pitchFamily="2" charset="-122"/>
              </a:rPr>
              <a:t>无序纳米结构中的</a:t>
            </a:r>
            <a:r>
              <a:rPr lang="en-US" altLang="zh-CN" sz="1400" dirty="0">
                <a:solidFill>
                  <a:schemeClr val="tx1"/>
                </a:solidFill>
                <a:latin typeface="+mj-lt"/>
                <a:ea typeface="SimSun" panose="02010600030101010101" pitchFamily="2" charset="-122"/>
              </a:rPr>
              <a:t> </a:t>
            </a:r>
            <a:r>
              <a:rPr lang="zh-CN" altLang="en-US" sz="1400" dirty="0">
                <a:solidFill>
                  <a:schemeClr val="tx1"/>
                </a:solidFill>
                <a:latin typeface="+mj-lt"/>
                <a:ea typeface="SimSun" panose="02010600030101010101" pitchFamily="2" charset="-122"/>
              </a:rPr>
              <a:t>输运效率</a:t>
            </a:r>
            <a:r>
              <a:rPr lang="en-US" altLang="zh-CN" sz="1400" dirty="0">
                <a:solidFill>
                  <a:schemeClr val="tx1"/>
                </a:solidFill>
                <a:latin typeface="+mj-lt"/>
                <a:ea typeface="SimSun" panose="02010600030101010101" pitchFamily="2" charset="-122"/>
              </a:rPr>
              <a:t> </a:t>
            </a:r>
            <a:r>
              <a:rPr lang="zh-CN" altLang="en-US" sz="1400" dirty="0">
                <a:solidFill>
                  <a:schemeClr val="tx1"/>
                </a:solidFill>
                <a:latin typeface="+mj-lt"/>
                <a:ea typeface="SimSun" panose="02010600030101010101" pitchFamily="2" charset="-122"/>
              </a:rPr>
              <a:t>随无序先指数下降，</a:t>
            </a:r>
            <a:endParaRPr lang="zh-CN" altLang="en-US" sz="1400" dirty="0">
              <a:solidFill>
                <a:schemeClr val="tx1"/>
              </a:solidFill>
              <a:latin typeface="+mj-lt"/>
              <a:ea typeface="SimSun" panose="02010600030101010101" pitchFamily="2" charset="-122"/>
            </a:endParaRPr>
          </a:p>
          <a:p>
            <a:pPr indent="0" algn="l">
              <a:buFont typeface="Arial" panose="020B0604020202020204" pitchFamily="34" charset="0"/>
              <a:buNone/>
            </a:pPr>
            <a:r>
              <a:rPr lang="zh-CN" altLang="en-US" sz="1400" dirty="0">
                <a:solidFill>
                  <a:schemeClr val="tx1"/>
                </a:solidFill>
                <a:latin typeface="+mj-lt"/>
                <a:ea typeface="SimSun" panose="02010600030101010101" pitchFamily="2" charset="-122"/>
              </a:rPr>
              <a:t>然后被增强</a:t>
            </a:r>
            <a:r>
              <a:rPr lang="en-US" altLang="zh-CN" sz="1400" dirty="0">
                <a:solidFill>
                  <a:schemeClr val="tx1"/>
                </a:solidFill>
                <a:latin typeface="+mj-lt"/>
                <a:ea typeface="SimSun" panose="02010600030101010101" pitchFamily="2" charset="-122"/>
              </a:rPr>
              <a:t>(DET)</a:t>
            </a:r>
            <a:r>
              <a:rPr lang="zh-CN" altLang="en-US" sz="1400" dirty="0">
                <a:solidFill>
                  <a:schemeClr val="tx1"/>
                </a:solidFill>
                <a:latin typeface="+mj-lt"/>
                <a:ea typeface="SimSun" panose="02010600030101010101" pitchFamily="2" charset="-122"/>
              </a:rPr>
              <a:t>，然后进入一个平台区域（</a:t>
            </a:r>
            <a:r>
              <a:rPr lang="en-US" altLang="zh-CN" sz="1400" dirty="0">
                <a:solidFill>
                  <a:schemeClr val="tx1"/>
                </a:solidFill>
                <a:latin typeface="+mj-lt"/>
                <a:ea typeface="SimSun" panose="02010600030101010101" pitchFamily="2" charset="-122"/>
              </a:rPr>
              <a:t>DIT, </a:t>
            </a:r>
            <a:r>
              <a:rPr lang="zh-CN" altLang="en-US" sz="1400" dirty="0">
                <a:solidFill>
                  <a:schemeClr val="tx1"/>
                </a:solidFill>
                <a:latin typeface="+mj-lt"/>
                <a:ea typeface="SimSun" panose="02010600030101010101" pitchFamily="2" charset="-122"/>
              </a:rPr>
              <a:t>跨越了好几个无序量级）</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可以用</a:t>
            </a:r>
            <a:r>
              <a:rPr lang="zh-CN" altLang="en-US" sz="1400" dirty="0">
                <a:latin typeface="+mj-lt"/>
                <a:ea typeface="SimSun" panose="02010600030101010101" pitchFamily="2" charset="-122"/>
                <a:sym typeface="+mn-ea"/>
              </a:rPr>
              <a:t>光学腔中的分子链来实现这一现象</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长程作用可以由微观相互作用产生，或者与外部的耦合导致</a:t>
            </a:r>
            <a:r>
              <a:rPr lang="en-US" altLang="zh-CN" sz="1400" dirty="0">
                <a:solidFill>
                  <a:schemeClr val="tx1"/>
                </a:solidFill>
                <a:latin typeface="+mj-lt"/>
                <a:ea typeface="SimSun" panose="02010600030101010101" pitchFamily="2" charset="-122"/>
              </a:rPr>
              <a:t>[</a:t>
            </a:r>
            <a:r>
              <a:rPr lang="en-US" altLang="en-US" sz="1400" dirty="0">
                <a:solidFill>
                  <a:schemeClr val="tx1"/>
                </a:solidFill>
                <a:latin typeface="+mj-lt"/>
                <a:ea typeface="SimSun" panose="02010600030101010101" pitchFamily="2" charset="-122"/>
              </a:rPr>
              <a:t>14-18]</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长程相互作用会导致有能隙的基态</a:t>
            </a:r>
            <a:r>
              <a:rPr lang="en-US" altLang="zh-CN" sz="1400" dirty="0">
                <a:solidFill>
                  <a:schemeClr val="tx1"/>
                </a:solidFill>
                <a:latin typeface="+mj-lt"/>
                <a:ea typeface="SimSun" panose="02010600030101010101" pitchFamily="2" charset="-122"/>
              </a:rPr>
              <a:t>[</a:t>
            </a:r>
            <a:r>
              <a:rPr lang="en-US" altLang="en-US" sz="1400" dirty="0">
                <a:solidFill>
                  <a:schemeClr val="tx1"/>
                </a:solidFill>
                <a:latin typeface="+mj-lt"/>
                <a:ea typeface="SimSun" panose="02010600030101010101" pitchFamily="2" charset="-122"/>
              </a:rPr>
              <a:t>19,31]</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现象解释：当有能间隙存在时，无序会</a:t>
            </a:r>
            <a:r>
              <a:rPr lang="en-US" altLang="zh-CN" sz="1400" dirty="0">
                <a:solidFill>
                  <a:schemeClr val="tx1"/>
                </a:solidFill>
                <a:latin typeface="+mj-lt"/>
                <a:ea typeface="SimSun" panose="02010600030101010101" pitchFamily="2" charset="-122"/>
              </a:rPr>
              <a:t>mix</a:t>
            </a:r>
            <a:r>
              <a:rPr lang="zh-CN" altLang="en-US" sz="1400" dirty="0">
                <a:solidFill>
                  <a:schemeClr val="tx1"/>
                </a:solidFill>
                <a:latin typeface="+mj-lt"/>
                <a:ea typeface="SimSun" panose="02010600030101010101" pitchFamily="2" charset="-122"/>
              </a:rPr>
              <a:t>激发态，但会使基态保持拓展态。拓展态强</a:t>
            </a:r>
            <a:endParaRPr lang="zh-CN" altLang="en-US" sz="1400" dirty="0">
              <a:solidFill>
                <a:schemeClr val="tx1"/>
              </a:solidFill>
              <a:latin typeface="+mj-lt"/>
              <a:ea typeface="SimSun" panose="02010600030101010101" pitchFamily="2" charset="-122"/>
            </a:endParaRPr>
          </a:p>
          <a:p>
            <a:pPr indent="0" algn="l">
              <a:buFont typeface="Arial" panose="020B0604020202020204" pitchFamily="34" charset="0"/>
              <a:buNone/>
            </a:pPr>
            <a:r>
              <a:rPr lang="zh-CN" altLang="en-US" sz="1400" dirty="0">
                <a:solidFill>
                  <a:schemeClr val="tx1"/>
                </a:solidFill>
                <a:latin typeface="+mj-lt"/>
                <a:ea typeface="SimSun" panose="02010600030101010101" pitchFamily="2" charset="-122"/>
              </a:rPr>
              <a:t>加给激发态一个正交条件，阻止了它们的单个格点局域化，支持了整个能谱范围的稳定输运</a:t>
            </a:r>
            <a:endParaRPr lang="zh-CN" altLang="en-US" sz="1400" dirty="0">
              <a:solidFill>
                <a:schemeClr val="tx1"/>
              </a:solidFill>
              <a:latin typeface="+mj-lt"/>
              <a:ea typeface="SimSun" panose="02010600030101010101" pitchFamily="2" charset="-122"/>
            </a:endParaRPr>
          </a:p>
        </p:txBody>
      </p:sp>
      <p:pic>
        <p:nvPicPr>
          <p:cNvPr id="3" name="Picture 2" descr="1"/>
          <p:cNvPicPr>
            <a:picLocks noChangeAspect="1"/>
          </p:cNvPicPr>
          <p:nvPr/>
        </p:nvPicPr>
        <p:blipFill>
          <a:blip r:embed="rId1"/>
          <a:stretch>
            <a:fillRect/>
          </a:stretch>
        </p:blipFill>
        <p:spPr>
          <a:xfrm>
            <a:off x="297180" y="2880360"/>
            <a:ext cx="3684270" cy="17716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454812" y="131011"/>
            <a:ext cx="4338955" cy="460375"/>
          </a:xfrm>
          <a:prstGeom prst="rect">
            <a:avLst/>
          </a:prstGeom>
          <a:noFill/>
        </p:spPr>
        <p:txBody>
          <a:bodyPr wrap="none" rtlCol="0">
            <a:spAutoFit/>
          </a:bodyPr>
          <a:p>
            <a:r>
              <a:rPr lang="zh-CN" altLang="en-US" sz="2400" dirty="0">
                <a:latin typeface="+mj-lt"/>
                <a:ea typeface="SimSun" panose="02010600030101010101" pitchFamily="2" charset="-122"/>
              </a:rPr>
              <a:t>推荐审稿人（</a:t>
            </a:r>
            <a:r>
              <a:rPr lang="en-US" altLang="zh-CN" sz="2400" dirty="0">
                <a:latin typeface="+mj-lt"/>
                <a:ea typeface="SimSun" panose="02010600030101010101" pitchFamily="2" charset="-122"/>
              </a:rPr>
              <a:t>nano letters</a:t>
            </a:r>
            <a:r>
              <a:rPr lang="zh-CN" altLang="en-US" sz="2400" dirty="0">
                <a:latin typeface="+mj-lt"/>
                <a:ea typeface="SimSun" panose="02010600030101010101" pitchFamily="2" charset="-122"/>
              </a:rPr>
              <a:t>的？）</a:t>
            </a:r>
            <a:endParaRPr lang="zh-CN" altLang="en-US" sz="2400" dirty="0">
              <a:latin typeface="+mj-lt"/>
              <a:ea typeface="SimSun" panose="02010600030101010101" pitchFamily="2" charset="-122"/>
            </a:endParaRPr>
          </a:p>
        </p:txBody>
      </p:sp>
      <p:sp>
        <p:nvSpPr>
          <p:cNvPr id="12" name="Text Box 11"/>
          <p:cNvSpPr txBox="1"/>
          <p:nvPr/>
        </p:nvSpPr>
        <p:spPr>
          <a:xfrm>
            <a:off x="5768340" y="5334635"/>
            <a:ext cx="1729105" cy="275590"/>
          </a:xfrm>
          <a:prstGeom prst="rect">
            <a:avLst/>
          </a:prstGeom>
          <a:noFill/>
        </p:spPr>
        <p:txBody>
          <a:bodyPr wrap="square" rtlCol="0" anchor="t">
            <a:spAutoFit/>
          </a:bodyPr>
          <a:p>
            <a:r>
              <a:rPr lang="en-US" altLang="en-US" sz="1200"/>
              <a:t>PRL </a:t>
            </a:r>
            <a:r>
              <a:rPr lang="en-US" sz="1200"/>
              <a:t>126, 153201 (2021)</a:t>
            </a:r>
            <a:endParaRPr lang="en-US" sz="1200"/>
          </a:p>
        </p:txBody>
      </p:sp>
      <p:sp>
        <p:nvSpPr>
          <p:cNvPr id="2" name="Text Box 1"/>
          <p:cNvSpPr txBox="1"/>
          <p:nvPr/>
        </p:nvSpPr>
        <p:spPr>
          <a:xfrm>
            <a:off x="761365" y="1039495"/>
            <a:ext cx="6037580" cy="2584450"/>
          </a:xfrm>
          <a:prstGeom prst="rect">
            <a:avLst/>
          </a:prstGeom>
          <a:noFill/>
        </p:spPr>
        <p:txBody>
          <a:bodyPr wrap="none" rtlCol="0">
            <a:spAutoFit/>
          </a:bodyPr>
          <a:p>
            <a:pPr algn="l"/>
            <a:r>
              <a:rPr lang="en-US">
                <a:sym typeface="+mn-ea"/>
              </a:rPr>
              <a:t>1. Hong Guo</a:t>
            </a:r>
            <a:endParaRPr lang="en-US"/>
          </a:p>
          <a:p>
            <a:pPr algn="l"/>
            <a:r>
              <a:rPr lang="en-US">
                <a:sym typeface="+mn-ea"/>
              </a:rPr>
              <a:t>Centre for the Physics of Materials and Department of Physics, </a:t>
            </a:r>
            <a:endParaRPr lang="en-US"/>
          </a:p>
          <a:p>
            <a:pPr algn="l"/>
            <a:r>
              <a:rPr lang="en-US">
                <a:sym typeface="+mn-ea"/>
              </a:rPr>
              <a:t>McGill University, Montreal, Quebec, Canada H3A 2T8</a:t>
            </a:r>
            <a:endParaRPr lang="en-US"/>
          </a:p>
          <a:p>
            <a:pPr algn="l"/>
            <a:endParaRPr lang="en-US"/>
          </a:p>
          <a:p>
            <a:pPr algn="l"/>
            <a:r>
              <a:rPr lang="en-US"/>
              <a:t>2. Qing-feng Sun</a:t>
            </a:r>
            <a:endParaRPr lang="en-US"/>
          </a:p>
          <a:p>
            <a:pPr algn="l"/>
            <a:r>
              <a:rPr lang="en-US"/>
              <a:t>International Center for Quantum Materials, School of Physics, </a:t>
            </a:r>
            <a:endParaRPr lang="en-US"/>
          </a:p>
          <a:p>
            <a:pPr algn="l"/>
            <a:r>
              <a:rPr lang="en-US"/>
              <a:t>Peking University, Beijing 100871, China</a:t>
            </a:r>
            <a:endParaRPr lang="en-US"/>
          </a:p>
          <a:p>
            <a:pPr algn="l"/>
            <a:endParaRPr lang="en-US"/>
          </a:p>
          <a:p>
            <a:pPr algn="l"/>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7"/>
          <p:cNvSpPr txBox="1"/>
          <p:nvPr/>
        </p:nvSpPr>
        <p:spPr>
          <a:xfrm>
            <a:off x="328788" y="2856277"/>
            <a:ext cx="6945899" cy="548640"/>
          </a:xfrm>
          <a:prstGeom prst="rect">
            <a:avLst/>
          </a:prstGeom>
          <a:noFill/>
        </p:spPr>
        <p:txBody>
          <a:bodyPr wrap="square" rtlCol="0" anchor="t">
            <a:spAutoFit/>
          </a:bodyPr>
          <a:p>
            <a:r>
              <a:rPr lang="zh-CN" altLang="en-US" sz="1490"/>
              <a:t>基态是个</a:t>
            </a:r>
            <a:r>
              <a:rPr lang="en-US" altLang="zh-CN" sz="1490"/>
              <a:t>skyrmion,</a:t>
            </a:r>
            <a:r>
              <a:rPr lang="zh-CN" altLang="en-US" sz="1490"/>
              <a:t>为了研究由基态激发出来的</a:t>
            </a:r>
            <a:r>
              <a:rPr lang="en-US" altLang="zh-CN" sz="1490"/>
              <a:t>magnon</a:t>
            </a:r>
            <a:r>
              <a:rPr lang="zh-CN" altLang="en-US" sz="1490"/>
              <a:t>之间的相互作用，</a:t>
            </a:r>
            <a:endParaRPr lang="zh-CN" altLang="en-US" sz="1490"/>
          </a:p>
          <a:p>
            <a:r>
              <a:rPr lang="zh-CN" altLang="en-US" sz="1490"/>
              <a:t>在</a:t>
            </a:r>
            <a:r>
              <a:rPr lang="en-US" altLang="zh-CN" sz="1490"/>
              <a:t>skyrmion</a:t>
            </a:r>
            <a:r>
              <a:rPr lang="zh-CN" altLang="en-US" sz="1490"/>
              <a:t>态附近作微扰：</a:t>
            </a:r>
            <a:endParaRPr lang="zh-CN" altLang="en-US" sz="1490"/>
          </a:p>
        </p:txBody>
      </p:sp>
      <p:sp>
        <p:nvSpPr>
          <p:cNvPr id="5" name="Text Box 4"/>
          <p:cNvSpPr txBox="1"/>
          <p:nvPr/>
        </p:nvSpPr>
        <p:spPr>
          <a:xfrm>
            <a:off x="286784" y="90834"/>
            <a:ext cx="7042150" cy="396875"/>
          </a:xfrm>
          <a:prstGeom prst="rect">
            <a:avLst/>
          </a:prstGeom>
          <a:noFill/>
        </p:spPr>
        <p:txBody>
          <a:bodyPr wrap="none" rtlCol="0" anchor="t">
            <a:spAutoFit/>
          </a:bodyPr>
          <a:lstStyle/>
          <a:p>
            <a:r>
              <a:rPr lang="en-US" altLang="en-US" sz="1985" b="1" dirty="0">
                <a:solidFill>
                  <a:srgbClr val="FF0000"/>
                </a:solidFill>
                <a:latin typeface="Times New Roman" panose="02020603050405020304"/>
                <a:cs typeface="Times New Roman" panose="02020603050405020304"/>
                <a:sym typeface="+mn-ea"/>
              </a:rPr>
              <a:t>非线性</a:t>
            </a:r>
            <a:r>
              <a:rPr lang="en-US" altLang="en-US" sz="1985" b="1" dirty="0">
                <a:latin typeface="Times New Roman" panose="02020603050405020304"/>
                <a:cs typeface="Times New Roman" panose="02020603050405020304"/>
                <a:sym typeface="+mn-ea"/>
              </a:rPr>
              <a:t>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13" name="Text Box 8"/>
          <p:cNvSpPr txBox="1"/>
          <p:nvPr/>
        </p:nvSpPr>
        <p:spPr>
          <a:xfrm>
            <a:off x="438523" y="521376"/>
            <a:ext cx="6724852" cy="1932305"/>
          </a:xfrm>
          <a:prstGeom prst="rect">
            <a:avLst/>
          </a:prstGeom>
          <a:noFill/>
        </p:spPr>
        <p:txBody>
          <a:bodyPr wrap="square" rtlCol="0">
            <a:spAutoFit/>
          </a:bodyPr>
          <a:lstStyle/>
          <a:p>
            <a:pPr marL="285750" indent="-285750" algn="l">
              <a:buFont typeface="Arial" panose="020B0604020202020204" pitchFamily="34" charset="0"/>
              <a:buChar char="•"/>
            </a:pPr>
            <a:r>
              <a:rPr lang="en-US" altLang="en-US" sz="1325" dirty="0"/>
              <a:t>frequency comb在光学系统中提出：一系列离散的、等间隔的谱线组成的谱。用于高精度频率测量等。</a:t>
            </a:r>
            <a:endParaRPr lang="en-US" altLang="en-US" sz="1325" dirty="0"/>
          </a:p>
          <a:p>
            <a:pPr marL="285750" indent="-285750" algn="l">
              <a:buFont typeface="Arial" panose="020B0604020202020204" pitchFamily="34" charset="0"/>
              <a:buChar char="•"/>
            </a:pPr>
            <a:r>
              <a:rPr lang="en-US" altLang="en-US" sz="1325" dirty="0"/>
              <a:t>许多光子系统中的现象也在magnon系统被发现。</a:t>
            </a:r>
            <a:endParaRPr lang="en-US" altLang="en-US" sz="1325" dirty="0"/>
          </a:p>
          <a:p>
            <a:pPr marL="285750" indent="-285750" algn="l">
              <a:buFont typeface="Arial" panose="020B0604020202020204" pitchFamily="34" charset="0"/>
              <a:buChar char="•"/>
            </a:pPr>
            <a:r>
              <a:rPr lang="en-US" altLang="en-US" sz="1325" dirty="0"/>
              <a:t>近期理论上预言了声子的frequency comb，magnon与声子在很多方面类似，</a:t>
            </a:r>
            <a:endParaRPr lang="en-US" altLang="en-US" sz="1325" dirty="0"/>
          </a:p>
          <a:p>
            <a:pPr indent="0" algn="l">
              <a:buFont typeface="Arial" panose="020B0604020202020204" pitchFamily="34" charset="0"/>
              <a:buNone/>
            </a:pPr>
            <a:r>
              <a:rPr lang="en-US" altLang="en-US" sz="1325" dirty="0"/>
              <a:t>     有没有frequency comb?</a:t>
            </a:r>
            <a:endParaRPr lang="en-US" altLang="en-US" sz="1325" dirty="0"/>
          </a:p>
          <a:p>
            <a:pPr marL="285750" indent="-285750" algn="l">
              <a:buFont typeface="Arial" panose="020B0604020202020204" pitchFamily="34" charset="0"/>
              <a:buChar char="•"/>
            </a:pPr>
            <a:r>
              <a:rPr lang="en-US" altLang="en-US" sz="1325" dirty="0"/>
              <a:t>磁介质中首要的非线性效应是3-magnon(弱)和4-magnon过程(二维三维产生连续谱)。</a:t>
            </a:r>
            <a:endParaRPr lang="en-US" altLang="en-US" sz="1325" dirty="0"/>
          </a:p>
          <a:p>
            <a:pPr marL="285750" indent="-285750" algn="l">
              <a:buFont typeface="Arial" panose="020B0604020202020204" pitchFamily="34" charset="0"/>
              <a:buChar char="•"/>
            </a:pPr>
            <a:r>
              <a:rPr lang="en-US" altLang="en-US" sz="1325" dirty="0"/>
              <a:t>近期报导磁结构中的3-magnon过程可以被显著增强（如skyrmion），但都关注线性过程，没有非线性过程的研究。</a:t>
            </a:r>
            <a:endParaRPr lang="en-US" altLang="en-US" sz="1325" dirty="0"/>
          </a:p>
          <a:p>
            <a:pPr marL="285750" indent="-285750" algn="l">
              <a:buFont typeface="Arial" panose="020B0604020202020204" pitchFamily="34" charset="0"/>
              <a:buChar char="•"/>
            </a:pPr>
            <a:r>
              <a:rPr lang="en-US" altLang="en-US" sz="1325" dirty="0"/>
              <a:t>magnon由微波激发。</a:t>
            </a:r>
            <a:endParaRPr lang="en-US" altLang="en-US" sz="1325" dirty="0"/>
          </a:p>
        </p:txBody>
      </p:sp>
      <p:sp>
        <p:nvSpPr>
          <p:cNvPr id="7" name="Text Box 6"/>
          <p:cNvSpPr txBox="1"/>
          <p:nvPr/>
        </p:nvSpPr>
        <p:spPr>
          <a:xfrm>
            <a:off x="5472187" y="5370221"/>
            <a:ext cx="2016721" cy="269240"/>
          </a:xfrm>
          <a:prstGeom prst="rect">
            <a:avLst/>
          </a:prstGeom>
          <a:noFill/>
        </p:spPr>
        <p:txBody>
          <a:bodyPr wrap="square" rtlCol="0" anchor="t">
            <a:spAutoFit/>
          </a:bodyPr>
          <a:p>
            <a:r>
              <a:rPr lang="en-US" altLang="en-US" sz="1160"/>
              <a:t>PRL 127, 037202 (2021)</a:t>
            </a:r>
            <a:endParaRPr lang="en-US" altLang="en-US" sz="1160"/>
          </a:p>
        </p:txBody>
      </p:sp>
      <p:pic>
        <p:nvPicPr>
          <p:cNvPr id="2" name="Picture 1" descr="1"/>
          <p:cNvPicPr>
            <a:picLocks noChangeAspect="1"/>
          </p:cNvPicPr>
          <p:nvPr/>
        </p:nvPicPr>
        <p:blipFill>
          <a:blip r:embed="rId1"/>
          <a:stretch>
            <a:fillRect/>
          </a:stretch>
        </p:blipFill>
        <p:spPr>
          <a:xfrm>
            <a:off x="2472571" y="2323350"/>
            <a:ext cx="4103273" cy="432642"/>
          </a:xfrm>
          <a:prstGeom prst="rect">
            <a:avLst/>
          </a:prstGeom>
        </p:spPr>
      </p:pic>
      <p:pic>
        <p:nvPicPr>
          <p:cNvPr id="3" name="Picture 2" descr="/home/ligy/Pictures/1.png1"/>
          <p:cNvPicPr>
            <a:picLocks noChangeAspect="1"/>
          </p:cNvPicPr>
          <p:nvPr/>
        </p:nvPicPr>
        <p:blipFill>
          <a:blip r:embed="rId2"/>
          <a:srcRect/>
          <a:stretch>
            <a:fillRect/>
          </a:stretch>
        </p:blipFill>
        <p:spPr>
          <a:xfrm>
            <a:off x="2938816" y="3129829"/>
            <a:ext cx="2737616" cy="232598"/>
          </a:xfrm>
          <a:prstGeom prst="rect">
            <a:avLst/>
          </a:prstGeom>
        </p:spPr>
      </p:pic>
      <p:pic>
        <p:nvPicPr>
          <p:cNvPr id="4" name="Picture 3" descr="1"/>
          <p:cNvPicPr>
            <a:picLocks noChangeAspect="1"/>
          </p:cNvPicPr>
          <p:nvPr/>
        </p:nvPicPr>
        <p:blipFill>
          <a:blip r:embed="rId3"/>
          <a:stretch>
            <a:fillRect/>
          </a:stretch>
        </p:blipFill>
        <p:spPr>
          <a:xfrm>
            <a:off x="1695495" y="3341424"/>
            <a:ext cx="3600799" cy="915689"/>
          </a:xfrm>
          <a:prstGeom prst="rect">
            <a:avLst/>
          </a:prstGeom>
        </p:spPr>
      </p:pic>
      <p:sp>
        <p:nvSpPr>
          <p:cNvPr id="6" name="Text Box 5"/>
          <p:cNvSpPr txBox="1"/>
          <p:nvPr/>
        </p:nvSpPr>
        <p:spPr>
          <a:xfrm>
            <a:off x="286784" y="4257113"/>
            <a:ext cx="4404127" cy="320040"/>
          </a:xfrm>
          <a:prstGeom prst="rect">
            <a:avLst/>
          </a:prstGeom>
          <a:noFill/>
        </p:spPr>
        <p:txBody>
          <a:bodyPr wrap="square" rtlCol="0" anchor="t">
            <a:spAutoFit/>
          </a:bodyPr>
          <a:p>
            <a:r>
              <a:rPr lang="en-US" sz="1490"/>
              <a:t>transforming into a rotating frame</a:t>
            </a:r>
            <a:endParaRPr lang="en-US" sz="1490"/>
          </a:p>
        </p:txBody>
      </p:sp>
      <p:pic>
        <p:nvPicPr>
          <p:cNvPr id="10" name="Picture 9" descr="1"/>
          <p:cNvPicPr>
            <a:picLocks noChangeAspect="1"/>
          </p:cNvPicPr>
          <p:nvPr/>
        </p:nvPicPr>
        <p:blipFill>
          <a:blip r:embed="rId4"/>
          <a:stretch>
            <a:fillRect/>
          </a:stretch>
        </p:blipFill>
        <p:spPr>
          <a:xfrm>
            <a:off x="1862461" y="4474484"/>
            <a:ext cx="3609725" cy="963468"/>
          </a:xfrm>
          <a:prstGeom prst="rect">
            <a:avLst/>
          </a:prstGeom>
        </p:spPr>
      </p:pic>
      <p:sp>
        <p:nvSpPr>
          <p:cNvPr id="11" name="Text Box 10"/>
          <p:cNvSpPr txBox="1"/>
          <p:nvPr/>
        </p:nvSpPr>
        <p:spPr>
          <a:xfrm>
            <a:off x="286784" y="3341424"/>
            <a:ext cx="561340" cy="320040"/>
          </a:xfrm>
          <a:prstGeom prst="rect">
            <a:avLst/>
          </a:prstGeom>
          <a:noFill/>
        </p:spPr>
        <p:txBody>
          <a:bodyPr wrap="none" rtlCol="0" anchor="t">
            <a:spAutoFit/>
          </a:bodyPr>
          <a:p>
            <a:r>
              <a:rPr lang="en-US" altLang="en-US" sz="1490" dirty="0">
                <a:sym typeface="+mn-ea"/>
              </a:rPr>
              <a:t>得：</a:t>
            </a:r>
            <a:endParaRPr lang="en-US" altLang="en-US" sz="149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286784" y="90834"/>
            <a:ext cx="7042150" cy="396875"/>
          </a:xfrm>
          <a:prstGeom prst="rect">
            <a:avLst/>
          </a:prstGeom>
          <a:noFill/>
        </p:spPr>
        <p:txBody>
          <a:bodyPr wrap="none" rtlCol="0" anchor="t">
            <a:spAutoFit/>
          </a:bodyPr>
          <a:lstStyle/>
          <a:p>
            <a:r>
              <a:rPr lang="en-US" altLang="en-US" sz="1985" b="1" dirty="0">
                <a:latin typeface="Times New Roman" panose="02020603050405020304"/>
                <a:cs typeface="Times New Roman" panose="02020603050405020304"/>
                <a:sym typeface="+mn-ea"/>
              </a:rPr>
              <a:t>非线性magnon-skyrmion散射导致的magnonic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7" name="Text Box 6"/>
          <p:cNvSpPr txBox="1"/>
          <p:nvPr/>
        </p:nvSpPr>
        <p:spPr>
          <a:xfrm>
            <a:off x="5399985" y="487865"/>
            <a:ext cx="2110180" cy="269240"/>
          </a:xfrm>
          <a:prstGeom prst="rect">
            <a:avLst/>
          </a:prstGeom>
          <a:noFill/>
        </p:spPr>
        <p:txBody>
          <a:bodyPr wrap="square" rtlCol="0" anchor="t">
            <a:spAutoFit/>
          </a:bodyPr>
          <a:p>
            <a:r>
              <a:rPr lang="en-US" altLang="en-US" sz="1160"/>
              <a:t>PRL 127, 037202 (2021)</a:t>
            </a:r>
            <a:endParaRPr lang="en-US" altLang="en-US" sz="1160"/>
          </a:p>
        </p:txBody>
      </p:sp>
      <p:pic>
        <p:nvPicPr>
          <p:cNvPr id="9" name="Picture 8" descr="1"/>
          <p:cNvPicPr>
            <a:picLocks noChangeAspect="1"/>
          </p:cNvPicPr>
          <p:nvPr/>
        </p:nvPicPr>
        <p:blipFill>
          <a:blip r:embed="rId1"/>
          <a:stretch>
            <a:fillRect/>
          </a:stretch>
        </p:blipFill>
        <p:spPr>
          <a:xfrm>
            <a:off x="2380145" y="566617"/>
            <a:ext cx="2000444" cy="398514"/>
          </a:xfrm>
          <a:prstGeom prst="rect">
            <a:avLst/>
          </a:prstGeom>
        </p:spPr>
      </p:pic>
      <p:pic>
        <p:nvPicPr>
          <p:cNvPr id="12" name="Picture 11" descr="/home/ligy/Pictures/1.png1"/>
          <p:cNvPicPr>
            <a:picLocks noChangeAspect="1"/>
          </p:cNvPicPr>
          <p:nvPr/>
        </p:nvPicPr>
        <p:blipFill>
          <a:blip r:embed="rId2"/>
          <a:srcRect/>
          <a:stretch>
            <a:fillRect/>
          </a:stretch>
        </p:blipFill>
        <p:spPr>
          <a:xfrm>
            <a:off x="2468450" y="1198818"/>
            <a:ext cx="1611906" cy="236220"/>
          </a:xfrm>
          <a:prstGeom prst="rect">
            <a:avLst/>
          </a:prstGeom>
        </p:spPr>
      </p:pic>
      <p:sp>
        <p:nvSpPr>
          <p:cNvPr id="14" name="Text Box 13"/>
          <p:cNvSpPr txBox="1"/>
          <p:nvPr/>
        </p:nvSpPr>
        <p:spPr>
          <a:xfrm>
            <a:off x="872651" y="1115136"/>
            <a:ext cx="1507490" cy="320040"/>
          </a:xfrm>
          <a:prstGeom prst="rect">
            <a:avLst/>
          </a:prstGeom>
          <a:noFill/>
        </p:spPr>
        <p:txBody>
          <a:bodyPr wrap="none" rtlCol="0" anchor="t">
            <a:spAutoFit/>
          </a:bodyPr>
          <a:p>
            <a:r>
              <a:rPr lang="en-US" altLang="en-US" sz="1490" dirty="0">
                <a:sym typeface="+mn-ea"/>
              </a:rPr>
              <a:t>加平面内电场：</a:t>
            </a:r>
            <a:endParaRPr lang="en-US" altLang="en-US" sz="1490"/>
          </a:p>
        </p:txBody>
      </p:sp>
      <p:sp>
        <p:nvSpPr>
          <p:cNvPr id="15" name="Text Box 14"/>
          <p:cNvSpPr txBox="1"/>
          <p:nvPr/>
        </p:nvSpPr>
        <p:spPr>
          <a:xfrm>
            <a:off x="1066961" y="588472"/>
            <a:ext cx="1118235" cy="320040"/>
          </a:xfrm>
          <a:prstGeom prst="rect">
            <a:avLst/>
          </a:prstGeom>
          <a:noFill/>
        </p:spPr>
        <p:txBody>
          <a:bodyPr wrap="none" rtlCol="0" anchor="t">
            <a:spAutoFit/>
          </a:bodyPr>
          <a:p>
            <a:r>
              <a:rPr lang="en-US" altLang="en-US" sz="1490" dirty="0">
                <a:sym typeface="+mn-ea"/>
              </a:rPr>
              <a:t>LLG方程：</a:t>
            </a:r>
            <a:endParaRPr lang="en-US" altLang="en-US" sz="1490"/>
          </a:p>
        </p:txBody>
      </p:sp>
      <p:pic>
        <p:nvPicPr>
          <p:cNvPr id="16" name="Picture 15" descr="1"/>
          <p:cNvPicPr>
            <a:picLocks noChangeAspect="1"/>
          </p:cNvPicPr>
          <p:nvPr/>
        </p:nvPicPr>
        <p:blipFill>
          <a:blip r:embed="rId3"/>
          <a:stretch>
            <a:fillRect/>
          </a:stretch>
        </p:blipFill>
        <p:spPr>
          <a:xfrm>
            <a:off x="127000" y="1565910"/>
            <a:ext cx="3491865" cy="1894205"/>
          </a:xfrm>
          <a:prstGeom prst="rect">
            <a:avLst/>
          </a:prstGeom>
        </p:spPr>
      </p:pic>
      <p:cxnSp>
        <p:nvCxnSpPr>
          <p:cNvPr id="17" name="Straight Arrow Connector 16"/>
          <p:cNvCxnSpPr/>
          <p:nvPr/>
        </p:nvCxnSpPr>
        <p:spPr>
          <a:xfrm flipH="1" flipV="1">
            <a:off x="485140" y="3294380"/>
            <a:ext cx="129540" cy="3663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1"/>
          <p:nvPr/>
        </p:nvSpPr>
        <p:spPr>
          <a:xfrm>
            <a:off x="191019" y="3632923"/>
            <a:ext cx="1249680" cy="275590"/>
          </a:xfrm>
          <a:prstGeom prst="rect">
            <a:avLst/>
          </a:prstGeom>
          <a:noFill/>
        </p:spPr>
        <p:txBody>
          <a:bodyPr wrap="none" rtlCol="0">
            <a:spAutoFit/>
          </a:bodyPr>
          <a:p>
            <a:r>
              <a:rPr lang="en-US" altLang="en-US" sz="1200"/>
              <a:t>加微波电场位置</a:t>
            </a:r>
            <a:endParaRPr lang="en-US" altLang="en-US" sz="1200"/>
          </a:p>
        </p:txBody>
      </p:sp>
      <p:cxnSp>
        <p:nvCxnSpPr>
          <p:cNvPr id="19" name="Straight Arrow Connector 18"/>
          <p:cNvCxnSpPr/>
          <p:nvPr/>
        </p:nvCxnSpPr>
        <p:spPr>
          <a:xfrm flipV="1">
            <a:off x="3164205" y="3297555"/>
            <a:ext cx="220345" cy="5130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1"/>
          <p:nvPr/>
        </p:nvSpPr>
        <p:spPr>
          <a:xfrm>
            <a:off x="1440669" y="3788470"/>
            <a:ext cx="2547620" cy="295910"/>
          </a:xfrm>
          <a:prstGeom prst="rect">
            <a:avLst/>
          </a:prstGeom>
          <a:noFill/>
        </p:spPr>
        <p:txBody>
          <a:bodyPr wrap="none" rtlCol="0">
            <a:spAutoFit/>
          </a:bodyPr>
          <a:p>
            <a:r>
              <a:rPr lang="en-US" altLang="en-US" sz="1325"/>
              <a:t>幅度大于阀值时，谱等间隔</a:t>
            </a:r>
            <a:r>
              <a:rPr lang="zh-CN" sz="1325">
                <a:ea typeface="SimSun" panose="02010600030101010101" pitchFamily="2" charset="-122"/>
              </a:rPr>
              <a:t>分布</a:t>
            </a:r>
            <a:endParaRPr lang="zh-CN" sz="1325">
              <a:ea typeface="SimSun" panose="02010600030101010101" pitchFamily="2" charset="-122"/>
            </a:endParaRPr>
          </a:p>
        </p:txBody>
      </p:sp>
      <p:sp>
        <p:nvSpPr>
          <p:cNvPr id="2" name="Text Box 1"/>
          <p:cNvSpPr txBox="1"/>
          <p:nvPr/>
        </p:nvSpPr>
        <p:spPr>
          <a:xfrm>
            <a:off x="287181" y="4546955"/>
            <a:ext cx="6916496" cy="1113790"/>
          </a:xfrm>
          <a:prstGeom prst="rect">
            <a:avLst/>
          </a:prstGeom>
          <a:noFill/>
        </p:spPr>
        <p:txBody>
          <a:bodyPr wrap="square" rtlCol="0" anchor="t">
            <a:spAutoFit/>
          </a:bodyPr>
          <a:p>
            <a:r>
              <a:rPr lang="zh-CN" altLang="en-US" sz="1325" dirty="0">
                <a:sym typeface="+mn-ea"/>
              </a:rPr>
              <a:t>结论：</a:t>
            </a:r>
            <a:endParaRPr lang="zh-CN" altLang="en-US" sz="1325" dirty="0">
              <a:sym typeface="+mn-ea"/>
            </a:endParaRPr>
          </a:p>
          <a:p>
            <a:pPr marL="285750" indent="-285750">
              <a:buFont typeface="Arial" panose="020B0604020202020204" pitchFamily="34" charset="0"/>
              <a:buChar char="•"/>
            </a:pPr>
            <a:r>
              <a:rPr lang="zh-CN" altLang="en-US" sz="1325" dirty="0">
                <a:sym typeface="+mn-ea"/>
              </a:rPr>
              <a:t>在强微波驱动下，可以诱导出</a:t>
            </a:r>
            <a:r>
              <a:rPr lang="en-US" altLang="zh-CN" sz="1325" dirty="0">
                <a:sym typeface="+mn-ea"/>
              </a:rPr>
              <a:t>s</a:t>
            </a:r>
            <a:r>
              <a:rPr lang="en-US" altLang="en-US" sz="1325" dirty="0">
                <a:sym typeface="+mn-ea"/>
              </a:rPr>
              <a:t>kyrmion</a:t>
            </a:r>
            <a:r>
              <a:rPr lang="zh-CN" altLang="en-US" sz="1325" dirty="0">
                <a:sym typeface="+mn-ea"/>
              </a:rPr>
              <a:t>的驱动模与</a:t>
            </a:r>
            <a:r>
              <a:rPr lang="en-US" altLang="zh-CN" sz="1325" dirty="0">
                <a:sym typeface="+mn-ea"/>
              </a:rPr>
              <a:t>breathing</a:t>
            </a:r>
            <a:r>
              <a:rPr lang="zh-CN" altLang="en-US" sz="1325" dirty="0">
                <a:sym typeface="+mn-ea"/>
              </a:rPr>
              <a:t>模之间的杂化，产生</a:t>
            </a:r>
            <a:r>
              <a:rPr lang="en-US" altLang="zh-CN" sz="1325" dirty="0">
                <a:sym typeface="+mn-ea"/>
              </a:rPr>
              <a:t>magnonic frequency comb.</a:t>
            </a:r>
            <a:endParaRPr lang="en-US" altLang="zh-CN" sz="1325" dirty="0">
              <a:sym typeface="+mn-ea"/>
            </a:endParaRPr>
          </a:p>
          <a:p>
            <a:pPr marL="285750" indent="-285750">
              <a:buFont typeface="Arial" panose="020B0604020202020204" pitchFamily="34" charset="0"/>
              <a:buChar char="•"/>
            </a:pPr>
            <a:r>
              <a:rPr lang="zh-CN" altLang="en-US" sz="1325" dirty="0">
                <a:sym typeface="+mn-ea"/>
              </a:rPr>
              <a:t>其他内在模式频率低的磁孤子中也有这一现象（</a:t>
            </a:r>
            <a:r>
              <a:rPr lang="en-US" altLang="zh-CN" sz="1325" dirty="0">
                <a:sym typeface="+mn-ea"/>
              </a:rPr>
              <a:t>anti-skyrmion, domain wall, votice)</a:t>
            </a:r>
            <a:endParaRPr lang="en-US" altLang="zh-CN" sz="1325" dirty="0">
              <a:sym typeface="+mn-ea"/>
            </a:endParaRPr>
          </a:p>
          <a:p>
            <a:pPr marL="285750" indent="-285750">
              <a:buFont typeface="Arial" panose="020B0604020202020204" pitchFamily="34" charset="0"/>
              <a:buChar char="•"/>
            </a:pPr>
            <a:r>
              <a:rPr lang="zh-CN" altLang="en-US" sz="1325" dirty="0">
                <a:sym typeface="+mn-ea"/>
              </a:rPr>
              <a:t>近期有实验做出了自旋波</a:t>
            </a:r>
            <a:r>
              <a:rPr lang="en-US" altLang="zh-CN" sz="1325" dirty="0">
                <a:sym typeface="+mn-ea"/>
              </a:rPr>
              <a:t>frequency comb.[44]</a:t>
            </a:r>
            <a:endParaRPr lang="en-US" altLang="en-US" sz="1325" dirty="0">
              <a:sym typeface="+mn-ea"/>
            </a:endParaRPr>
          </a:p>
        </p:txBody>
      </p:sp>
      <p:sp>
        <p:nvSpPr>
          <p:cNvPr id="3" name="Text Box 2"/>
          <p:cNvSpPr txBox="1"/>
          <p:nvPr/>
        </p:nvSpPr>
        <p:spPr>
          <a:xfrm>
            <a:off x="45469" y="4039383"/>
            <a:ext cx="3171833" cy="500380"/>
          </a:xfrm>
          <a:prstGeom prst="rect">
            <a:avLst/>
          </a:prstGeom>
          <a:noFill/>
        </p:spPr>
        <p:txBody>
          <a:bodyPr wrap="square" rtlCol="0">
            <a:spAutoFit/>
          </a:bodyPr>
          <a:p>
            <a:pPr marL="285750" indent="-285750">
              <a:buFont typeface="Arial" panose="020B0604020202020204" pitchFamily="34" charset="0"/>
              <a:buChar char="•"/>
            </a:pPr>
            <a:r>
              <a:rPr lang="zh-CN" altLang="en-US" sz="1325">
                <a:solidFill>
                  <a:srgbClr val="FF0000"/>
                </a:solidFill>
              </a:rPr>
              <a:t>有点像干涉条纹？</a:t>
            </a:r>
            <a:endParaRPr lang="zh-CN" altLang="en-US" sz="1325">
              <a:solidFill>
                <a:srgbClr val="FF0000"/>
              </a:solidFill>
            </a:endParaRPr>
          </a:p>
          <a:p>
            <a:pPr marL="285750" indent="-285750">
              <a:buFont typeface="Arial" panose="020B0604020202020204" pitchFamily="34" charset="0"/>
              <a:buChar char="•"/>
            </a:pPr>
            <a:r>
              <a:rPr lang="zh-CN" altLang="en-US" sz="1325">
                <a:solidFill>
                  <a:srgbClr val="FF0000"/>
                </a:solidFill>
              </a:rPr>
              <a:t>频率的等间隔实际上是干涉的结果？</a:t>
            </a:r>
            <a:endParaRPr lang="zh-CN" altLang="en-US" sz="1325">
              <a:solidFill>
                <a:srgbClr val="FF0000"/>
              </a:solidFill>
            </a:endParaRPr>
          </a:p>
        </p:txBody>
      </p:sp>
      <p:cxnSp>
        <p:nvCxnSpPr>
          <p:cNvPr id="4" name="Straight Arrow Connector 3"/>
          <p:cNvCxnSpPr/>
          <p:nvPr/>
        </p:nvCxnSpPr>
        <p:spPr>
          <a:xfrm flipV="1">
            <a:off x="3044825" y="857250"/>
            <a:ext cx="347980" cy="3416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6" name="Picture 5" descr="/home/ligy/Pictures/1.png1"/>
          <p:cNvPicPr>
            <a:picLocks noChangeAspect="1"/>
          </p:cNvPicPr>
          <p:nvPr/>
        </p:nvPicPr>
        <p:blipFill>
          <a:blip r:embed="rId4"/>
          <a:srcRect/>
          <a:stretch>
            <a:fillRect/>
          </a:stretch>
        </p:blipFill>
        <p:spPr>
          <a:xfrm>
            <a:off x="4629150" y="818515"/>
            <a:ext cx="2574290" cy="3498215"/>
          </a:xfrm>
          <a:prstGeom prst="rect">
            <a:avLst/>
          </a:prstGeom>
        </p:spPr>
      </p:pic>
      <p:sp>
        <p:nvSpPr>
          <p:cNvPr id="8" name="Text Box 7"/>
          <p:cNvSpPr txBox="1"/>
          <p:nvPr/>
        </p:nvSpPr>
        <p:spPr>
          <a:xfrm>
            <a:off x="-5715" y="484505"/>
            <a:ext cx="878205" cy="275590"/>
          </a:xfrm>
          <a:prstGeom prst="rect">
            <a:avLst/>
          </a:prstGeom>
          <a:noFill/>
        </p:spPr>
        <p:txBody>
          <a:bodyPr wrap="none" rtlCol="0">
            <a:spAutoFit/>
          </a:bodyPr>
          <a:p>
            <a:r>
              <a:rPr lang="zh-CN" altLang="en-US" sz="1200">
                <a:solidFill>
                  <a:srgbClr val="FF0000"/>
                </a:solidFill>
                <a:ea typeface="SimSun" panose="02010600030101010101" pitchFamily="2" charset="-122"/>
              </a:rPr>
              <a:t>理论</a:t>
            </a:r>
            <a:r>
              <a:rPr lang="en-US" altLang="zh-CN" sz="1200">
                <a:solidFill>
                  <a:srgbClr val="FF0000"/>
                </a:solidFill>
                <a:ea typeface="SimSun" panose="02010600030101010101" pitchFamily="2" charset="-122"/>
              </a:rPr>
              <a:t>+</a:t>
            </a:r>
            <a:r>
              <a:rPr lang="zh-CN" altLang="en-US" sz="1200">
                <a:solidFill>
                  <a:srgbClr val="FF0000"/>
                </a:solidFill>
                <a:ea typeface="SimSun" panose="02010600030101010101" pitchFamily="2" charset="-122"/>
              </a:rPr>
              <a:t>模拟</a:t>
            </a:r>
            <a:endParaRPr lang="zh-CN" altLang="en-US" sz="1200">
              <a:solidFill>
                <a:srgbClr val="FF0000"/>
              </a:solidFill>
              <a:ea typeface="SimSun" panose="02010600030101010101" pitchFamily="2"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622702" y="64336"/>
            <a:ext cx="2232660" cy="460375"/>
          </a:xfrm>
          <a:prstGeom prst="rect">
            <a:avLst/>
          </a:prstGeom>
          <a:noFill/>
        </p:spPr>
        <p:txBody>
          <a:bodyPr wrap="none" rtlCol="0">
            <a:spAutoFit/>
          </a:bodyPr>
          <a:p>
            <a:pPr indent="0" algn="l">
              <a:buFont typeface="Arial" panose="020B0604020202020204" pitchFamily="34" charset="0"/>
              <a:buNone/>
            </a:pPr>
            <a:r>
              <a:rPr lang="en-US" altLang="en-US" sz="2400" dirty="0">
                <a:latin typeface="+mj-lt"/>
                <a:ea typeface="SimSun" panose="02010600030101010101" pitchFamily="2" charset="-122"/>
                <a:sym typeface="+mn-ea"/>
              </a:rPr>
              <a:t>Thiele方程推导</a:t>
            </a:r>
            <a:endParaRPr lang="en-US" altLang="en-US" sz="2400" dirty="0">
              <a:latin typeface="+mj-lt"/>
              <a:ea typeface="SimSun" panose="02010600030101010101" pitchFamily="2" charset="-122"/>
              <a:sym typeface="+mn-ea"/>
            </a:endParaRPr>
          </a:p>
        </p:txBody>
      </p:sp>
      <p:pic>
        <p:nvPicPr>
          <p:cNvPr id="3" name="Picture 2" descr="1"/>
          <p:cNvPicPr>
            <a:picLocks noChangeAspect="1"/>
          </p:cNvPicPr>
          <p:nvPr/>
        </p:nvPicPr>
        <p:blipFill>
          <a:blip r:embed="rId1"/>
          <a:stretch>
            <a:fillRect/>
          </a:stretch>
        </p:blipFill>
        <p:spPr>
          <a:xfrm>
            <a:off x="1369060" y="3137535"/>
            <a:ext cx="4456430" cy="2494915"/>
          </a:xfrm>
          <a:prstGeom prst="rect">
            <a:avLst/>
          </a:prstGeom>
        </p:spPr>
      </p:pic>
      <p:pic>
        <p:nvPicPr>
          <p:cNvPr id="5" name="Picture 4" descr="1"/>
          <p:cNvPicPr>
            <a:picLocks noChangeAspect="1"/>
          </p:cNvPicPr>
          <p:nvPr/>
        </p:nvPicPr>
        <p:blipFill>
          <a:blip r:embed="rId2"/>
          <a:stretch>
            <a:fillRect/>
          </a:stretch>
        </p:blipFill>
        <p:spPr>
          <a:xfrm>
            <a:off x="1261110" y="528955"/>
            <a:ext cx="4651375" cy="253873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1922842" y="41479"/>
            <a:ext cx="4905026" cy="396875"/>
          </a:xfrm>
          <a:prstGeom prst="rect">
            <a:avLst/>
          </a:prstGeom>
          <a:noFill/>
        </p:spPr>
        <p:txBody>
          <a:bodyPr wrap="square" rtlCol="0" anchor="t">
            <a:spAutoFit/>
          </a:bodyPr>
          <a:p>
            <a:pPr algn="l"/>
            <a:r>
              <a:rPr lang="en-US" sz="1985" b="1" dirty="0">
                <a:latin typeface="Times New Roman" panose="02020603050405020304"/>
                <a:cs typeface="Times New Roman" panose="02020603050405020304"/>
                <a:sym typeface="+mn-ea"/>
              </a:rPr>
              <a:t>LLG</a:t>
            </a:r>
            <a:r>
              <a:rPr lang="zh-CN" altLang="en-US" sz="1985" b="1" dirty="0">
                <a:latin typeface="Times New Roman" panose="02020603050405020304"/>
                <a:cs typeface="Times New Roman" panose="02020603050405020304"/>
                <a:sym typeface="+mn-ea"/>
              </a:rPr>
              <a:t>方程对传导铁磁体的推广</a:t>
            </a:r>
            <a:r>
              <a:rPr lang="en-US" altLang="zh-CN" sz="990" b="1" dirty="0">
                <a:latin typeface="Times New Roman" panose="02020603050405020304"/>
                <a:cs typeface="Times New Roman" panose="02020603050405020304"/>
                <a:sym typeface="+mn-ea"/>
              </a:rPr>
              <a:t>[PRL 102, 086601 (2009)]</a:t>
            </a:r>
            <a:endParaRPr lang="en-US" altLang="zh-CN" sz="990" b="1" dirty="0">
              <a:latin typeface="Times New Roman" panose="02020603050405020304"/>
              <a:cs typeface="Times New Roman" panose="02020603050405020304"/>
              <a:sym typeface="+mn-ea"/>
            </a:endParaRPr>
          </a:p>
        </p:txBody>
      </p:sp>
      <p:sp>
        <p:nvSpPr>
          <p:cNvPr id="13" name="Text Box 8"/>
          <p:cNvSpPr txBox="1"/>
          <p:nvPr/>
        </p:nvSpPr>
        <p:spPr>
          <a:xfrm>
            <a:off x="438523" y="521376"/>
            <a:ext cx="6724852" cy="909320"/>
          </a:xfrm>
          <a:prstGeom prst="rect">
            <a:avLst/>
          </a:prstGeom>
          <a:noFill/>
        </p:spPr>
        <p:txBody>
          <a:bodyPr wrap="square" rtlCol="0">
            <a:spAutoFit/>
          </a:bodyPr>
          <a:p>
            <a:pPr marL="285750" indent="-285750" algn="l">
              <a:buFont typeface="Arial" panose="020B0604020202020204" pitchFamily="34" charset="0"/>
              <a:buChar char="•"/>
            </a:pPr>
            <a:r>
              <a:rPr lang="zh-CN" altLang="en-US" sz="1325" dirty="0"/>
              <a:t>提出了新的</a:t>
            </a:r>
            <a:r>
              <a:rPr lang="en-US" altLang="zh-CN" sz="1325" dirty="0"/>
              <a:t>LLG</a:t>
            </a:r>
            <a:r>
              <a:rPr lang="zh-CN" altLang="en-US" sz="1325" dirty="0"/>
              <a:t>方程，包含了传导铁磁体中的传导电子对磁化动力学的影响。</a:t>
            </a:r>
            <a:endParaRPr lang="zh-CN" altLang="en-US" sz="1325" dirty="0"/>
          </a:p>
          <a:p>
            <a:pPr marL="285750" indent="-285750" algn="l">
              <a:buFont typeface="Arial" panose="020B0604020202020204" pitchFamily="34" charset="0"/>
              <a:buChar char="•"/>
            </a:pPr>
            <a:r>
              <a:rPr lang="zh-CN" altLang="en-US" sz="1325" dirty="0"/>
              <a:t>温度和空间变化的磁序参量</a:t>
            </a:r>
            <a:r>
              <a:rPr lang="en-US" altLang="zh-CN" sz="1325" dirty="0"/>
              <a:t>m</a:t>
            </a:r>
            <a:r>
              <a:rPr lang="en-US" altLang="en-US" sz="1325" dirty="0"/>
              <a:t>(r,t)</a:t>
            </a:r>
            <a:r>
              <a:rPr lang="zh-CN" altLang="en-US" sz="1325" dirty="0"/>
              <a:t>产生了电流和自旋流，使磁进动产生耗散。</a:t>
            </a:r>
            <a:endParaRPr lang="zh-CN" altLang="en-US" sz="1325" dirty="0"/>
          </a:p>
          <a:p>
            <a:pPr marL="285750" indent="-285750" algn="l">
              <a:buFont typeface="Arial" panose="020B0604020202020204" pitchFamily="34" charset="0"/>
              <a:buChar char="•"/>
            </a:pPr>
            <a:r>
              <a:rPr lang="zh-CN" altLang="en-US" sz="1325" dirty="0"/>
              <a:t>新的</a:t>
            </a:r>
            <a:r>
              <a:rPr lang="en-US" altLang="zh-CN" sz="1325" dirty="0"/>
              <a:t>LLG</a:t>
            </a:r>
            <a:r>
              <a:rPr lang="zh-CN" altLang="en-US" sz="1325" dirty="0"/>
              <a:t>方程包含了高度依赖空间变化的阻尼项，</a:t>
            </a:r>
            <a:r>
              <a:rPr lang="zh-CN" altLang="en-US" sz="1325" dirty="0">
                <a:solidFill>
                  <a:srgbClr val="FF0000"/>
                </a:solidFill>
              </a:rPr>
              <a:t>对于空间变化强烈的磁结构，使用</a:t>
            </a:r>
            <a:r>
              <a:rPr lang="en-US" altLang="zh-CN" sz="1325" dirty="0">
                <a:solidFill>
                  <a:srgbClr val="FF0000"/>
                </a:solidFill>
              </a:rPr>
              <a:t>LLG</a:t>
            </a:r>
            <a:r>
              <a:rPr lang="zh-CN" altLang="en-US" sz="1325" dirty="0">
                <a:solidFill>
                  <a:srgbClr val="FF0000"/>
                </a:solidFill>
              </a:rPr>
              <a:t>方程应该小心。</a:t>
            </a:r>
            <a:endParaRPr lang="zh-CN" altLang="en-US" sz="1325" dirty="0">
              <a:solidFill>
                <a:srgbClr val="FF0000"/>
              </a:solidFill>
            </a:endParaRPr>
          </a:p>
        </p:txBody>
      </p:sp>
      <p:pic>
        <p:nvPicPr>
          <p:cNvPr id="2" name="Picture 1" descr="1"/>
          <p:cNvPicPr>
            <a:picLocks noChangeAspect="1"/>
          </p:cNvPicPr>
          <p:nvPr/>
        </p:nvPicPr>
        <p:blipFill>
          <a:blip r:embed="rId1"/>
          <a:stretch>
            <a:fillRect/>
          </a:stretch>
        </p:blipFill>
        <p:spPr>
          <a:xfrm>
            <a:off x="2011045" y="2047875"/>
            <a:ext cx="3558540" cy="197675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1787525" y="41275"/>
            <a:ext cx="3800475" cy="396875"/>
          </a:xfrm>
          <a:prstGeom prst="rect">
            <a:avLst/>
          </a:prstGeom>
          <a:noFill/>
        </p:spPr>
        <p:txBody>
          <a:bodyPr wrap="square" rtlCol="0" anchor="t">
            <a:spAutoFit/>
          </a:bodyPr>
          <a:p>
            <a:pPr algn="l"/>
            <a:r>
              <a:rPr lang="zh-CN" sz="1985" b="1" dirty="0">
                <a:latin typeface="Times New Roman" panose="02020603050405020304"/>
                <a:ea typeface="SimSun" panose="02010600030101010101" pitchFamily="2" charset="-122"/>
                <a:cs typeface="Times New Roman" panose="02020603050405020304"/>
                <a:sym typeface="+mn-ea"/>
              </a:rPr>
              <a:t>由磁畴壁运动导致的普适电动力</a:t>
            </a:r>
            <a:endParaRPr lang="zh-CN" sz="990" b="1" dirty="0">
              <a:latin typeface="Times New Roman" panose="02020603050405020304"/>
              <a:ea typeface="SimSun" panose="02010600030101010101" pitchFamily="2" charset="-122"/>
              <a:cs typeface="Times New Roman" panose="02020603050405020304"/>
              <a:sym typeface="+mn-ea"/>
            </a:endParaRPr>
          </a:p>
        </p:txBody>
      </p:sp>
      <p:sp>
        <p:nvSpPr>
          <p:cNvPr id="13" name="Text Box 8"/>
          <p:cNvSpPr txBox="1"/>
          <p:nvPr/>
        </p:nvSpPr>
        <p:spPr>
          <a:xfrm>
            <a:off x="268343" y="3755431"/>
            <a:ext cx="6724852" cy="295910"/>
          </a:xfrm>
          <a:prstGeom prst="rect">
            <a:avLst/>
          </a:prstGeom>
          <a:noFill/>
        </p:spPr>
        <p:txBody>
          <a:bodyPr wrap="square" rtlCol="0">
            <a:spAutoFit/>
          </a:bodyPr>
          <a:p>
            <a:pPr marL="285750" indent="-285750" algn="l">
              <a:buFont typeface="Arial" panose="020B0604020202020204" pitchFamily="34" charset="0"/>
              <a:buChar char="•"/>
            </a:pPr>
            <a:r>
              <a:rPr lang="zh-CN" altLang="en-US" sz="1325" dirty="0">
                <a:solidFill>
                  <a:schemeClr val="tx1"/>
                </a:solidFill>
                <a:ea typeface="SimSun" panose="02010600030101010101" pitchFamily="2" charset="-122"/>
              </a:rPr>
              <a:t>电动力只普适地依赖于磁畴壁的转变频率，并与磁畴壁的拓扑性质密切相关</a:t>
            </a:r>
            <a:endParaRPr lang="zh-CN" altLang="en-US" sz="1325" dirty="0">
              <a:solidFill>
                <a:schemeClr val="tx1"/>
              </a:solidFill>
              <a:ea typeface="SimSun" panose="02010600030101010101" pitchFamily="2" charset="-122"/>
            </a:endParaRPr>
          </a:p>
        </p:txBody>
      </p:sp>
      <p:pic>
        <p:nvPicPr>
          <p:cNvPr id="2" name="Picture 1" descr="/home/ligy/Pictures/1.png1"/>
          <p:cNvPicPr>
            <a:picLocks noChangeAspect="1"/>
          </p:cNvPicPr>
          <p:nvPr/>
        </p:nvPicPr>
        <p:blipFill>
          <a:blip r:embed="rId1"/>
          <a:srcRect/>
          <a:stretch>
            <a:fillRect/>
          </a:stretch>
        </p:blipFill>
        <p:spPr>
          <a:xfrm>
            <a:off x="268605" y="718820"/>
            <a:ext cx="7023100" cy="220599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1231900" y="124460"/>
            <a:ext cx="5605780" cy="396875"/>
          </a:xfrm>
          <a:prstGeom prst="rect">
            <a:avLst/>
          </a:prstGeom>
          <a:noFill/>
        </p:spPr>
        <p:txBody>
          <a:bodyPr wrap="square" rtlCol="0" anchor="t">
            <a:spAutoFit/>
          </a:bodyPr>
          <a:lstStyle/>
          <a:p>
            <a:pPr indent="0" algn="l">
              <a:buNone/>
            </a:pPr>
            <a:r>
              <a:rPr lang="zh-CN" sz="1985" b="1" dirty="0">
                <a:latin typeface="Times New Roman" panose="02020603050405020304"/>
                <a:cs typeface="Times New Roman" panose="02020603050405020304"/>
                <a:sym typeface="+mn-ea"/>
              </a:rPr>
              <a:t>二维</a:t>
            </a:r>
            <a:r>
              <a:rPr lang="en-US" altLang="zh-CN" sz="1985" b="1" dirty="0">
                <a:latin typeface="Times New Roman" panose="02020603050405020304"/>
                <a:cs typeface="Times New Roman" panose="02020603050405020304"/>
                <a:sym typeface="+mn-ea"/>
              </a:rPr>
              <a:t>skyrmion</a:t>
            </a:r>
            <a:r>
              <a:rPr lang="zh-CN" altLang="en-US" sz="1985" b="1" dirty="0">
                <a:latin typeface="Times New Roman" panose="02020603050405020304"/>
                <a:cs typeface="Times New Roman" panose="02020603050405020304"/>
                <a:sym typeface="+mn-ea"/>
              </a:rPr>
              <a:t>晶格的实空间观测</a:t>
            </a:r>
            <a:r>
              <a:rPr lang="en-US" altLang="zh-CN" sz="1985" b="1" dirty="0">
                <a:latin typeface="Times New Roman" panose="02020603050405020304"/>
                <a:cs typeface="Times New Roman" panose="02020603050405020304"/>
                <a:sym typeface="+mn-ea"/>
              </a:rPr>
              <a:t> </a:t>
            </a:r>
            <a:r>
              <a:rPr lang="zh-CN" altLang="en-US" sz="950">
                <a:ea typeface="SimSun" panose="02010600030101010101" pitchFamily="2" charset="-122"/>
                <a:sym typeface="+mn-ea"/>
              </a:rPr>
              <a:t>Nature (London) 465, 901 (2010)</a:t>
            </a:r>
            <a:endParaRPr lang="zh-CN" altLang="en-US" sz="950" b="1" dirty="0">
              <a:latin typeface="Times New Roman" panose="02020603050405020304"/>
              <a:ea typeface="SimSun" panose="02010600030101010101" pitchFamily="2" charset="-122"/>
              <a:cs typeface="Times New Roman" panose="02020603050405020304"/>
              <a:sym typeface="+mn-ea"/>
            </a:endParaRPr>
          </a:p>
        </p:txBody>
      </p:sp>
      <p:sp>
        <p:nvSpPr>
          <p:cNvPr id="13" name="Text Box 8"/>
          <p:cNvSpPr txBox="1"/>
          <p:nvPr/>
        </p:nvSpPr>
        <p:spPr>
          <a:xfrm>
            <a:off x="438523" y="521376"/>
            <a:ext cx="6724852" cy="1318260"/>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325" dirty="0"/>
              <a:t>许多几何上有组错的的磁体，可以产生复杂的磁结构。如三角点阵</a:t>
            </a:r>
            <a:r>
              <a:rPr lang="en-US" altLang="zh-CN" sz="1325" dirty="0"/>
              <a:t>Gd2PdSi3</a:t>
            </a:r>
            <a:r>
              <a:rPr lang="zh-CN" altLang="en-US" sz="1325" dirty="0"/>
              <a:t>可以产生</a:t>
            </a:r>
            <a:r>
              <a:rPr lang="en-US" altLang="zh-CN" sz="1325" dirty="0"/>
              <a:t>skyrmion</a:t>
            </a:r>
            <a:r>
              <a:rPr lang="zh-CN" altLang="en-US" sz="1325" dirty="0"/>
              <a:t>相。</a:t>
            </a:r>
            <a:r>
              <a:rPr lang="en-US" altLang="zh-CN" sz="1325" dirty="0"/>
              <a:t>[</a:t>
            </a:r>
            <a:r>
              <a:rPr lang="en-US" altLang="en-US" sz="1325">
                <a:sym typeface="+mn-ea"/>
              </a:rPr>
              <a:t>PRL 127, 067201 (2021)]</a:t>
            </a:r>
            <a:endParaRPr lang="zh-CN" altLang="en-US" sz="1325" dirty="0"/>
          </a:p>
          <a:p>
            <a:pPr marL="285750" indent="-285750" algn="l">
              <a:buFont typeface="Arial" panose="020B0604020202020204" pitchFamily="34" charset="0"/>
              <a:buChar char="•"/>
            </a:pPr>
            <a:r>
              <a:rPr lang="zh-CN" altLang="en-US" sz="1325" dirty="0"/>
              <a:t>晶格序不仅可以出现在原子阵列中，也可以出现在电子系统中，如</a:t>
            </a:r>
            <a:r>
              <a:rPr lang="en-US" altLang="zh-CN" sz="1325" dirty="0"/>
              <a:t>Wigner</a:t>
            </a:r>
            <a:r>
              <a:rPr lang="zh-CN" altLang="en-US" sz="1325" dirty="0"/>
              <a:t>晶体、磁序、条纹序、轨道序。</a:t>
            </a:r>
            <a:endParaRPr lang="zh-CN" altLang="en-US" sz="1325" dirty="0"/>
          </a:p>
          <a:p>
            <a:pPr marL="285750" indent="-285750" algn="l">
              <a:buFont typeface="Arial" panose="020B0604020202020204" pitchFamily="34" charset="0"/>
              <a:buChar char="•"/>
            </a:pPr>
            <a:r>
              <a:rPr lang="zh-CN" altLang="en-US" sz="1325" dirty="0"/>
              <a:t>传统的磁序：铁磁体中平行排列、反铁磁体中反平行排列。</a:t>
            </a:r>
            <a:endParaRPr lang="zh-CN" altLang="en-US" sz="1325" dirty="0"/>
          </a:p>
          <a:p>
            <a:pPr marL="285750" indent="-285750" algn="l">
              <a:buFont typeface="Arial" panose="020B0604020202020204" pitchFamily="34" charset="0"/>
              <a:buChar char="•"/>
            </a:pPr>
            <a:r>
              <a:rPr lang="zh-CN" altLang="en-US" sz="1325" dirty="0"/>
              <a:t>非传统磁序：自旋可以形成非平庸的结构，称为</a:t>
            </a:r>
            <a:r>
              <a:rPr lang="en-US" altLang="zh-CN" sz="1325" dirty="0"/>
              <a:t>spin texture.</a:t>
            </a:r>
            <a:endParaRPr lang="en-US" altLang="zh-CN" sz="1325" dirty="0"/>
          </a:p>
        </p:txBody>
      </p:sp>
      <p:pic>
        <p:nvPicPr>
          <p:cNvPr id="9" name="Picture 8" descr="1"/>
          <p:cNvPicPr>
            <a:picLocks noChangeAspect="1"/>
          </p:cNvPicPr>
          <p:nvPr/>
        </p:nvPicPr>
        <p:blipFill>
          <a:blip r:embed="rId1"/>
          <a:stretch>
            <a:fillRect/>
          </a:stretch>
        </p:blipFill>
        <p:spPr>
          <a:xfrm>
            <a:off x="4385856" y="2102829"/>
            <a:ext cx="2380581" cy="2360629"/>
          </a:xfrm>
          <a:prstGeom prst="rect">
            <a:avLst/>
          </a:prstGeom>
        </p:spPr>
      </p:pic>
      <p:cxnSp>
        <p:nvCxnSpPr>
          <p:cNvPr id="12" name="Straight Arrow Connector 11"/>
          <p:cNvCxnSpPr/>
          <p:nvPr/>
        </p:nvCxnSpPr>
        <p:spPr>
          <a:xfrm flipV="1">
            <a:off x="4045098" y="2741291"/>
            <a:ext cx="313980" cy="274077"/>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 Box 13"/>
          <p:cNvSpPr txBox="1"/>
          <p:nvPr/>
        </p:nvSpPr>
        <p:spPr>
          <a:xfrm>
            <a:off x="3754745" y="3015367"/>
            <a:ext cx="631111" cy="447675"/>
          </a:xfrm>
          <a:prstGeom prst="rect">
            <a:avLst/>
          </a:prstGeom>
          <a:noFill/>
        </p:spPr>
        <p:txBody>
          <a:bodyPr wrap="square" rtlCol="0">
            <a:spAutoFit/>
          </a:bodyPr>
          <a:p>
            <a:r>
              <a:rPr lang="zh-CN" altLang="en-US" sz="1160" b="1">
                <a:solidFill>
                  <a:srgbClr val="FF0000"/>
                </a:solidFill>
              </a:rPr>
              <a:t>螺旋序</a:t>
            </a:r>
            <a:endParaRPr lang="zh-CN" altLang="en-US" sz="1160" b="1">
              <a:solidFill>
                <a:srgbClr val="FF0000"/>
              </a:solidFill>
            </a:endParaRPr>
          </a:p>
          <a:p>
            <a:r>
              <a:rPr lang="en-US" altLang="zh-CN" sz="1160" b="1">
                <a:solidFill>
                  <a:srgbClr val="FF0000"/>
                </a:solidFill>
              </a:rPr>
              <a:t>B=0</a:t>
            </a:r>
            <a:endParaRPr lang="en-US" altLang="zh-CN" sz="1160" b="1">
              <a:solidFill>
                <a:srgbClr val="FF0000"/>
              </a:solidFill>
            </a:endParaRPr>
          </a:p>
        </p:txBody>
      </p:sp>
      <p:sp>
        <p:nvSpPr>
          <p:cNvPr id="15" name="Text Box 14"/>
          <p:cNvSpPr txBox="1"/>
          <p:nvPr/>
        </p:nvSpPr>
        <p:spPr>
          <a:xfrm>
            <a:off x="6837844" y="2889355"/>
            <a:ext cx="697793" cy="803910"/>
          </a:xfrm>
          <a:prstGeom prst="rect">
            <a:avLst/>
          </a:prstGeom>
          <a:noFill/>
        </p:spPr>
        <p:txBody>
          <a:bodyPr wrap="square" rtlCol="0">
            <a:spAutoFit/>
          </a:bodyPr>
          <a:p>
            <a:r>
              <a:rPr lang="en-US" altLang="zh-CN" sz="1160" b="1">
                <a:solidFill>
                  <a:srgbClr val="FF0000"/>
                </a:solidFill>
              </a:rPr>
              <a:t>SK</a:t>
            </a:r>
            <a:r>
              <a:rPr lang="zh-CN" altLang="en-US" sz="1160" b="1">
                <a:solidFill>
                  <a:srgbClr val="FF0000"/>
                </a:solidFill>
              </a:rPr>
              <a:t>晶格序</a:t>
            </a:r>
            <a:r>
              <a:rPr lang="en-US" altLang="zh-CN" sz="1160" b="1">
                <a:solidFill>
                  <a:srgbClr val="FF0000"/>
                </a:solidFill>
              </a:rPr>
              <a:t>(</a:t>
            </a:r>
            <a:r>
              <a:rPr lang="zh-CN" altLang="en-US" sz="1160" b="1">
                <a:solidFill>
                  <a:srgbClr val="FF0000"/>
                </a:solidFill>
              </a:rPr>
              <a:t>加垂直弱磁场</a:t>
            </a:r>
            <a:r>
              <a:rPr lang="en-US" altLang="zh-CN" sz="1160" b="1">
                <a:solidFill>
                  <a:srgbClr val="FF0000"/>
                </a:solidFill>
              </a:rPr>
              <a:t>)</a:t>
            </a:r>
            <a:endParaRPr lang="en-US" altLang="zh-CN" sz="1160" b="1">
              <a:solidFill>
                <a:srgbClr val="FF0000"/>
              </a:solidFill>
            </a:endParaRPr>
          </a:p>
        </p:txBody>
      </p:sp>
      <p:cxnSp>
        <p:nvCxnSpPr>
          <p:cNvPr id="16" name="Straight Arrow Connector 15"/>
          <p:cNvCxnSpPr/>
          <p:nvPr/>
        </p:nvCxnSpPr>
        <p:spPr>
          <a:xfrm>
            <a:off x="4009395" y="3435408"/>
            <a:ext cx="334982" cy="331832"/>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flipV="1">
            <a:off x="6795315" y="2684585"/>
            <a:ext cx="425816" cy="199519"/>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6795315" y="3677982"/>
            <a:ext cx="291928" cy="30768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 Box 18"/>
          <p:cNvSpPr txBox="1"/>
          <p:nvPr/>
        </p:nvSpPr>
        <p:spPr>
          <a:xfrm>
            <a:off x="4629150" y="4841240"/>
            <a:ext cx="2137410" cy="269240"/>
          </a:xfrm>
          <a:prstGeom prst="rect">
            <a:avLst/>
          </a:prstGeom>
          <a:noFill/>
        </p:spPr>
        <p:txBody>
          <a:bodyPr wrap="square" rtlCol="0">
            <a:spAutoFit/>
          </a:bodyPr>
          <a:p>
            <a:r>
              <a:rPr lang="zh-CN" sz="1160" b="1">
                <a:solidFill>
                  <a:srgbClr val="FF0000"/>
                </a:solidFill>
              </a:rPr>
              <a:t>实验（</a:t>
            </a:r>
            <a:r>
              <a:rPr lang="en-US" altLang="zh-CN" sz="1160" b="1">
                <a:solidFill>
                  <a:srgbClr val="FF0000"/>
                </a:solidFill>
              </a:rPr>
              <a:t>2</a:t>
            </a:r>
            <a:r>
              <a:rPr lang="en-US" altLang="en-US" sz="1160" b="1">
                <a:solidFill>
                  <a:srgbClr val="FF0000"/>
                </a:solidFill>
              </a:rPr>
              <a:t>D </a:t>
            </a:r>
            <a:r>
              <a:rPr lang="zh-CN" sz="1160" b="1">
                <a:solidFill>
                  <a:srgbClr val="FF0000"/>
                </a:solidFill>
              </a:rPr>
              <a:t>Fe0.5Co0.5Si）</a:t>
            </a:r>
            <a:endParaRPr lang="zh-CN" sz="1160" b="1">
              <a:solidFill>
                <a:srgbClr val="FF0000"/>
              </a:solidFill>
            </a:endParaRPr>
          </a:p>
        </p:txBody>
      </p:sp>
      <p:cxnSp>
        <p:nvCxnSpPr>
          <p:cNvPr id="20" name="Straight Arrow Connector 19"/>
          <p:cNvCxnSpPr/>
          <p:nvPr/>
        </p:nvCxnSpPr>
        <p:spPr>
          <a:xfrm flipH="1" flipV="1">
            <a:off x="5213862" y="4515438"/>
            <a:ext cx="133363" cy="326057"/>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V="1">
            <a:off x="5762540" y="4491286"/>
            <a:ext cx="103435" cy="373836"/>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454860" y="1512147"/>
            <a:ext cx="704618" cy="447675"/>
          </a:xfrm>
          <a:prstGeom prst="rect">
            <a:avLst/>
          </a:prstGeom>
          <a:noFill/>
        </p:spPr>
        <p:txBody>
          <a:bodyPr wrap="square" rtlCol="0">
            <a:spAutoFit/>
          </a:bodyPr>
          <a:p>
            <a:r>
              <a:rPr lang="en-US" altLang="zh-CN" sz="1160" b="1">
                <a:solidFill>
                  <a:srgbClr val="FF0000"/>
                </a:solidFill>
              </a:rPr>
              <a:t>Monte Carlo</a:t>
            </a:r>
            <a:endParaRPr lang="en-US" altLang="zh-CN" sz="1160" b="1">
              <a:solidFill>
                <a:srgbClr val="FF0000"/>
              </a:solidFill>
            </a:endParaRPr>
          </a:p>
        </p:txBody>
      </p:sp>
      <p:cxnSp>
        <p:nvCxnSpPr>
          <p:cNvPr id="23" name="Straight Arrow Connector 22"/>
          <p:cNvCxnSpPr/>
          <p:nvPr/>
        </p:nvCxnSpPr>
        <p:spPr>
          <a:xfrm flipH="1">
            <a:off x="5149280" y="1908035"/>
            <a:ext cx="342858" cy="181143"/>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093847" y="1768897"/>
            <a:ext cx="145439" cy="320281"/>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5" name="Picture 24" descr="1"/>
          <p:cNvPicPr>
            <a:picLocks noChangeAspect="1"/>
          </p:cNvPicPr>
          <p:nvPr/>
        </p:nvPicPr>
        <p:blipFill>
          <a:blip r:embed="rId2"/>
          <a:stretch>
            <a:fillRect/>
          </a:stretch>
        </p:blipFill>
        <p:spPr>
          <a:xfrm>
            <a:off x="172323" y="1818251"/>
            <a:ext cx="2912457" cy="1891233"/>
          </a:xfrm>
          <a:prstGeom prst="rect">
            <a:avLst/>
          </a:prstGeom>
        </p:spPr>
      </p:pic>
      <p:pic>
        <p:nvPicPr>
          <p:cNvPr id="26" name="Picture 25" descr="1"/>
          <p:cNvPicPr>
            <a:picLocks noChangeAspect="1"/>
          </p:cNvPicPr>
          <p:nvPr/>
        </p:nvPicPr>
        <p:blipFill>
          <a:blip r:embed="rId3"/>
          <a:stretch>
            <a:fillRect/>
          </a:stretch>
        </p:blipFill>
        <p:spPr>
          <a:xfrm>
            <a:off x="172323" y="3709485"/>
            <a:ext cx="2866778" cy="1909085"/>
          </a:xfrm>
          <a:prstGeom prst="rect">
            <a:avLst/>
          </a:prstGeom>
        </p:spPr>
      </p:pic>
      <p:sp>
        <p:nvSpPr>
          <p:cNvPr id="27" name="Oval 26"/>
          <p:cNvSpPr/>
          <p:nvPr/>
        </p:nvSpPr>
        <p:spPr>
          <a:xfrm>
            <a:off x="1728048" y="1818251"/>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8" name="Oval 27"/>
          <p:cNvSpPr/>
          <p:nvPr/>
        </p:nvSpPr>
        <p:spPr>
          <a:xfrm>
            <a:off x="1547956" y="3647529"/>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9" name="Text Box 28"/>
          <p:cNvSpPr txBox="1"/>
          <p:nvPr/>
        </p:nvSpPr>
        <p:spPr>
          <a:xfrm>
            <a:off x="2201119" y="5364970"/>
            <a:ext cx="1197610" cy="269240"/>
          </a:xfrm>
          <a:prstGeom prst="rect">
            <a:avLst/>
          </a:prstGeom>
          <a:noFill/>
        </p:spPr>
        <p:txBody>
          <a:bodyPr wrap="none" rtlCol="0">
            <a:spAutoFit/>
          </a:bodyPr>
          <a:p>
            <a:r>
              <a:rPr lang="zh-CN" altLang="en-US" sz="1160">
                <a:solidFill>
                  <a:srgbClr val="FF0000"/>
                </a:solidFill>
              </a:rPr>
              <a:t>颜色代表</a:t>
            </a:r>
            <a:r>
              <a:rPr lang="en-US" altLang="zh-CN" sz="1160">
                <a:solidFill>
                  <a:srgbClr val="FF0000"/>
                </a:solidFill>
              </a:rPr>
              <a:t>sk</a:t>
            </a:r>
            <a:r>
              <a:rPr lang="zh-CN" altLang="en-US" sz="1160">
                <a:solidFill>
                  <a:srgbClr val="FF0000"/>
                </a:solidFill>
              </a:rPr>
              <a:t>密度</a:t>
            </a:r>
            <a:endParaRPr lang="zh-CN" altLang="en-US" sz="1160">
              <a:solidFill>
                <a:srgbClr val="FF0000"/>
              </a:solidFill>
            </a:endParaRPr>
          </a:p>
        </p:txBody>
      </p:sp>
      <p:pic>
        <p:nvPicPr>
          <p:cNvPr id="30" name="Picture 29" descr="1"/>
          <p:cNvPicPr>
            <a:picLocks noChangeAspect="1"/>
          </p:cNvPicPr>
          <p:nvPr/>
        </p:nvPicPr>
        <p:blipFill>
          <a:blip r:embed="rId4"/>
          <a:stretch>
            <a:fillRect/>
          </a:stretch>
        </p:blipFill>
        <p:spPr>
          <a:xfrm>
            <a:off x="4358551" y="5137586"/>
            <a:ext cx="2236717" cy="4804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77770" y="830580"/>
            <a:ext cx="6971030" cy="583565"/>
          </a:xfrm>
          <a:prstGeom prst="rect">
            <a:avLst/>
          </a:prstGeom>
          <a:noFill/>
        </p:spPr>
        <p:txBody>
          <a:bodyPr wrap="none" rtlCol="0">
            <a:spAutoFit/>
          </a:bodyPr>
          <a:lstStyle/>
          <a:p>
            <a:r>
              <a:rPr lang="en-US" sz="1600" dirty="0"/>
              <a:t>DMI</a:t>
            </a:r>
            <a:r>
              <a:rPr lang="zh-CN" altLang="en-US" sz="1600" dirty="0">
                <a:ea typeface="SimSun" panose="02010600030101010101" pitchFamily="2" charset="-122"/>
              </a:rPr>
              <a:t>可以导致一个有限大小的</a:t>
            </a:r>
            <a:r>
              <a:rPr lang="en-US" altLang="zh-CN" sz="1600" dirty="0">
                <a:ea typeface="SimSun" panose="02010600030101010101" pitchFamily="2" charset="-122"/>
              </a:rPr>
              <a:t>magnon</a:t>
            </a:r>
            <a:r>
              <a:rPr lang="zh-CN" altLang="en-US" sz="1600" dirty="0">
                <a:ea typeface="SimSun" panose="02010600030101010101" pitchFamily="2" charset="-122"/>
              </a:rPr>
              <a:t>流动速度，叠加到由</a:t>
            </a:r>
            <a:r>
              <a:rPr lang="zh-CN" altLang="en-US" sz="1600" b="1" dirty="0">
                <a:solidFill>
                  <a:srgbClr val="FF0000"/>
                </a:solidFill>
                <a:ea typeface="SimSun" panose="02010600030101010101" pitchFamily="2" charset="-122"/>
              </a:rPr>
              <a:t>非相干</a:t>
            </a:r>
            <a:r>
              <a:rPr lang="en-US" altLang="zh-CN" sz="1600" dirty="0">
                <a:ea typeface="SimSun" panose="02010600030101010101" pitchFamily="2" charset="-122"/>
              </a:rPr>
              <a:t>magnon</a:t>
            </a:r>
            <a:r>
              <a:rPr lang="zh-CN" altLang="en-US" sz="1600" dirty="0">
                <a:ea typeface="SimSun" panose="02010600030101010101" pitchFamily="2" charset="-122"/>
              </a:rPr>
              <a:t>导致</a:t>
            </a:r>
            <a:endParaRPr lang="zh-CN" altLang="en-US" sz="1600" dirty="0">
              <a:ea typeface="SimSun" panose="02010600030101010101" pitchFamily="2" charset="-122"/>
            </a:endParaRPr>
          </a:p>
          <a:p>
            <a:r>
              <a:rPr lang="zh-CN" altLang="en-US" sz="1600" dirty="0">
                <a:ea typeface="SimSun" panose="02010600030101010101" pitchFamily="2" charset="-122"/>
              </a:rPr>
              <a:t>的</a:t>
            </a:r>
            <a:r>
              <a:rPr lang="zh-CN" altLang="en-US" sz="1600" b="1" dirty="0">
                <a:solidFill>
                  <a:srgbClr val="FF0000"/>
                </a:solidFill>
                <a:ea typeface="SimSun" panose="02010600030101010101" pitchFamily="2" charset="-122"/>
              </a:rPr>
              <a:t>扩散自旋输运</a:t>
            </a:r>
            <a:r>
              <a:rPr lang="zh-CN" altLang="en-US" sz="1600" dirty="0">
                <a:ea typeface="SimSun" panose="02010600030101010101" pitchFamily="2" charset="-122"/>
              </a:rPr>
              <a:t>上。</a:t>
            </a:r>
            <a:endParaRPr lang="zh-CN" altLang="en-US" sz="1600" dirty="0">
              <a:ea typeface="SimSun" panose="02010600030101010101" pitchFamily="2" charset="-122"/>
            </a:endParaRPr>
          </a:p>
        </p:txBody>
      </p:sp>
      <p:sp>
        <p:nvSpPr>
          <p:cNvPr id="17" name="文本框 16"/>
          <p:cNvSpPr txBox="1"/>
          <p:nvPr/>
        </p:nvSpPr>
        <p:spPr>
          <a:xfrm>
            <a:off x="2037232" y="92911"/>
            <a:ext cx="2621280" cy="460375"/>
          </a:xfrm>
          <a:prstGeom prst="rect">
            <a:avLst/>
          </a:prstGeom>
          <a:noFill/>
        </p:spPr>
        <p:txBody>
          <a:bodyPr wrap="none" rtlCol="0">
            <a:spAutoFit/>
          </a:bodyPr>
          <a:lstStyle/>
          <a:p>
            <a:r>
              <a:rPr lang="zh-CN" altLang="en-US" sz="2400" dirty="0">
                <a:latin typeface="+mj-lt"/>
                <a:ea typeface="SimSun" panose="02010600030101010101" pitchFamily="2" charset="-122"/>
              </a:rPr>
              <a:t>什么是扩散输运？</a:t>
            </a:r>
            <a:endParaRPr lang="zh-CN" altLang="en-US" sz="2400" dirty="0">
              <a:latin typeface="+mj-lt"/>
              <a:ea typeface="SimSun" panose="02010600030101010101" pitchFamily="2" charset="-122"/>
            </a:endParaRPr>
          </a:p>
        </p:txBody>
      </p:sp>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1"/>
          <p:nvPr/>
        </p:nvSpPr>
        <p:spPr>
          <a:xfrm>
            <a:off x="361950" y="3780155"/>
            <a:ext cx="6837680" cy="1383665"/>
          </a:xfrm>
          <a:prstGeom prst="rect">
            <a:avLst/>
          </a:prstGeom>
          <a:noFill/>
        </p:spPr>
        <p:txBody>
          <a:bodyPr wrap="square" rtlCol="0">
            <a:spAutoFit/>
          </a:bodyPr>
          <a:p>
            <a:pPr marL="285750" indent="-285750">
              <a:buFont typeface="Arial" panose="020B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B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B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946302" y="129106"/>
            <a:ext cx="5313680" cy="460375"/>
          </a:xfrm>
          <a:prstGeom prst="rect">
            <a:avLst/>
          </a:prstGeom>
          <a:noFill/>
        </p:spPr>
        <p:txBody>
          <a:bodyPr wrap="none" rtlCol="0">
            <a:spAutoFit/>
          </a:bodyPr>
          <a:p>
            <a:r>
              <a:rPr lang="en-US" altLang="en-US" sz="2400" dirty="0">
                <a:latin typeface="+mj-lt"/>
                <a:ea typeface="SimSun" panose="02010600030101010101" pitchFamily="2" charset="-122"/>
              </a:rPr>
              <a:t>用自旋力矩、场或温度梯度来旋转SkX</a:t>
            </a:r>
            <a:endParaRPr lang="en-US" altLang="en-US" sz="2400" dirty="0">
              <a:latin typeface="+mj-lt"/>
              <a:ea typeface="SimSun" panose="02010600030101010101" pitchFamily="2" charset="-122"/>
            </a:endParaRPr>
          </a:p>
        </p:txBody>
      </p:sp>
      <p:sp>
        <p:nvSpPr>
          <p:cNvPr id="4" name="Text Box 3"/>
          <p:cNvSpPr txBox="1"/>
          <p:nvPr/>
        </p:nvSpPr>
        <p:spPr>
          <a:xfrm>
            <a:off x="175260" y="744855"/>
            <a:ext cx="6691630" cy="737235"/>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在普通磁体中，电流只与磁畴处的自旋结构耦合，但SkX中允许块体内的耦合</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本文：发展了一个理论，以利用平动和转动来研究电流与移动的磁结构间的作用</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动机：近期中子散射实验发现电流可以改变SkX的指向</a:t>
            </a:r>
            <a:endParaRPr lang="en-US" altLang="en-US" sz="1400" dirty="0">
              <a:solidFill>
                <a:schemeClr val="tx1"/>
              </a:solidFill>
              <a:latin typeface="+mj-lt"/>
              <a:ea typeface="SimSun" panose="02010600030101010101" pitchFamily="2" charset="-122"/>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
        <p:nvSpPr>
          <p:cNvPr id="5" name="Text Box 4"/>
          <p:cNvSpPr txBox="1"/>
          <p:nvPr/>
        </p:nvSpPr>
        <p:spPr>
          <a:xfrm>
            <a:off x="172720" y="1664970"/>
            <a:ext cx="4134485" cy="306705"/>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用Thiele的方法，将LLG方程投影到平动模式上</a:t>
            </a:r>
            <a:endParaRPr lang="en-US" altLang="en-US" sz="1400" dirty="0">
              <a:solidFill>
                <a:schemeClr val="tx1"/>
              </a:solidFill>
              <a:latin typeface="+mj-lt"/>
              <a:ea typeface="SimSun" panose="02010600030101010101" pitchFamily="2" charset="-122"/>
            </a:endParaRPr>
          </a:p>
        </p:txBody>
      </p:sp>
      <p:pic>
        <p:nvPicPr>
          <p:cNvPr id="6" name="Picture 5" descr="1"/>
          <p:cNvPicPr>
            <a:picLocks noChangeAspect="1"/>
          </p:cNvPicPr>
          <p:nvPr/>
        </p:nvPicPr>
        <p:blipFill>
          <a:blip r:embed="rId1"/>
          <a:stretch>
            <a:fillRect/>
          </a:stretch>
        </p:blipFill>
        <p:spPr>
          <a:xfrm>
            <a:off x="2291080" y="2186940"/>
            <a:ext cx="3088640" cy="563245"/>
          </a:xfrm>
          <a:prstGeom prst="rect">
            <a:avLst/>
          </a:prstGeom>
        </p:spPr>
      </p:pic>
      <p:sp>
        <p:nvSpPr>
          <p:cNvPr id="7" name="Oval 6"/>
          <p:cNvSpPr/>
          <p:nvPr/>
        </p:nvSpPr>
        <p:spPr>
          <a:xfrm>
            <a:off x="2444750" y="2089785"/>
            <a:ext cx="1244600" cy="3727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a:stCxn id="7" idx="2"/>
          </p:cNvCxnSpPr>
          <p:nvPr/>
        </p:nvCxnSpPr>
        <p:spPr>
          <a:xfrm flipH="1">
            <a:off x="1330960" y="2276475"/>
            <a:ext cx="1113790" cy="4102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1"/>
          <p:nvPr/>
        </p:nvSpPr>
        <p:spPr>
          <a:xfrm>
            <a:off x="478155" y="2750185"/>
            <a:ext cx="2150745" cy="521970"/>
          </a:xfrm>
          <a:prstGeom prst="rect">
            <a:avLst/>
          </a:prstGeom>
          <a:noFill/>
        </p:spPr>
        <p:txBody>
          <a:bodyPr wrap="square" rtlCol="0" anchor="t">
            <a:spAutoFit/>
          </a:bodyPr>
          <a:p>
            <a:r>
              <a:rPr lang="en-US" altLang="en-US" sz="1400" dirty="0">
                <a:latin typeface="+mj-lt"/>
                <a:ea typeface="SimSun" panose="02010600030101010101" pitchFamily="2" charset="-122"/>
                <a:sym typeface="+mn-ea"/>
              </a:rPr>
              <a:t>Magnus力是emergent洛伦兹力的反作用力</a:t>
            </a:r>
            <a:endParaRPr lang="en-US" altLang="en-US" sz="1400" dirty="0">
              <a:latin typeface="+mj-lt"/>
              <a:ea typeface="SimSun" panose="02010600030101010101" pitchFamily="2" charset="-122"/>
              <a:sym typeface="+mn-ea"/>
            </a:endParaRPr>
          </a:p>
        </p:txBody>
      </p:sp>
      <p:cxnSp>
        <p:nvCxnSpPr>
          <p:cNvPr id="9" name="Straight Arrow Connector 8"/>
          <p:cNvCxnSpPr/>
          <p:nvPr/>
        </p:nvCxnSpPr>
        <p:spPr>
          <a:xfrm>
            <a:off x="4361815" y="2371090"/>
            <a:ext cx="651510" cy="4502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1"/>
          <p:nvPr/>
        </p:nvSpPr>
        <p:spPr>
          <a:xfrm>
            <a:off x="4432300" y="2821305"/>
            <a:ext cx="1249680" cy="306705"/>
          </a:xfrm>
          <a:prstGeom prst="rect">
            <a:avLst/>
          </a:prstGeom>
          <a:noFill/>
        </p:spPr>
        <p:txBody>
          <a:bodyPr wrap="none" rtlCol="0" anchor="t">
            <a:spAutoFit/>
          </a:bodyPr>
          <a:p>
            <a:r>
              <a:rPr lang="en-US" altLang="en-US" sz="1400"/>
              <a:t>耗散或摩擦力</a:t>
            </a:r>
            <a:endParaRPr lang="en-US" altLang="en-US" sz="1400"/>
          </a:p>
        </p:txBody>
      </p:sp>
      <p:cxnSp>
        <p:nvCxnSpPr>
          <p:cNvPr id="19" name="Straight Arrow Connector 18"/>
          <p:cNvCxnSpPr/>
          <p:nvPr/>
        </p:nvCxnSpPr>
        <p:spPr>
          <a:xfrm>
            <a:off x="5379720" y="2371090"/>
            <a:ext cx="661670" cy="127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Text Box 20"/>
          <p:cNvSpPr txBox="1"/>
          <p:nvPr/>
        </p:nvSpPr>
        <p:spPr>
          <a:xfrm>
            <a:off x="6041390" y="1946275"/>
            <a:ext cx="1323975" cy="953135"/>
          </a:xfrm>
          <a:prstGeom prst="rect">
            <a:avLst/>
          </a:prstGeom>
          <a:noFill/>
        </p:spPr>
        <p:txBody>
          <a:bodyPr wrap="square" rtlCol="0" anchor="t">
            <a:spAutoFit/>
          </a:bodyPr>
          <a:p>
            <a:r>
              <a:rPr lang="en-US" altLang="en-US" sz="1400"/>
              <a:t>由不均匀性引起，如杂质，导致临界驱动电流</a:t>
            </a:r>
            <a:endParaRPr lang="en-US" altLang="en-US" sz="1400"/>
          </a:p>
        </p:txBody>
      </p:sp>
      <p:sp>
        <p:nvSpPr>
          <p:cNvPr id="3" name="Text Box 2"/>
          <p:cNvSpPr txBox="1"/>
          <p:nvPr/>
        </p:nvSpPr>
        <p:spPr>
          <a:xfrm>
            <a:off x="172720" y="3370580"/>
            <a:ext cx="4632325" cy="1383665"/>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Thiele方程推导：</a:t>
            </a:r>
            <a:endParaRPr lang="en-US" altLang="en-US" sz="1400" dirty="0">
              <a:solidFill>
                <a:schemeClr val="tx1"/>
              </a:solidFill>
              <a:latin typeface="+mj-lt"/>
              <a:ea typeface="SimSun" panose="02010600030101010101" pitchFamily="2" charset="-122"/>
            </a:endParaRPr>
          </a:p>
          <a:p>
            <a:pPr lvl="1" indent="0" algn="l">
              <a:buNone/>
            </a:pPr>
            <a:r>
              <a:rPr lang="en-US" altLang="en-US" sz="1400" dirty="0">
                <a:solidFill>
                  <a:schemeClr val="tx1"/>
                </a:solidFill>
                <a:latin typeface="+mj-lt"/>
                <a:ea typeface="SimSun" panose="02010600030101010101" pitchFamily="2" charset="-122"/>
              </a:rPr>
              <a:t>1. 假设sk是刚体</a:t>
            </a:r>
            <a:endParaRPr lang="en-US" altLang="en-US" sz="1400" dirty="0">
              <a:solidFill>
                <a:schemeClr val="tx1"/>
              </a:solidFill>
              <a:latin typeface="+mj-lt"/>
              <a:ea typeface="SimSun" panose="02010600030101010101" pitchFamily="2" charset="-122"/>
            </a:endParaRPr>
          </a:p>
          <a:p>
            <a:pPr lvl="1" indent="0" algn="l">
              <a:buNone/>
            </a:pPr>
            <a:r>
              <a:rPr lang="en-US" altLang="en-US" sz="1400" dirty="0">
                <a:solidFill>
                  <a:schemeClr val="tx1"/>
                </a:solidFill>
                <a:latin typeface="+mj-lt"/>
                <a:ea typeface="SimSun" panose="02010600030101010101" pitchFamily="2" charset="-122"/>
              </a:rPr>
              <a:t>2. m的时间导数得到sk速度</a:t>
            </a:r>
            <a:endParaRPr lang="en-US" altLang="en-US" sz="1400" dirty="0">
              <a:solidFill>
                <a:schemeClr val="tx1"/>
              </a:solidFill>
              <a:latin typeface="+mj-lt"/>
              <a:ea typeface="SimSun" panose="02010600030101010101" pitchFamily="2" charset="-122"/>
            </a:endParaRPr>
          </a:p>
          <a:p>
            <a:pPr lvl="1" indent="0" algn="l">
              <a:buNone/>
            </a:pPr>
            <a:r>
              <a:rPr lang="en-US" altLang="en-US" sz="1400" dirty="0">
                <a:solidFill>
                  <a:schemeClr val="tx1"/>
                </a:solidFill>
                <a:latin typeface="+mj-lt"/>
                <a:ea typeface="SimSun" panose="02010600030101010101" pitchFamily="2" charset="-122"/>
              </a:rPr>
              <a:t>3. LLG方程两边左叉乘m</a:t>
            </a:r>
            <a:endParaRPr lang="en-US" altLang="en-US" sz="1400" dirty="0">
              <a:solidFill>
                <a:schemeClr val="tx1"/>
              </a:solidFill>
              <a:latin typeface="+mj-lt"/>
              <a:ea typeface="SimSun" panose="02010600030101010101" pitchFamily="2" charset="-122"/>
            </a:endParaRPr>
          </a:p>
          <a:p>
            <a:pPr lvl="1" indent="0" algn="l">
              <a:buNone/>
            </a:pPr>
            <a:r>
              <a:rPr lang="en-US" altLang="en-US" sz="1400" dirty="0">
                <a:solidFill>
                  <a:schemeClr val="tx1"/>
                </a:solidFill>
                <a:latin typeface="+mj-lt"/>
                <a:ea typeface="SimSun" panose="02010600030101010101" pitchFamily="2" charset="-122"/>
              </a:rPr>
              <a:t>4. 方程两边点乘partial m/partial j，再对sk空间积分</a:t>
            </a:r>
            <a:endParaRPr lang="en-US" altLang="en-US" sz="1400" dirty="0">
              <a:solidFill>
                <a:schemeClr val="tx1"/>
              </a:solidFill>
              <a:latin typeface="+mj-lt"/>
              <a:ea typeface="SimSun" panose="02010600030101010101" pitchFamily="2" charset="-122"/>
            </a:endParaRPr>
          </a:p>
          <a:p>
            <a:pPr lvl="1" indent="0" algn="l">
              <a:buNone/>
            </a:pPr>
            <a:r>
              <a:rPr lang="en-US" altLang="en-US" sz="1400" dirty="0">
                <a:solidFill>
                  <a:schemeClr val="tx1"/>
                </a:solidFill>
                <a:latin typeface="+mj-lt"/>
                <a:ea typeface="SimSun" panose="02010600030101010101" pitchFamily="2" charset="-122"/>
              </a:rPr>
              <a:t>5. 收缩成两个量G和D</a:t>
            </a:r>
            <a:endParaRPr lang="en-US" altLang="en-US" sz="1400" dirty="0">
              <a:solidFill>
                <a:schemeClr val="tx1"/>
              </a:solidFill>
              <a:latin typeface="+mj-lt"/>
              <a:ea typeface="SimSun" panose="02010600030101010101" pitchFamily="2"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420012" y="38301"/>
            <a:ext cx="4721225" cy="460375"/>
          </a:xfrm>
          <a:prstGeom prst="rect">
            <a:avLst/>
          </a:prstGeom>
          <a:noFill/>
        </p:spPr>
        <p:txBody>
          <a:bodyPr wrap="none" rtlCol="0">
            <a:spAutoFit/>
          </a:bodyPr>
          <a:p>
            <a:r>
              <a:rPr lang="en-US" sz="2400" dirty="0">
                <a:latin typeface="+mj-lt"/>
                <a:ea typeface="SimSun" panose="02010600030101010101" pitchFamily="2" charset="-122"/>
              </a:rPr>
              <a:t>sk</a:t>
            </a:r>
            <a:r>
              <a:rPr lang="zh-CN" altLang="en-US" sz="2400" dirty="0">
                <a:latin typeface="+mj-lt"/>
                <a:ea typeface="SimSun" panose="02010600030101010101" pitchFamily="2" charset="-122"/>
              </a:rPr>
              <a:t>晶格中的自旋波模式和剧烈激发</a:t>
            </a:r>
            <a:endParaRPr lang="zh-CN" altLang="en-US" sz="2400" dirty="0">
              <a:latin typeface="+mj-lt"/>
              <a:ea typeface="SimSun" panose="02010600030101010101" pitchFamily="2" charset="-122"/>
            </a:endParaRPr>
          </a:p>
        </p:txBody>
      </p:sp>
      <p:sp>
        <p:nvSpPr>
          <p:cNvPr id="4" name="Text Box 3"/>
          <p:cNvSpPr txBox="1"/>
          <p:nvPr/>
        </p:nvSpPr>
        <p:spPr>
          <a:xfrm>
            <a:off x="15875" y="681355"/>
            <a:ext cx="6146800" cy="1168400"/>
          </a:xfrm>
          <a:prstGeom prst="rect">
            <a:avLst/>
          </a:prstGeom>
          <a:noFill/>
        </p:spPr>
        <p:txBody>
          <a:bodyPr wrap="none" rtlCol="0">
            <a:spAutoFit/>
          </a:bodyPr>
          <a:p>
            <a:pPr marL="285750" indent="-285750" algn="l">
              <a:buFont typeface="Arial" panose="020B0604020202020204" pitchFamily="34" charset="0"/>
              <a:buChar char="•"/>
            </a:pPr>
            <a:r>
              <a:rPr lang="zh-CN" sz="1400">
                <a:ea typeface="SimSun" panose="02010600030101010101" pitchFamily="2" charset="-122"/>
              </a:rPr>
              <a:t>本文研究绝缘磁体中</a:t>
            </a:r>
            <a:r>
              <a:rPr lang="en-US" altLang="zh-CN" sz="1400">
                <a:ea typeface="SimSun" panose="02010600030101010101" pitchFamily="2" charset="-122"/>
              </a:rPr>
              <a:t>sk</a:t>
            </a:r>
            <a:r>
              <a:rPr lang="zh-CN" altLang="en-US" sz="1400">
                <a:ea typeface="SimSun" panose="02010600030101010101" pitchFamily="2" charset="-122"/>
              </a:rPr>
              <a:t>晶格相的自旋波模式和激发</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方法：用</a:t>
            </a:r>
            <a:r>
              <a:rPr lang="en-US" altLang="zh-CN" sz="1400">
                <a:ea typeface="SimSun" panose="02010600030101010101" pitchFamily="2" charset="-122"/>
              </a:rPr>
              <a:t>LLG</a:t>
            </a:r>
            <a:r>
              <a:rPr lang="zh-CN" altLang="en-US" sz="1400">
                <a:ea typeface="SimSun" panose="02010600030101010101" pitchFamily="2" charset="-122"/>
              </a:rPr>
              <a:t>方程，加微波磁场，数值计算二维自旋模型</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发现：</a:t>
            </a:r>
            <a:r>
              <a:rPr lang="en-US" altLang="zh-CN" sz="1400">
                <a:ea typeface="SimSun" panose="02010600030101010101" pitchFamily="2" charset="-122"/>
              </a:rPr>
              <a:t>1. </a:t>
            </a:r>
            <a:r>
              <a:rPr lang="zh-CN" altLang="en-US" sz="1400">
                <a:ea typeface="SimSun" panose="02010600030101010101" pitchFamily="2" charset="-122"/>
              </a:rPr>
              <a:t>加</a:t>
            </a:r>
            <a:r>
              <a:rPr lang="zh-CN" altLang="en-US" sz="1400" b="1">
                <a:solidFill>
                  <a:srgbClr val="FF0000"/>
                </a:solidFill>
                <a:ea typeface="SimSun" panose="02010600030101010101" pitchFamily="2" charset="-122"/>
              </a:rPr>
              <a:t>面内</a:t>
            </a:r>
            <a:r>
              <a:rPr lang="en-US" altLang="zh-CN" sz="1400" b="1">
                <a:solidFill>
                  <a:srgbClr val="FF0000"/>
                </a:solidFill>
                <a:ea typeface="SimSun" panose="02010600030101010101" pitchFamily="2" charset="-122"/>
              </a:rPr>
              <a:t>ac</a:t>
            </a:r>
            <a:r>
              <a:rPr lang="zh-CN" altLang="en-US" sz="1400" b="1">
                <a:solidFill>
                  <a:srgbClr val="FF0000"/>
                </a:solidFill>
                <a:ea typeface="SimSun" panose="02010600030101010101" pitchFamily="2" charset="-122"/>
              </a:rPr>
              <a:t>磁场</a:t>
            </a:r>
            <a:r>
              <a:rPr lang="zh-CN" altLang="en-US" sz="1400">
                <a:ea typeface="SimSun" panose="02010600030101010101" pitchFamily="2" charset="-122"/>
              </a:rPr>
              <a:t>时，存在两个自旋波共振，</a:t>
            </a:r>
            <a:r>
              <a:rPr lang="zh-CN" altLang="en-US" sz="1400" b="1">
                <a:solidFill>
                  <a:srgbClr val="FF0000"/>
                </a:solidFill>
                <a:ea typeface="SimSun" panose="02010600030101010101" pitchFamily="2" charset="-122"/>
              </a:rPr>
              <a:t>自旋分量绕</a:t>
            </a:r>
            <a:r>
              <a:rPr lang="en-US" altLang="zh-CN" sz="1400" b="1">
                <a:solidFill>
                  <a:srgbClr val="FF0000"/>
                </a:solidFill>
                <a:ea typeface="SimSun" panose="02010600030101010101" pitchFamily="2" charset="-122"/>
              </a:rPr>
              <a:t>sk</a:t>
            </a:r>
            <a:r>
              <a:rPr lang="zh-CN" altLang="en-US" sz="1400" b="1">
                <a:solidFill>
                  <a:srgbClr val="FF0000"/>
                </a:solidFill>
                <a:ea typeface="SimSun" panose="02010600030101010101" pitchFamily="2" charset="-122"/>
              </a:rPr>
              <a:t>核心旋转</a:t>
            </a:r>
            <a:endParaRPr lang="zh-CN" altLang="en-US" sz="1400">
              <a:ea typeface="SimSun" panose="02010600030101010101" pitchFamily="2" charset="-122"/>
            </a:endParaRPr>
          </a:p>
          <a:p>
            <a:pPr lvl="1" indent="0" algn="l">
              <a:buNone/>
            </a:pPr>
            <a:r>
              <a:rPr lang="en-US" altLang="zh-CN" sz="1400">
                <a:ea typeface="SimSun" panose="02010600030101010101" pitchFamily="2" charset="-122"/>
              </a:rPr>
              <a:t>2. </a:t>
            </a:r>
            <a:r>
              <a:rPr lang="zh-CN" altLang="en-US" sz="1400">
                <a:ea typeface="SimSun" panose="02010600030101010101" pitchFamily="2" charset="-122"/>
              </a:rPr>
              <a:t>加</a:t>
            </a:r>
            <a:r>
              <a:rPr lang="zh-CN" altLang="en-US" sz="1400" b="1">
                <a:solidFill>
                  <a:srgbClr val="FF0000"/>
                </a:solidFill>
                <a:ea typeface="SimSun" panose="02010600030101010101" pitchFamily="2" charset="-122"/>
              </a:rPr>
              <a:t>垂直面的</a:t>
            </a:r>
            <a:r>
              <a:rPr lang="en-US" altLang="zh-CN" sz="1400" b="1">
                <a:solidFill>
                  <a:srgbClr val="FF0000"/>
                </a:solidFill>
                <a:ea typeface="SimSun" panose="02010600030101010101" pitchFamily="2" charset="-122"/>
              </a:rPr>
              <a:t>ac</a:t>
            </a:r>
            <a:r>
              <a:rPr lang="zh-CN" altLang="en-US" sz="1400" b="1">
                <a:solidFill>
                  <a:srgbClr val="FF0000"/>
                </a:solidFill>
                <a:ea typeface="SimSun" panose="02010600030101010101" pitchFamily="2" charset="-122"/>
              </a:rPr>
              <a:t>磁场</a:t>
            </a:r>
            <a:r>
              <a:rPr lang="zh-CN" altLang="en-US" sz="1400">
                <a:ea typeface="SimSun" panose="02010600030101010101" pitchFamily="2" charset="-122"/>
              </a:rPr>
              <a:t>时，存在一个</a:t>
            </a:r>
            <a:r>
              <a:rPr lang="en-US" altLang="zh-CN" sz="1400" b="1">
                <a:solidFill>
                  <a:srgbClr val="FF0000"/>
                </a:solidFill>
                <a:ea typeface="SimSun" panose="02010600030101010101" pitchFamily="2" charset="-122"/>
              </a:rPr>
              <a:t>breathing mode</a:t>
            </a:r>
            <a:endParaRPr lang="en-US" altLang="zh-CN" sz="1400">
              <a:ea typeface="SimSun" panose="02010600030101010101" pitchFamily="2" charset="-122"/>
            </a:endParaRPr>
          </a:p>
          <a:p>
            <a:pPr lvl="1" indent="0" algn="l">
              <a:buNone/>
            </a:pPr>
            <a:r>
              <a:rPr lang="en-US" altLang="zh-CN" sz="1400">
                <a:ea typeface="SimSun" panose="02010600030101010101" pitchFamily="2" charset="-122"/>
              </a:rPr>
              <a:t>3. </a:t>
            </a:r>
            <a:r>
              <a:rPr lang="zh-CN" altLang="en-US" sz="1400">
                <a:ea typeface="SimSun" panose="02010600030101010101" pitchFamily="2" charset="-122"/>
              </a:rPr>
              <a:t>激发这些模式会进一步导致</a:t>
            </a:r>
            <a:r>
              <a:rPr lang="en-US" altLang="zh-CN" sz="1400">
                <a:ea typeface="SimSun" panose="02010600030101010101" pitchFamily="2" charset="-122"/>
              </a:rPr>
              <a:t>sk</a:t>
            </a:r>
            <a:r>
              <a:rPr lang="zh-CN" altLang="en-US" sz="1400">
                <a:ea typeface="SimSun" panose="02010600030101010101" pitchFamily="2" charset="-122"/>
              </a:rPr>
              <a:t>晶格相的熔解</a:t>
            </a:r>
            <a:endParaRPr lang="zh-CN" altLang="en-US" sz="1400">
              <a:ea typeface="SimSun" panose="02010600030101010101" pitchFamily="2" charset="-122"/>
            </a:endParaRPr>
          </a:p>
        </p:txBody>
      </p:sp>
      <p:sp>
        <p:nvSpPr>
          <p:cNvPr id="2" name="Text Box 1"/>
          <p:cNvSpPr txBox="1"/>
          <p:nvPr/>
        </p:nvSpPr>
        <p:spPr>
          <a:xfrm>
            <a:off x="5572125" y="584200"/>
            <a:ext cx="1861820" cy="275590"/>
          </a:xfrm>
          <a:prstGeom prst="rect">
            <a:avLst/>
          </a:prstGeom>
          <a:noFill/>
        </p:spPr>
        <p:txBody>
          <a:bodyPr wrap="square" rtlCol="0">
            <a:spAutoFit/>
          </a:bodyPr>
          <a:p>
            <a:r>
              <a:rPr sz="1200"/>
              <a:t>PRL 108, 017601 (2012)</a:t>
            </a:r>
            <a:endParaRPr sz="1200"/>
          </a:p>
        </p:txBody>
      </p:sp>
      <p:pic>
        <p:nvPicPr>
          <p:cNvPr id="3" name="Picture 2" descr="1"/>
          <p:cNvPicPr>
            <a:picLocks noChangeAspect="1"/>
          </p:cNvPicPr>
          <p:nvPr/>
        </p:nvPicPr>
        <p:blipFill>
          <a:blip r:embed="rId1"/>
          <a:stretch>
            <a:fillRect/>
          </a:stretch>
        </p:blipFill>
        <p:spPr>
          <a:xfrm>
            <a:off x="228600" y="1791970"/>
            <a:ext cx="2854960" cy="821690"/>
          </a:xfrm>
          <a:prstGeom prst="rect">
            <a:avLst/>
          </a:prstGeom>
        </p:spPr>
      </p:pic>
      <p:pic>
        <p:nvPicPr>
          <p:cNvPr id="5" name="Picture 4" descr="/home/ligy/Pictures/1.png1"/>
          <p:cNvPicPr>
            <a:picLocks noChangeAspect="1"/>
          </p:cNvPicPr>
          <p:nvPr/>
        </p:nvPicPr>
        <p:blipFill>
          <a:blip r:embed="rId2"/>
          <a:srcRect/>
          <a:stretch>
            <a:fillRect/>
          </a:stretch>
        </p:blipFill>
        <p:spPr>
          <a:xfrm>
            <a:off x="313690" y="3255645"/>
            <a:ext cx="3405505" cy="507365"/>
          </a:xfrm>
          <a:prstGeom prst="rect">
            <a:avLst/>
          </a:prstGeom>
        </p:spPr>
      </p:pic>
      <p:sp>
        <p:nvSpPr>
          <p:cNvPr id="6" name="Text Box 5"/>
          <p:cNvSpPr txBox="1"/>
          <p:nvPr/>
        </p:nvSpPr>
        <p:spPr>
          <a:xfrm>
            <a:off x="228600" y="2560320"/>
            <a:ext cx="3575685" cy="737235"/>
          </a:xfrm>
          <a:prstGeom prst="rect">
            <a:avLst/>
          </a:prstGeom>
          <a:noFill/>
        </p:spPr>
        <p:txBody>
          <a:bodyPr wrap="none" rtlCol="0">
            <a:spAutoFit/>
          </a:bodyPr>
          <a:p>
            <a:pPr algn="l"/>
            <a:r>
              <a:rPr lang="zh-CN" altLang="en-US" sz="1400" b="1">
                <a:ea typeface="SimSun" panose="02010600030101010101" pitchFamily="2" charset="-122"/>
              </a:rPr>
              <a:t>计算</a:t>
            </a:r>
            <a:r>
              <a:rPr lang="zh-CN" altLang="en-US" sz="1400">
                <a:ea typeface="SimSun" panose="02010600030101010101" pitchFamily="2" charset="-122"/>
              </a:rPr>
              <a:t>：</a:t>
            </a:r>
            <a:r>
              <a:rPr lang="en-US" altLang="zh-CN" sz="1400">
                <a:ea typeface="SimSun" panose="02010600030101010101" pitchFamily="2" charset="-122"/>
              </a:rPr>
              <a:t>288</a:t>
            </a:r>
            <a:r>
              <a:rPr lang="en-US" altLang="en-US" sz="1400">
                <a:ea typeface="SimSun" panose="02010600030101010101" pitchFamily="2" charset="-122"/>
              </a:rPr>
              <a:t>x288</a:t>
            </a:r>
            <a:r>
              <a:rPr lang="zh-CN" altLang="en-US" sz="1400">
                <a:ea typeface="SimSun" panose="02010600030101010101" pitchFamily="2" charset="-122"/>
              </a:rPr>
              <a:t>个格点，</a:t>
            </a:r>
            <a:r>
              <a:rPr lang="en-US" altLang="zh-CN" sz="1400">
                <a:ea typeface="SimSun" panose="02010600030101010101" pitchFamily="2" charset="-122"/>
              </a:rPr>
              <a:t>alpha=0.04, 0.004, </a:t>
            </a:r>
            <a:endParaRPr lang="en-US" altLang="zh-CN" sz="1400">
              <a:ea typeface="SimSun" panose="02010600030101010101" pitchFamily="2" charset="-122"/>
            </a:endParaRPr>
          </a:p>
          <a:p>
            <a:pPr algn="l"/>
            <a:r>
              <a:rPr lang="zh-CN" altLang="en-US" sz="1400">
                <a:ea typeface="SimSun" panose="02010600030101010101" pitchFamily="2" charset="-122"/>
              </a:rPr>
              <a:t>先用</a:t>
            </a:r>
            <a:r>
              <a:rPr lang="en-US" altLang="zh-CN" sz="1400">
                <a:ea typeface="SimSun" panose="02010600030101010101" pitchFamily="2" charset="-122"/>
              </a:rPr>
              <a:t>MC</a:t>
            </a:r>
            <a:r>
              <a:rPr lang="zh-CN" altLang="en-US" sz="1400">
                <a:ea typeface="SimSun" panose="02010600030101010101" pitchFamily="2" charset="-122"/>
              </a:rPr>
              <a:t>热化，再用</a:t>
            </a:r>
            <a:r>
              <a:rPr lang="en-US" altLang="zh-CN" sz="1400">
                <a:ea typeface="SimSun" panose="02010600030101010101" pitchFamily="2" charset="-122"/>
              </a:rPr>
              <a:t>LLG</a:t>
            </a:r>
            <a:r>
              <a:rPr lang="zh-CN" altLang="en-US" sz="1400">
                <a:ea typeface="SimSun" panose="02010600030101010101" pitchFamily="2" charset="-122"/>
              </a:rPr>
              <a:t>迟豫来得到相图。</a:t>
            </a:r>
            <a:endParaRPr lang="zh-CN" altLang="en-US" sz="1400">
              <a:ea typeface="SimSun" panose="02010600030101010101" pitchFamily="2" charset="-122"/>
            </a:endParaRPr>
          </a:p>
          <a:p>
            <a:pPr algn="l"/>
            <a:r>
              <a:rPr lang="en-US" altLang="zh-CN" sz="1400">
                <a:ea typeface="SimSun" panose="02010600030101010101" pitchFamily="2" charset="-122"/>
              </a:rPr>
              <a:t>sk</a:t>
            </a:r>
            <a:r>
              <a:rPr lang="zh-CN" altLang="en-US" sz="1400">
                <a:ea typeface="SimSun" panose="02010600030101010101" pitchFamily="2" charset="-122"/>
              </a:rPr>
              <a:t>直徑为</a:t>
            </a:r>
            <a:r>
              <a:rPr lang="en-US" altLang="zh-CN" sz="1400">
                <a:ea typeface="SimSun" panose="02010600030101010101" pitchFamily="2" charset="-122"/>
              </a:rPr>
              <a:t>100</a:t>
            </a:r>
            <a:r>
              <a:rPr lang="zh-CN" altLang="en-US" sz="1400">
                <a:ea typeface="SimSun" panose="02010600030101010101" pitchFamily="2" charset="-122"/>
              </a:rPr>
              <a:t>个格点，用</a:t>
            </a:r>
            <a:r>
              <a:rPr lang="en-US" altLang="zh-CN" sz="1400">
                <a:ea typeface="SimSun" panose="02010600030101010101" pitchFamily="2" charset="-122"/>
              </a:rPr>
              <a:t>4th Runge-Kutta</a:t>
            </a:r>
            <a:r>
              <a:rPr lang="zh-CN" altLang="en-US" sz="1400">
                <a:ea typeface="SimSun" panose="02010600030101010101" pitchFamily="2" charset="-122"/>
              </a:rPr>
              <a:t>方法</a:t>
            </a:r>
            <a:endParaRPr lang="zh-CN" altLang="en-US" sz="1400">
              <a:ea typeface="SimSun" panose="02010600030101010101" pitchFamily="2" charset="-122"/>
            </a:endParaRPr>
          </a:p>
        </p:txBody>
      </p:sp>
      <p:pic>
        <p:nvPicPr>
          <p:cNvPr id="7" name="Picture 6" descr="1"/>
          <p:cNvPicPr>
            <a:picLocks noChangeAspect="1"/>
          </p:cNvPicPr>
          <p:nvPr/>
        </p:nvPicPr>
        <p:blipFill>
          <a:blip r:embed="rId3"/>
          <a:stretch>
            <a:fillRect/>
          </a:stretch>
        </p:blipFill>
        <p:spPr>
          <a:xfrm>
            <a:off x="3286760" y="1985010"/>
            <a:ext cx="987425" cy="217805"/>
          </a:xfrm>
          <a:prstGeom prst="rect">
            <a:avLst/>
          </a:prstGeom>
        </p:spPr>
      </p:pic>
      <p:pic>
        <p:nvPicPr>
          <p:cNvPr id="8" name="Picture 7" descr="1"/>
          <p:cNvPicPr>
            <a:picLocks noChangeAspect="1"/>
          </p:cNvPicPr>
          <p:nvPr/>
        </p:nvPicPr>
        <p:blipFill>
          <a:blip r:embed="rId4"/>
          <a:stretch>
            <a:fillRect/>
          </a:stretch>
        </p:blipFill>
        <p:spPr>
          <a:xfrm>
            <a:off x="186055" y="3820160"/>
            <a:ext cx="3793490" cy="596900"/>
          </a:xfrm>
          <a:prstGeom prst="rect">
            <a:avLst/>
          </a:prstGeom>
        </p:spPr>
      </p:pic>
      <p:pic>
        <p:nvPicPr>
          <p:cNvPr id="9" name="Picture 8" descr="1"/>
          <p:cNvPicPr>
            <a:picLocks noChangeAspect="1"/>
          </p:cNvPicPr>
          <p:nvPr/>
        </p:nvPicPr>
        <p:blipFill>
          <a:blip r:embed="rId5"/>
          <a:stretch>
            <a:fillRect/>
          </a:stretch>
        </p:blipFill>
        <p:spPr>
          <a:xfrm>
            <a:off x="4343400" y="1409065"/>
            <a:ext cx="3209290" cy="1946275"/>
          </a:xfrm>
          <a:prstGeom prst="rect">
            <a:avLst/>
          </a:prstGeom>
        </p:spPr>
      </p:pic>
      <p:pic>
        <p:nvPicPr>
          <p:cNvPr id="10" name="Picture 9" descr="/home/ligy/Pictures/1.png1"/>
          <p:cNvPicPr>
            <a:picLocks noChangeAspect="1"/>
          </p:cNvPicPr>
          <p:nvPr/>
        </p:nvPicPr>
        <p:blipFill>
          <a:blip r:embed="rId6"/>
          <a:srcRect/>
          <a:stretch>
            <a:fillRect/>
          </a:stretch>
        </p:blipFill>
        <p:spPr>
          <a:xfrm>
            <a:off x="78105" y="4466590"/>
            <a:ext cx="7112635" cy="116014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946302" y="129106"/>
            <a:ext cx="5669280" cy="460375"/>
          </a:xfrm>
          <a:prstGeom prst="rect">
            <a:avLst/>
          </a:prstGeom>
          <a:noFill/>
        </p:spPr>
        <p:txBody>
          <a:bodyPr wrap="none" rtlCol="0">
            <a:spAutoFit/>
          </a:bodyPr>
          <a:p>
            <a:r>
              <a:rPr lang="en-US" altLang="en-US" sz="2400" dirty="0">
                <a:latin typeface="+mj-lt"/>
                <a:ea typeface="SimSun" panose="02010600030101010101" pitchFamily="2" charset="-122"/>
              </a:rPr>
              <a:t>手性磁体中sk运动的的普适电流速度关系</a:t>
            </a:r>
            <a:endParaRPr lang="en-US" altLang="en-US" sz="2400" dirty="0">
              <a:latin typeface="+mj-lt"/>
              <a:ea typeface="SimSun" panose="02010600030101010101" pitchFamily="2" charset="-122"/>
            </a:endParaRPr>
          </a:p>
        </p:txBody>
      </p:sp>
      <p:sp>
        <p:nvSpPr>
          <p:cNvPr id="4" name="Text Box 3"/>
          <p:cNvSpPr txBox="1"/>
          <p:nvPr/>
        </p:nvSpPr>
        <p:spPr>
          <a:xfrm>
            <a:off x="109220" y="785495"/>
            <a:ext cx="7343140" cy="1568450"/>
          </a:xfrm>
          <a:prstGeom prst="rect">
            <a:avLst/>
          </a:prstGeom>
          <a:noFill/>
        </p:spPr>
        <p:txBody>
          <a:bodyPr wrap="none" rtlCol="0">
            <a:spAutoFit/>
          </a:bodyPr>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sk被发现于有DMI的手性晶格磁体中，如MnSi, Fe</a:t>
            </a:r>
            <a:r>
              <a:rPr lang="en-US" altLang="en-US" sz="1000" dirty="0">
                <a:solidFill>
                  <a:schemeClr val="tx1"/>
                </a:solidFill>
                <a:latin typeface="+mj-lt"/>
                <a:ea typeface="SimSun" panose="02010600030101010101" pitchFamily="2" charset="-122"/>
              </a:rPr>
              <a:t>1-x</a:t>
            </a:r>
            <a:r>
              <a:rPr lang="en-US" altLang="en-US" sz="1600" dirty="0">
                <a:solidFill>
                  <a:schemeClr val="tx1"/>
                </a:solidFill>
                <a:latin typeface="+mj-lt"/>
                <a:ea typeface="SimSun" panose="02010600030101010101" pitchFamily="2" charset="-122"/>
              </a:rPr>
              <a:t>Co</a:t>
            </a:r>
            <a:r>
              <a:rPr lang="en-US" altLang="en-US" sz="1000" dirty="0">
                <a:solidFill>
                  <a:schemeClr val="tx1"/>
                </a:solidFill>
                <a:latin typeface="+mj-lt"/>
                <a:ea typeface="SimSun" panose="02010600030101010101" pitchFamily="2" charset="-122"/>
              </a:rPr>
              <a:t>x</a:t>
            </a:r>
            <a:r>
              <a:rPr lang="en-US" altLang="en-US" sz="1600" dirty="0">
                <a:solidFill>
                  <a:schemeClr val="tx1"/>
                </a:solidFill>
                <a:latin typeface="+mj-lt"/>
                <a:ea typeface="SimSun" panose="02010600030101010101" pitchFamily="2" charset="-122"/>
              </a:rPr>
              <a:t>Si，FeGe</a:t>
            </a:r>
            <a:endParaRPr lang="en-US" altLang="en-US" sz="16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DMI会自然地导致螺旋序（helical order，HL）</a:t>
            </a:r>
            <a:endParaRPr lang="en-US" altLang="en-US" sz="16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中子散射实验发现，</a:t>
            </a:r>
            <a:r>
              <a:rPr lang="en-US" altLang="en-US" sz="1600" dirty="0">
                <a:solidFill>
                  <a:srgbClr val="FF0000"/>
                </a:solidFill>
                <a:latin typeface="+mj-lt"/>
                <a:ea typeface="SimSun" panose="02010600030101010101" pitchFamily="2" charset="-122"/>
              </a:rPr>
              <a:t>块体材料</a:t>
            </a:r>
            <a:r>
              <a:rPr lang="en-US" altLang="en-US" sz="1600" dirty="0">
                <a:solidFill>
                  <a:schemeClr val="tx1"/>
                </a:solidFill>
                <a:latin typeface="+mj-lt"/>
                <a:ea typeface="SimSun" panose="02010600030101010101" pitchFamily="2" charset="-122"/>
              </a:rPr>
              <a:t>在外加磁场下，HL会变成三角sk晶格(SkX)。</a:t>
            </a:r>
            <a:endParaRPr lang="en-US" altLang="en-US" sz="1600" dirty="0">
              <a:solidFill>
                <a:schemeClr val="tx1"/>
              </a:solidFill>
              <a:latin typeface="+mj-lt"/>
              <a:ea typeface="SimSun" panose="02010600030101010101" pitchFamily="2" charset="-122"/>
            </a:endParaRPr>
          </a:p>
          <a:p>
            <a:pPr indent="0" algn="l">
              <a:buFont typeface="Arial" panose="020B0604020202020204" pitchFamily="34" charset="0"/>
              <a:buNone/>
            </a:pPr>
            <a:r>
              <a:rPr lang="en-US" altLang="en-US" sz="1600" dirty="0">
                <a:solidFill>
                  <a:schemeClr val="tx1"/>
                </a:solidFill>
                <a:latin typeface="+mj-lt"/>
                <a:ea typeface="SimSun" panose="02010600030101010101" pitchFamily="2" charset="-122"/>
              </a:rPr>
              <a:t>（出现在很窄的B-T相图区域）</a:t>
            </a:r>
            <a:endParaRPr lang="en-US" altLang="en-US" sz="16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二维系统中SkX相会更加稳定</a:t>
            </a:r>
            <a:endParaRPr lang="en-US" altLang="en-US" sz="16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实验发现超低的电流密度可以驱动SkX的平动与旋转，并存在一个电流临界值</a:t>
            </a:r>
            <a:endParaRPr lang="en-US" altLang="en-US" sz="1600" dirty="0">
              <a:solidFill>
                <a:schemeClr val="tx1"/>
              </a:solidFill>
              <a:latin typeface="+mj-lt"/>
              <a:ea typeface="SimSun" panose="02010600030101010101" pitchFamily="2" charset="-122"/>
            </a:endParaRPr>
          </a:p>
        </p:txBody>
      </p:sp>
      <p:sp>
        <p:nvSpPr>
          <p:cNvPr id="2" name="Text Box 1"/>
          <p:cNvSpPr txBox="1"/>
          <p:nvPr/>
        </p:nvSpPr>
        <p:spPr>
          <a:xfrm>
            <a:off x="4861560" y="50990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1"/>
          <p:cNvPicPr>
            <a:picLocks noChangeAspect="1"/>
          </p:cNvPicPr>
          <p:nvPr/>
        </p:nvPicPr>
        <p:blipFill>
          <a:blip r:embed="rId1"/>
          <a:stretch>
            <a:fillRect/>
          </a:stretch>
        </p:blipFill>
        <p:spPr>
          <a:xfrm>
            <a:off x="443865" y="2353945"/>
            <a:ext cx="2741295" cy="2249170"/>
          </a:xfrm>
          <a:prstGeom prst="rect">
            <a:avLst/>
          </a:prstGeom>
        </p:spPr>
      </p:pic>
      <p:cxnSp>
        <p:nvCxnSpPr>
          <p:cNvPr id="15" name="Straight Arrow Connector 14"/>
          <p:cNvCxnSpPr/>
          <p:nvPr/>
        </p:nvCxnSpPr>
        <p:spPr>
          <a:xfrm flipV="1">
            <a:off x="3025775" y="2579370"/>
            <a:ext cx="666750" cy="42037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1"/>
          <p:nvPr/>
        </p:nvSpPr>
        <p:spPr>
          <a:xfrm>
            <a:off x="3578860" y="2353945"/>
            <a:ext cx="3223260" cy="337185"/>
          </a:xfrm>
          <a:prstGeom prst="rect">
            <a:avLst/>
          </a:prstGeom>
          <a:noFill/>
        </p:spPr>
        <p:txBody>
          <a:bodyPr wrap="none" rtlCol="0">
            <a:spAutoFit/>
          </a:bodyPr>
          <a:p>
            <a:r>
              <a:rPr lang="en-US" altLang="en-US" sz="1600" b="1">
                <a:solidFill>
                  <a:srgbClr val="FF0000"/>
                </a:solidFill>
              </a:rPr>
              <a:t>普适</a:t>
            </a:r>
            <a:r>
              <a:rPr lang="en-US" altLang="en-US" sz="1600"/>
              <a:t>，与alpha,beta,杂质情况无关</a:t>
            </a:r>
            <a:endParaRPr lang="en-US" altLang="en-US" sz="1600"/>
          </a:p>
        </p:txBody>
      </p:sp>
      <p:pic>
        <p:nvPicPr>
          <p:cNvPr id="6" name="Picture 5" descr="1"/>
          <p:cNvPicPr>
            <a:picLocks noChangeAspect="1"/>
          </p:cNvPicPr>
          <p:nvPr/>
        </p:nvPicPr>
        <p:blipFill>
          <a:blip r:embed="rId2"/>
          <a:stretch>
            <a:fillRect/>
          </a:stretch>
        </p:blipFill>
        <p:spPr>
          <a:xfrm>
            <a:off x="4222750" y="2854325"/>
            <a:ext cx="2740025" cy="1033780"/>
          </a:xfrm>
          <a:prstGeom prst="rect">
            <a:avLst/>
          </a:prstGeom>
        </p:spPr>
      </p:pic>
      <p:pic>
        <p:nvPicPr>
          <p:cNvPr id="7" name="Picture 6" descr="1"/>
          <p:cNvPicPr>
            <a:picLocks noChangeAspect="1"/>
          </p:cNvPicPr>
          <p:nvPr/>
        </p:nvPicPr>
        <p:blipFill>
          <a:blip r:embed="rId3"/>
          <a:stretch>
            <a:fillRect/>
          </a:stretch>
        </p:blipFill>
        <p:spPr>
          <a:xfrm>
            <a:off x="4222750" y="3961765"/>
            <a:ext cx="3048635" cy="701675"/>
          </a:xfrm>
          <a:prstGeom prst="rect">
            <a:avLst/>
          </a:prstGeom>
        </p:spPr>
      </p:pic>
      <p:sp>
        <p:nvSpPr>
          <p:cNvPr id="8" name="Text Box 7"/>
          <p:cNvSpPr txBox="1"/>
          <p:nvPr/>
        </p:nvSpPr>
        <p:spPr>
          <a:xfrm>
            <a:off x="3331210" y="2999740"/>
            <a:ext cx="995680" cy="337185"/>
          </a:xfrm>
          <a:prstGeom prst="rect">
            <a:avLst/>
          </a:prstGeom>
          <a:noFill/>
        </p:spPr>
        <p:txBody>
          <a:bodyPr wrap="none" rtlCol="0">
            <a:spAutoFit/>
          </a:bodyPr>
          <a:p>
            <a:r>
              <a:rPr lang="en-US" altLang="en-US" sz="1600"/>
              <a:t>哈密顿：</a:t>
            </a:r>
            <a:endParaRPr lang="en-US" altLang="en-US" sz="1600"/>
          </a:p>
        </p:txBody>
      </p:sp>
      <p:sp>
        <p:nvSpPr>
          <p:cNvPr id="9" name="Text Box 8"/>
          <p:cNvSpPr txBox="1"/>
          <p:nvPr/>
        </p:nvSpPr>
        <p:spPr>
          <a:xfrm>
            <a:off x="3362960" y="3888105"/>
            <a:ext cx="883285" cy="337185"/>
          </a:xfrm>
          <a:prstGeom prst="rect">
            <a:avLst/>
          </a:prstGeom>
          <a:noFill/>
        </p:spPr>
        <p:txBody>
          <a:bodyPr wrap="none" rtlCol="0">
            <a:spAutoFit/>
          </a:bodyPr>
          <a:p>
            <a:r>
              <a:rPr lang="en-US" altLang="en-US" sz="1600"/>
              <a:t>解LLG: </a:t>
            </a:r>
            <a:endParaRPr lang="en-US" altLang="en-US" sz="1600"/>
          </a:p>
        </p:txBody>
      </p:sp>
      <p:sp>
        <p:nvSpPr>
          <p:cNvPr id="10" name="Text Box 9"/>
          <p:cNvSpPr txBox="1"/>
          <p:nvPr/>
        </p:nvSpPr>
        <p:spPr>
          <a:xfrm>
            <a:off x="109220" y="4851400"/>
            <a:ext cx="6936740" cy="583565"/>
          </a:xfrm>
          <a:prstGeom prst="rect">
            <a:avLst/>
          </a:prstGeom>
          <a:noFill/>
        </p:spPr>
        <p:txBody>
          <a:bodyPr wrap="none" rtlCol="0">
            <a:spAutoFit/>
          </a:bodyPr>
          <a:p>
            <a:pPr marL="285750" indent="-285750">
              <a:buFont typeface="Arial" panose="020B0604020202020204" pitchFamily="34" charset="0"/>
              <a:buChar char="•"/>
            </a:pPr>
            <a:r>
              <a:rPr lang="en-US" altLang="en-US" sz="1600"/>
              <a:t>当有杂质时，HL相会被杂质扭曲，它的运动是间歇性的</a:t>
            </a:r>
            <a:endParaRPr lang="en-US" altLang="en-US" sz="1600"/>
          </a:p>
          <a:p>
            <a:pPr marL="285750" indent="-285750">
              <a:buFont typeface="Arial" panose="020B0604020202020204" pitchFamily="34" charset="0"/>
              <a:buChar char="•"/>
            </a:pPr>
            <a:r>
              <a:rPr lang="en-US" altLang="en-US" sz="1600"/>
              <a:t>SkX相中sk的可以扭曲，形变，中心旋转，以绕过杂质。但运动速度稳定</a:t>
            </a:r>
            <a:endParaRPr lang="en-US" altLang="en-US" sz="16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946302" y="129106"/>
            <a:ext cx="5669280" cy="460375"/>
          </a:xfrm>
          <a:prstGeom prst="rect">
            <a:avLst/>
          </a:prstGeom>
          <a:noFill/>
        </p:spPr>
        <p:txBody>
          <a:bodyPr wrap="none" rtlCol="0">
            <a:spAutoFit/>
          </a:bodyPr>
          <a:p>
            <a:r>
              <a:rPr lang="en-US" altLang="en-US" sz="2400" dirty="0">
                <a:latin typeface="+mj-lt"/>
                <a:ea typeface="SimSun" panose="02010600030101010101" pitchFamily="2" charset="-122"/>
              </a:rPr>
              <a:t>手性磁体中sk运动的的普适电流速度关系</a:t>
            </a:r>
            <a:endParaRPr lang="en-US" altLang="en-US" sz="2400" dirty="0">
              <a:latin typeface="+mj-lt"/>
              <a:ea typeface="SimSun" panose="02010600030101010101" pitchFamily="2" charset="-122"/>
            </a:endParaRPr>
          </a:p>
        </p:txBody>
      </p:sp>
      <p:sp>
        <p:nvSpPr>
          <p:cNvPr id="4" name="Text Box 3"/>
          <p:cNvSpPr txBox="1"/>
          <p:nvPr/>
        </p:nvSpPr>
        <p:spPr>
          <a:xfrm>
            <a:off x="109220" y="655955"/>
            <a:ext cx="7355205" cy="829945"/>
          </a:xfrm>
          <a:prstGeom prst="rect">
            <a:avLst/>
          </a:prstGeom>
          <a:noFill/>
        </p:spPr>
        <p:txBody>
          <a:bodyPr wrap="none" rtlCol="0">
            <a:spAutoFit/>
          </a:bodyPr>
          <a:p>
            <a:pPr marL="285750" indent="-285750" algn="l">
              <a:buFont typeface="Arial" panose="020B0604020202020204" pitchFamily="34" charset="0"/>
              <a:buChar char="•"/>
            </a:pPr>
            <a:r>
              <a:rPr lang="en-US" altLang="en-US" sz="1600">
                <a:sym typeface="+mn-ea"/>
              </a:rPr>
              <a:t>分析：Thiele方程,Vs传导电子速度，Vd自旋结构的流速</a:t>
            </a:r>
            <a:endParaRPr lang="en-US" altLang="en-US" sz="1600"/>
          </a:p>
          <a:p>
            <a:pPr marL="285750" indent="-285750" algn="l">
              <a:buFont typeface="Arial" panose="020B0604020202020204" pitchFamily="34" charset="0"/>
              <a:buChar char="•"/>
            </a:pPr>
            <a:r>
              <a:rPr lang="en-US" altLang="en-US" sz="1600" dirty="0">
                <a:solidFill>
                  <a:schemeClr val="tx1"/>
                </a:solidFill>
                <a:latin typeface="+mj-lt"/>
                <a:ea typeface="SimSun" panose="02010600030101010101" pitchFamily="2" charset="-122"/>
              </a:rPr>
              <a:t>在连续体极限下，通过假设自旋结构在流动过程中是刚性的，可以将LLG方程</a:t>
            </a:r>
            <a:endParaRPr lang="en-US" altLang="en-US" sz="1600" dirty="0">
              <a:solidFill>
                <a:schemeClr val="tx1"/>
              </a:solidFill>
              <a:latin typeface="+mj-lt"/>
              <a:ea typeface="SimSun" panose="02010600030101010101" pitchFamily="2" charset="-122"/>
            </a:endParaRPr>
          </a:p>
          <a:p>
            <a:pPr indent="0" algn="l">
              <a:buFont typeface="Arial" panose="020B0604020202020204" pitchFamily="34" charset="0"/>
              <a:buNone/>
            </a:pPr>
            <a:r>
              <a:rPr lang="en-US" altLang="en-US" sz="1600" dirty="0">
                <a:solidFill>
                  <a:schemeClr val="tx1"/>
                </a:solidFill>
                <a:latin typeface="+mj-lt"/>
                <a:ea typeface="SimSun" panose="02010600030101010101" pitchFamily="2" charset="-122"/>
              </a:rPr>
              <a:t>映射到平动模式：</a:t>
            </a:r>
            <a:endParaRPr lang="en-US" altLang="en-US" sz="1600" dirty="0">
              <a:solidFill>
                <a:schemeClr val="tx1"/>
              </a:solidFill>
              <a:latin typeface="+mj-lt"/>
              <a:ea typeface="SimSun" panose="02010600030101010101" pitchFamily="2" charset="-122"/>
            </a:endParaRPr>
          </a:p>
        </p:txBody>
      </p:sp>
      <p:sp>
        <p:nvSpPr>
          <p:cNvPr id="2" name="Text Box 1"/>
          <p:cNvSpPr txBox="1"/>
          <p:nvPr/>
        </p:nvSpPr>
        <p:spPr>
          <a:xfrm>
            <a:off x="4861560" y="45656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home/ligy/Pictures/1.png1"/>
          <p:cNvPicPr>
            <a:picLocks noChangeAspect="1"/>
          </p:cNvPicPr>
          <p:nvPr/>
        </p:nvPicPr>
        <p:blipFill>
          <a:blip r:embed="rId1"/>
          <a:srcRect/>
          <a:stretch>
            <a:fillRect/>
          </a:stretch>
        </p:blipFill>
        <p:spPr>
          <a:xfrm>
            <a:off x="827405" y="3047365"/>
            <a:ext cx="1887220" cy="1221740"/>
          </a:xfrm>
          <a:prstGeom prst="rect">
            <a:avLst/>
          </a:prstGeom>
        </p:spPr>
      </p:pic>
      <p:sp>
        <p:nvSpPr>
          <p:cNvPr id="10" name="Text Box 9"/>
          <p:cNvSpPr txBox="1"/>
          <p:nvPr/>
        </p:nvSpPr>
        <p:spPr>
          <a:xfrm>
            <a:off x="109220" y="4514215"/>
            <a:ext cx="7244715" cy="1076325"/>
          </a:xfrm>
          <a:prstGeom prst="rect">
            <a:avLst/>
          </a:prstGeom>
          <a:noFill/>
        </p:spPr>
        <p:txBody>
          <a:bodyPr wrap="none" rtlCol="0">
            <a:spAutoFit/>
          </a:bodyPr>
          <a:p>
            <a:pPr marL="285750" indent="-285750">
              <a:buFont typeface="Arial" panose="020B0604020202020204" pitchFamily="34" charset="0"/>
              <a:buChar char="•"/>
            </a:pPr>
            <a:r>
              <a:rPr lang="en-US" altLang="en-US" sz="1600"/>
              <a:t>alpha较小时，有                 即得到普适行为，alpha较大可能偏离普适行为</a:t>
            </a:r>
            <a:endParaRPr lang="en-US" altLang="en-US" sz="1600"/>
          </a:p>
          <a:p>
            <a:pPr marL="285750" indent="-285750">
              <a:buFont typeface="Arial" panose="020B0604020202020204" pitchFamily="34" charset="0"/>
              <a:buChar char="•"/>
            </a:pPr>
            <a:r>
              <a:rPr lang="en-US" altLang="en-US" sz="1600"/>
              <a:t>对比了静态的sk与移动时的sk，证实它在运动时，确实没变，可以当作刚体</a:t>
            </a:r>
            <a:endParaRPr lang="en-US" altLang="en-US" sz="1600"/>
          </a:p>
          <a:p>
            <a:pPr marL="285750" indent="-285750">
              <a:buFont typeface="Arial" panose="020B0604020202020204" pitchFamily="34" charset="0"/>
              <a:buChar char="•"/>
            </a:pPr>
            <a:r>
              <a:rPr lang="en-US" altLang="en-US" sz="1600"/>
              <a:t>方法：4-th Runge-Kutta解LLG，格点288x288，周期边界条件。初始构型由</a:t>
            </a:r>
            <a:endParaRPr lang="en-US" altLang="en-US" sz="1600"/>
          </a:p>
          <a:p>
            <a:pPr indent="0">
              <a:buFont typeface="Arial" panose="020B0604020202020204" pitchFamily="34" charset="0"/>
              <a:buNone/>
            </a:pPr>
            <a:r>
              <a:rPr lang="en-US" altLang="en-US" sz="1600"/>
              <a:t>蒙卡热化，并用LLG不加驱动来迟豫，之后加恒定电流来观察自旋动力学。</a:t>
            </a:r>
            <a:endParaRPr lang="en-US" altLang="en-US" sz="1600"/>
          </a:p>
        </p:txBody>
      </p:sp>
      <p:pic>
        <p:nvPicPr>
          <p:cNvPr id="11" name="Picture 10" descr="1"/>
          <p:cNvPicPr>
            <a:picLocks noChangeAspect="1"/>
          </p:cNvPicPr>
          <p:nvPr/>
        </p:nvPicPr>
        <p:blipFill>
          <a:blip r:embed="rId2"/>
          <a:stretch>
            <a:fillRect/>
          </a:stretch>
        </p:blipFill>
        <p:spPr>
          <a:xfrm>
            <a:off x="2193290" y="1236980"/>
            <a:ext cx="2910205" cy="248920"/>
          </a:xfrm>
          <a:prstGeom prst="rect">
            <a:avLst/>
          </a:prstGeom>
        </p:spPr>
      </p:pic>
      <p:sp>
        <p:nvSpPr>
          <p:cNvPr id="12" name="Text Box 11"/>
          <p:cNvSpPr txBox="1"/>
          <p:nvPr/>
        </p:nvSpPr>
        <p:spPr>
          <a:xfrm>
            <a:off x="109220" y="2710180"/>
            <a:ext cx="1891030" cy="337185"/>
          </a:xfrm>
          <a:prstGeom prst="rect">
            <a:avLst/>
          </a:prstGeom>
          <a:noFill/>
        </p:spPr>
        <p:txBody>
          <a:bodyPr wrap="none" rtlCol="0">
            <a:spAutoFit/>
          </a:bodyPr>
          <a:p>
            <a:pPr marL="285750" indent="-285750">
              <a:buFont typeface="Arial" panose="020B0604020202020204" pitchFamily="34" charset="0"/>
              <a:buChar char="•"/>
            </a:pPr>
            <a:r>
              <a:rPr lang="en-US" altLang="en-US" sz="1600"/>
              <a:t>当没有杂质时：</a:t>
            </a:r>
            <a:endParaRPr lang="en-US" altLang="en-US" sz="1600"/>
          </a:p>
        </p:txBody>
      </p:sp>
      <p:pic>
        <p:nvPicPr>
          <p:cNvPr id="13" name="Picture 12" descr="1"/>
          <p:cNvPicPr>
            <a:picLocks noChangeAspect="1"/>
          </p:cNvPicPr>
          <p:nvPr/>
        </p:nvPicPr>
        <p:blipFill>
          <a:blip r:embed="rId3"/>
          <a:stretch>
            <a:fillRect/>
          </a:stretch>
        </p:blipFill>
        <p:spPr>
          <a:xfrm>
            <a:off x="2233930" y="4610100"/>
            <a:ext cx="520700" cy="185420"/>
          </a:xfrm>
          <a:prstGeom prst="rect">
            <a:avLst/>
          </a:prstGeom>
        </p:spPr>
      </p:pic>
      <p:pic>
        <p:nvPicPr>
          <p:cNvPr id="16" name="Picture 15" descr="1"/>
          <p:cNvPicPr>
            <a:picLocks noChangeAspect="1"/>
          </p:cNvPicPr>
          <p:nvPr/>
        </p:nvPicPr>
        <p:blipFill>
          <a:blip r:embed="rId4"/>
          <a:stretch>
            <a:fillRect/>
          </a:stretch>
        </p:blipFill>
        <p:spPr>
          <a:xfrm>
            <a:off x="1420495" y="1535430"/>
            <a:ext cx="3986530" cy="772160"/>
          </a:xfrm>
          <a:prstGeom prst="rect">
            <a:avLst/>
          </a:prstGeom>
        </p:spPr>
      </p:pic>
      <p:pic>
        <p:nvPicPr>
          <p:cNvPr id="17" name="Picture 16" descr="1"/>
          <p:cNvPicPr>
            <a:picLocks noChangeAspect="1"/>
          </p:cNvPicPr>
          <p:nvPr/>
        </p:nvPicPr>
        <p:blipFill>
          <a:blip r:embed="rId5"/>
          <a:stretch>
            <a:fillRect/>
          </a:stretch>
        </p:blipFill>
        <p:spPr>
          <a:xfrm>
            <a:off x="970915" y="2307590"/>
            <a:ext cx="3046730" cy="445770"/>
          </a:xfrm>
          <a:prstGeom prst="rect">
            <a:avLst/>
          </a:prstGeom>
        </p:spPr>
      </p:pic>
      <p:pic>
        <p:nvPicPr>
          <p:cNvPr id="18" name="Picture 17" descr="1"/>
          <p:cNvPicPr>
            <a:picLocks noChangeAspect="1"/>
          </p:cNvPicPr>
          <p:nvPr/>
        </p:nvPicPr>
        <p:blipFill>
          <a:blip r:embed="rId6"/>
          <a:stretch>
            <a:fillRect/>
          </a:stretch>
        </p:blipFill>
        <p:spPr>
          <a:xfrm>
            <a:off x="2933700" y="2872105"/>
            <a:ext cx="3949065" cy="1440180"/>
          </a:xfrm>
          <a:prstGeom prst="rect">
            <a:avLst/>
          </a:prstGeom>
        </p:spPr>
      </p:pic>
      <p:sp>
        <p:nvSpPr>
          <p:cNvPr id="19" name="Text Box 18"/>
          <p:cNvSpPr txBox="1"/>
          <p:nvPr/>
        </p:nvSpPr>
        <p:spPr>
          <a:xfrm>
            <a:off x="3155950" y="4177030"/>
            <a:ext cx="3964940" cy="337185"/>
          </a:xfrm>
          <a:prstGeom prst="rect">
            <a:avLst/>
          </a:prstGeom>
          <a:noFill/>
        </p:spPr>
        <p:txBody>
          <a:bodyPr wrap="none" rtlCol="0">
            <a:spAutoFit/>
          </a:bodyPr>
          <a:p>
            <a:pPr indent="0">
              <a:buFont typeface="Arial" panose="020B0604020202020204" pitchFamily="34" charset="0"/>
              <a:buNone/>
            </a:pPr>
            <a:r>
              <a:rPr lang="en-US" altLang="en-US" sz="1600">
                <a:solidFill>
                  <a:srgbClr val="FF0000"/>
                </a:solidFill>
              </a:rPr>
              <a:t>Thiele方程与LLG模拟的sk速度符合得很好</a:t>
            </a:r>
            <a:endParaRPr lang="en-US" altLang="en-US" sz="1600">
              <a:solidFill>
                <a:srgbClr val="FF0000"/>
              </a:solidFill>
            </a:endParaRPr>
          </a:p>
        </p:txBody>
      </p:sp>
      <p:pic>
        <p:nvPicPr>
          <p:cNvPr id="20" name="Picture 19" descr="1"/>
          <p:cNvPicPr>
            <a:picLocks noChangeAspect="1"/>
          </p:cNvPicPr>
          <p:nvPr/>
        </p:nvPicPr>
        <p:blipFill>
          <a:blip r:embed="rId7"/>
          <a:stretch>
            <a:fillRect/>
          </a:stretch>
        </p:blipFill>
        <p:spPr>
          <a:xfrm>
            <a:off x="4182110" y="2276475"/>
            <a:ext cx="2384425" cy="4603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817610" y="713856"/>
            <a:ext cx="5859780" cy="548640"/>
          </a:xfrm>
          <a:prstGeom prst="rect">
            <a:avLst/>
          </a:prstGeom>
          <a:noFill/>
        </p:spPr>
        <p:txBody>
          <a:bodyPr wrap="none" rtlCol="0" anchor="t">
            <a:spAutoFit/>
          </a:bodyPr>
          <a:p>
            <a:pPr algn="l"/>
            <a:r>
              <a:rPr lang="en-US" altLang="en-US" sz="1490"/>
              <a:t>自旋极化电流可以通过spin-transfer torque来驱动自旋结构的运动。</a:t>
            </a:r>
            <a:endParaRPr lang="en-US" altLang="en-US" sz="1490"/>
          </a:p>
          <a:p>
            <a:pPr algn="l"/>
            <a:r>
              <a:rPr lang="en-US" altLang="en-US" sz="1490"/>
              <a:t>所需电流很大，产生大量joule热。零温下，电流驱动的自旋动力学：</a:t>
            </a:r>
            <a:endParaRPr lang="en-US" altLang="en-US" sz="1490"/>
          </a:p>
        </p:txBody>
      </p:sp>
      <p:sp>
        <p:nvSpPr>
          <p:cNvPr id="16" name="Text Box 15"/>
          <p:cNvSpPr txBox="1"/>
          <p:nvPr/>
        </p:nvSpPr>
        <p:spPr>
          <a:xfrm>
            <a:off x="2590182" y="170642"/>
            <a:ext cx="2433320" cy="396875"/>
          </a:xfrm>
          <a:prstGeom prst="rect">
            <a:avLst/>
          </a:prstGeom>
          <a:noFill/>
        </p:spPr>
        <p:txBody>
          <a:bodyPr wrap="none" rtlCol="0" anchor="t">
            <a:spAutoFit/>
          </a:bodyPr>
          <a:p>
            <a:pPr algn="l"/>
            <a:r>
              <a:rPr lang="en-US" altLang="en-US" sz="1985" b="1" dirty="0">
                <a:latin typeface="Times New Roman" panose="02020603050405020304" charset="0"/>
                <a:cs typeface="Times New Roman" panose="02020603050405020304" charset="0"/>
                <a:sym typeface="+mn-ea"/>
              </a:rPr>
              <a:t>STT驱动的</a:t>
            </a:r>
            <a:r>
              <a:rPr lang="en-US" altLang="en-US" sz="1985" b="1">
                <a:sym typeface="+mn-ea"/>
              </a:rPr>
              <a:t>自旋结构</a:t>
            </a:r>
            <a:endParaRPr lang="en-US" altLang="en-US" sz="1985" b="1" dirty="0">
              <a:latin typeface="Times New Roman" panose="02020603050405020304" charset="0"/>
              <a:cs typeface="Times New Roman" panose="02020603050405020304" charset="0"/>
              <a:sym typeface="+mn-ea"/>
            </a:endParaRPr>
          </a:p>
        </p:txBody>
      </p:sp>
      <p:pic>
        <p:nvPicPr>
          <p:cNvPr id="5" name="Picture 4" descr="/home/ligy/Pictures/1.png1"/>
          <p:cNvPicPr>
            <a:picLocks noChangeAspect="1"/>
          </p:cNvPicPr>
          <p:nvPr/>
        </p:nvPicPr>
        <p:blipFill>
          <a:blip r:embed="rId1"/>
          <a:srcRect/>
          <a:stretch>
            <a:fillRect/>
          </a:stretch>
        </p:blipFill>
        <p:spPr>
          <a:xfrm>
            <a:off x="1687094" y="1421838"/>
            <a:ext cx="4187806" cy="2302348"/>
          </a:xfrm>
          <a:prstGeom prst="rect">
            <a:avLst/>
          </a:prstGeom>
        </p:spPr>
      </p:pic>
      <p:sp>
        <p:nvSpPr>
          <p:cNvPr id="6" name="Text Box 5"/>
          <p:cNvSpPr txBox="1"/>
          <p:nvPr/>
        </p:nvSpPr>
        <p:spPr>
          <a:xfrm>
            <a:off x="817610" y="4025040"/>
            <a:ext cx="6301661" cy="1006475"/>
          </a:xfrm>
          <a:prstGeom prst="rect">
            <a:avLst/>
          </a:prstGeom>
          <a:noFill/>
        </p:spPr>
        <p:txBody>
          <a:bodyPr wrap="square" rtlCol="0" anchor="t">
            <a:spAutoFit/>
          </a:bodyPr>
          <a:p>
            <a:r>
              <a:rPr lang="en-US" altLang="en-US" sz="1490">
                <a:sym typeface="+mn-ea"/>
              </a:rPr>
              <a:t>传导电子自旋与局域磁矩作用的微观机制：</a:t>
            </a:r>
            <a:endParaRPr lang="en-US" altLang="en-US" sz="1490">
              <a:sym typeface="+mn-ea"/>
            </a:endParaRPr>
          </a:p>
          <a:p>
            <a:pPr marL="285750" indent="-285750">
              <a:buFont typeface="Arial" panose="020B0604020202020204" pitchFamily="34" charset="0"/>
              <a:buChar char="•"/>
            </a:pPr>
            <a:r>
              <a:rPr lang="en-US" altLang="en-US" sz="1490">
                <a:sym typeface="+mn-ea"/>
              </a:rPr>
              <a:t>Hund规则耦合</a:t>
            </a:r>
            <a:endParaRPr lang="en-US" altLang="en-US" sz="1490">
              <a:sym typeface="+mn-ea"/>
            </a:endParaRPr>
          </a:p>
          <a:p>
            <a:pPr marL="285750" indent="-285750">
              <a:buFont typeface="Arial" panose="020B0604020202020204" pitchFamily="34" charset="0"/>
              <a:buChar char="•"/>
            </a:pPr>
            <a:r>
              <a:rPr lang="en-US" altLang="en-US" sz="1490">
                <a:sym typeface="+mn-ea"/>
              </a:rPr>
              <a:t>自旋局域交换Jsd.</a:t>
            </a:r>
            <a:endParaRPr lang="en-US" altLang="en-US" sz="1490">
              <a:sym typeface="+mn-ea"/>
            </a:endParaRPr>
          </a:p>
          <a:p>
            <a:endParaRPr lang="en-US" altLang="en-US" sz="1490"/>
          </a:p>
        </p:txBody>
      </p:sp>
      <p:sp>
        <p:nvSpPr>
          <p:cNvPr id="8" name="Text Box 7"/>
          <p:cNvSpPr txBox="1"/>
          <p:nvPr/>
        </p:nvSpPr>
        <p:spPr>
          <a:xfrm>
            <a:off x="72563" y="2005169"/>
            <a:ext cx="1417320" cy="295910"/>
          </a:xfrm>
          <a:prstGeom prst="rect">
            <a:avLst/>
          </a:prstGeom>
          <a:noFill/>
        </p:spPr>
        <p:txBody>
          <a:bodyPr wrap="none" rtlCol="0" anchor="t">
            <a:spAutoFit/>
          </a:bodyPr>
          <a:p>
            <a:r>
              <a:rPr lang="en-US" altLang="en-US" sz="1325">
                <a:sym typeface="+mn-ea"/>
              </a:rPr>
              <a:t>Gilber damping项</a:t>
            </a:r>
            <a:endParaRPr lang="en-US" altLang="en-US" sz="1325">
              <a:sym typeface="+mn-ea"/>
            </a:endParaRPr>
          </a:p>
        </p:txBody>
      </p:sp>
      <p:sp>
        <p:nvSpPr>
          <p:cNvPr id="9" name="Oval 8"/>
          <p:cNvSpPr/>
          <p:nvPr/>
        </p:nvSpPr>
        <p:spPr>
          <a:xfrm>
            <a:off x="3451266" y="1397161"/>
            <a:ext cx="907288"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0" name="Straight Arrow Connector 9"/>
          <p:cNvCxnSpPr/>
          <p:nvPr/>
        </p:nvCxnSpPr>
        <p:spPr>
          <a:xfrm flipH="1">
            <a:off x="1476024" y="1733193"/>
            <a:ext cx="1975242" cy="32238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4398982" y="1397161"/>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2" name="Straight Arrow Connector 11"/>
          <p:cNvCxnSpPr>
            <a:endCxn id="13" idx="1"/>
          </p:cNvCxnSpPr>
          <p:nvPr/>
        </p:nvCxnSpPr>
        <p:spPr>
          <a:xfrm>
            <a:off x="4995965" y="1980871"/>
            <a:ext cx="491448" cy="29035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1"/>
          <p:nvPr/>
        </p:nvSpPr>
        <p:spPr>
          <a:xfrm>
            <a:off x="5487413" y="2123306"/>
            <a:ext cx="2026172" cy="295910"/>
          </a:xfrm>
          <a:prstGeom prst="rect">
            <a:avLst/>
          </a:prstGeom>
          <a:noFill/>
        </p:spPr>
        <p:txBody>
          <a:bodyPr wrap="square" rtlCol="0" anchor="t">
            <a:spAutoFit/>
          </a:bodyPr>
          <a:p>
            <a:pPr algn="l"/>
            <a:r>
              <a:rPr lang="en-US" altLang="en-US" sz="1325">
                <a:sym typeface="+mn-ea"/>
              </a:rPr>
              <a:t>spin-transfer torque项</a:t>
            </a:r>
            <a:endParaRPr lang="en-US" altLang="en-US" sz="1325">
              <a:sym typeface="+mn-ea"/>
            </a:endParaRPr>
          </a:p>
        </p:txBody>
      </p:sp>
      <p:sp>
        <p:nvSpPr>
          <p:cNvPr id="14" name="Oval 13"/>
          <p:cNvSpPr/>
          <p:nvPr/>
        </p:nvSpPr>
        <p:spPr>
          <a:xfrm>
            <a:off x="3106832" y="1826652"/>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5" name="Straight Arrow Connector 14"/>
          <p:cNvCxnSpPr/>
          <p:nvPr/>
        </p:nvCxnSpPr>
        <p:spPr>
          <a:xfrm>
            <a:off x="4210489" y="2183162"/>
            <a:ext cx="2109655" cy="93354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1"/>
          <p:nvPr/>
        </p:nvSpPr>
        <p:spPr>
          <a:xfrm>
            <a:off x="6379475" y="2903532"/>
            <a:ext cx="1027430" cy="500380"/>
          </a:xfrm>
          <a:prstGeom prst="rect">
            <a:avLst/>
          </a:prstGeom>
          <a:noFill/>
        </p:spPr>
        <p:txBody>
          <a:bodyPr wrap="none" rtlCol="0" anchor="t">
            <a:spAutoFit/>
          </a:bodyPr>
          <a:p>
            <a:pPr algn="l"/>
            <a:r>
              <a:rPr lang="en-US" altLang="en-US" sz="1325">
                <a:sym typeface="+mn-ea"/>
              </a:rPr>
              <a:t>beta项，</a:t>
            </a:r>
            <a:endParaRPr lang="en-US" altLang="en-US" sz="1325">
              <a:sym typeface="+mn-ea"/>
            </a:endParaRPr>
          </a:p>
          <a:p>
            <a:pPr algn="l"/>
            <a:r>
              <a:rPr lang="en-US" altLang="en-US" sz="1325">
                <a:sym typeface="+mn-ea"/>
              </a:rPr>
              <a:t>非绝热耦合</a:t>
            </a:r>
            <a:endParaRPr lang="en-US" altLang="en-US" sz="1325">
              <a:sym typeface="+mn-ea"/>
            </a:endParaRPr>
          </a:p>
        </p:txBody>
      </p:sp>
      <p:sp>
        <p:nvSpPr>
          <p:cNvPr id="18" name="Text Box 17"/>
          <p:cNvSpPr txBox="1"/>
          <p:nvPr/>
        </p:nvSpPr>
        <p:spPr>
          <a:xfrm>
            <a:off x="4897755" y="515620"/>
            <a:ext cx="2616200" cy="269240"/>
          </a:xfrm>
          <a:prstGeom prst="rect">
            <a:avLst/>
          </a:prstGeom>
          <a:noFill/>
        </p:spPr>
        <p:txBody>
          <a:bodyPr wrap="square" rtlCol="0" anchor="t">
            <a:spAutoFit/>
          </a:bodyPr>
          <a:p>
            <a:r>
              <a:rPr lang="en-US" sz="1160"/>
              <a:t>Nature Communications, 4, 1463 </a:t>
            </a:r>
            <a:r>
              <a:rPr lang="en-US" altLang="en-US" sz="1160"/>
              <a:t>(2013)</a:t>
            </a:r>
            <a:endParaRPr lang="en-US" altLang="en-US" sz="116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336067" y="129106"/>
            <a:ext cx="6888480" cy="460375"/>
          </a:xfrm>
          <a:prstGeom prst="rect">
            <a:avLst/>
          </a:prstGeom>
          <a:noFill/>
        </p:spPr>
        <p:txBody>
          <a:bodyPr wrap="none" rtlCol="0">
            <a:spAutoFit/>
          </a:bodyPr>
          <a:p>
            <a:r>
              <a:rPr lang="en-US" altLang="en-US" sz="2400" dirty="0">
                <a:latin typeface="+mj-lt"/>
                <a:ea typeface="SimSun" panose="02010600030101010101" pitchFamily="2" charset="-122"/>
              </a:rPr>
              <a:t>纳米结构中孤立磁sk的成核、稳定及电流驱动运动</a:t>
            </a:r>
            <a:endParaRPr lang="en-US" altLang="en-US" sz="2400" dirty="0">
              <a:latin typeface="+mj-lt"/>
              <a:ea typeface="SimSun" panose="02010600030101010101" pitchFamily="2" charset="-122"/>
            </a:endParaRPr>
          </a:p>
        </p:txBody>
      </p:sp>
      <p:sp>
        <p:nvSpPr>
          <p:cNvPr id="4" name="Text Box 3"/>
          <p:cNvSpPr txBox="1"/>
          <p:nvPr/>
        </p:nvSpPr>
        <p:spPr>
          <a:xfrm>
            <a:off x="102235" y="744855"/>
            <a:ext cx="7355840" cy="1168400"/>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SkX最初被发现于块体材料中，但最近更多地发现于薄膜材料。</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它由邻近的强SOC作用诱导的界面DMI导致</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界面DMI导致Neel态sk，块体DMI导致Bloch态sk[23]，如MnSi，D12垂直于r12,在平面内</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界面sk的参数可调，用离子照射改变各向异性K，增加界面厚度以减少DMI。</a:t>
            </a:r>
            <a:endParaRPr lang="en-US" altLang="en-US" sz="1400" dirty="0">
              <a:solidFill>
                <a:schemeClr val="tx1"/>
              </a:solidFill>
              <a:latin typeface="+mj-lt"/>
              <a:ea typeface="SimSun" panose="02010600030101010101" pitchFamily="2" charset="-122"/>
            </a:endParaRPr>
          </a:p>
        </p:txBody>
      </p:sp>
      <p:sp>
        <p:nvSpPr>
          <p:cNvPr id="2" name="Text Box 1"/>
          <p:cNvSpPr txBox="1"/>
          <p:nvPr/>
        </p:nvSpPr>
        <p:spPr>
          <a:xfrm>
            <a:off x="5158105" y="509905"/>
            <a:ext cx="2383790" cy="275590"/>
          </a:xfrm>
          <a:prstGeom prst="rect">
            <a:avLst/>
          </a:prstGeom>
          <a:noFill/>
        </p:spPr>
        <p:txBody>
          <a:bodyPr wrap="square" rtlCol="0">
            <a:spAutoFit/>
          </a:bodyPr>
          <a:p>
            <a:r>
              <a:rPr lang="en-US" altLang="en-US" sz="1200"/>
              <a:t>Nat. Nanotechnol. 8, 839 (2013)</a:t>
            </a:r>
            <a:endParaRPr lang="en-US" altLang="en-US" sz="1200"/>
          </a:p>
        </p:txBody>
      </p:sp>
      <p:pic>
        <p:nvPicPr>
          <p:cNvPr id="22" name="Picture 21" descr="1"/>
          <p:cNvPicPr>
            <a:picLocks noChangeAspect="1"/>
          </p:cNvPicPr>
          <p:nvPr/>
        </p:nvPicPr>
        <p:blipFill>
          <a:blip r:embed="rId1"/>
          <a:stretch>
            <a:fillRect/>
          </a:stretch>
        </p:blipFill>
        <p:spPr>
          <a:xfrm>
            <a:off x="2954020" y="1403350"/>
            <a:ext cx="1289685" cy="21272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179472" y="45286"/>
            <a:ext cx="3202940" cy="398780"/>
          </a:xfrm>
          <a:prstGeom prst="rect">
            <a:avLst/>
          </a:prstGeom>
          <a:noFill/>
        </p:spPr>
        <p:txBody>
          <a:bodyPr wrap="none" rtlCol="0">
            <a:spAutoFit/>
          </a:bodyPr>
          <a:p>
            <a:r>
              <a:rPr lang="zh-CN" sz="2000" dirty="0">
                <a:latin typeface="+mj-lt"/>
                <a:ea typeface="SimSun" panose="02010600030101010101" pitchFamily="2" charset="-122"/>
              </a:rPr>
              <a:t>温度梯度下绝缘</a:t>
            </a:r>
            <a:r>
              <a:rPr lang="en-US" altLang="zh-CN" sz="2000" dirty="0">
                <a:latin typeface="+mj-lt"/>
                <a:ea typeface="SimSun" panose="02010600030101010101" pitchFamily="2" charset="-122"/>
              </a:rPr>
              <a:t>sk</a:t>
            </a:r>
            <a:r>
              <a:rPr lang="zh-CN" altLang="en-US" sz="2000" dirty="0">
                <a:latin typeface="+mj-lt"/>
                <a:ea typeface="SimSun" panose="02010600030101010101" pitchFamily="2" charset="-122"/>
              </a:rPr>
              <a:t>的动力学</a:t>
            </a:r>
            <a:endParaRPr lang="zh-CN" altLang="en-US" sz="2000" dirty="0">
              <a:latin typeface="+mj-lt"/>
              <a:ea typeface="SimSun" panose="02010600030101010101" pitchFamily="2" charset="-122"/>
            </a:endParaRPr>
          </a:p>
        </p:txBody>
      </p:sp>
      <p:sp>
        <p:nvSpPr>
          <p:cNvPr id="4" name="Text Box 3"/>
          <p:cNvSpPr txBox="1"/>
          <p:nvPr/>
        </p:nvSpPr>
        <p:spPr>
          <a:xfrm>
            <a:off x="271145" y="556260"/>
            <a:ext cx="7225030" cy="1599565"/>
          </a:xfrm>
          <a:prstGeom prst="rect">
            <a:avLst/>
          </a:prstGeom>
          <a:noFill/>
        </p:spPr>
        <p:txBody>
          <a:bodyPr wrap="none" rtlCol="0">
            <a:spAutoFit/>
          </a:bodyPr>
          <a:p>
            <a:pPr marL="285750" indent="-285750" algn="l">
              <a:buFont typeface="Arial" panose="020B0604020202020204" pitchFamily="34" charset="0"/>
              <a:buChar char="•"/>
            </a:pPr>
            <a:r>
              <a:rPr lang="zh-CN" sz="1400">
                <a:ea typeface="SimSun" panose="02010600030101010101" pitchFamily="2" charset="-122"/>
              </a:rPr>
              <a:t>研究薄膜中的</a:t>
            </a:r>
            <a:r>
              <a:rPr lang="en-US" altLang="zh-CN" sz="1400">
                <a:ea typeface="SimSun" panose="02010600030101010101" pitchFamily="2" charset="-122"/>
              </a:rPr>
              <a:t>sk</a:t>
            </a:r>
            <a:r>
              <a:rPr lang="zh-CN" altLang="en-US" sz="1400">
                <a:ea typeface="SimSun" panose="02010600030101010101" pitchFamily="2" charset="-122"/>
              </a:rPr>
              <a:t>动力学</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数值发现：单个</a:t>
            </a:r>
            <a:r>
              <a:rPr lang="en-US" altLang="zh-CN" sz="1400">
                <a:ea typeface="SimSun" panose="02010600030101010101" pitchFamily="2" charset="-122"/>
              </a:rPr>
              <a:t>sk</a:t>
            </a:r>
            <a:r>
              <a:rPr lang="zh-CN" altLang="en-US" sz="1400">
                <a:ea typeface="SimSun" panose="02010600030101010101" pitchFamily="2" charset="-122"/>
              </a:rPr>
              <a:t>和多</a:t>
            </a:r>
            <a:r>
              <a:rPr lang="en-US" altLang="zh-CN" sz="1400">
                <a:ea typeface="SimSun" panose="02010600030101010101" pitchFamily="2" charset="-122"/>
              </a:rPr>
              <a:t>sk</a:t>
            </a:r>
            <a:r>
              <a:rPr lang="zh-CN" altLang="en-US" sz="1400">
                <a:ea typeface="SimSun" panose="02010600030101010101" pitchFamily="2" charset="-122"/>
              </a:rPr>
              <a:t>都向高温度方向运动，与粒子的扩散相反，与磁畴壁运动类似</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解释：基于</a:t>
            </a:r>
            <a:r>
              <a:rPr lang="en-US" altLang="zh-CN" sz="1400">
                <a:ea typeface="SimSun" panose="02010600030101010101" pitchFamily="2" charset="-122"/>
              </a:rPr>
              <a:t>magnon</a:t>
            </a:r>
            <a:r>
              <a:rPr lang="zh-CN" altLang="en-US" sz="1400">
                <a:ea typeface="SimSun" panose="02010600030101010101" pitchFamily="2" charset="-122"/>
              </a:rPr>
              <a:t>的理论，同时</a:t>
            </a:r>
            <a:r>
              <a:rPr lang="en-US" altLang="zh-CN" sz="1400">
                <a:ea typeface="SimSun" panose="02010600030101010101" pitchFamily="2" charset="-122"/>
              </a:rPr>
              <a:t>sk</a:t>
            </a:r>
            <a:r>
              <a:rPr lang="zh-CN" altLang="en-US" sz="1400">
                <a:ea typeface="SimSun" panose="02010600030101010101" pitchFamily="2" charset="-122"/>
              </a:rPr>
              <a:t>的拓扑电荷起重要作用，并且观察到了</a:t>
            </a:r>
            <a:r>
              <a:rPr lang="en-US" altLang="zh-CN" sz="1400">
                <a:ea typeface="SimSun" panose="02010600030101010101" pitchFamily="2" charset="-122"/>
              </a:rPr>
              <a:t>sk</a:t>
            </a:r>
            <a:r>
              <a:rPr lang="zh-CN" altLang="en-US" sz="1400">
                <a:ea typeface="SimSun" panose="02010600030101010101" pitchFamily="2" charset="-122"/>
              </a:rPr>
              <a:t>的横向运动</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此理论与数值模拟定量符合</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一个被广泛接受的操控</a:t>
            </a:r>
            <a:r>
              <a:rPr lang="en-US" altLang="zh-CN" sz="1400">
                <a:ea typeface="SimSun" panose="02010600030101010101" pitchFamily="2" charset="-122"/>
              </a:rPr>
              <a:t>sk</a:t>
            </a:r>
            <a:r>
              <a:rPr lang="zh-CN" altLang="en-US" sz="1400">
                <a:ea typeface="SimSun" panose="02010600030101010101" pitchFamily="2" charset="-122"/>
              </a:rPr>
              <a:t>的方法是用电流驱动，但依然会有能量耗散</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是否存在一个驱动绝缘</a:t>
            </a:r>
            <a:r>
              <a:rPr lang="en-US" altLang="zh-CN" sz="1400">
                <a:ea typeface="SimSun" panose="02010600030101010101" pitchFamily="2" charset="-122"/>
              </a:rPr>
              <a:t>sk</a:t>
            </a:r>
            <a:r>
              <a:rPr lang="zh-CN" altLang="en-US" sz="1400">
                <a:ea typeface="SimSun" panose="02010600030101010101" pitchFamily="2" charset="-122"/>
              </a:rPr>
              <a:t>的方法？（避免传导电流造成的损失）用温度梯度</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数值方法：随机</a:t>
            </a:r>
            <a:r>
              <a:rPr lang="en-US" altLang="zh-CN" sz="1400">
                <a:ea typeface="SimSun" panose="02010600030101010101" pitchFamily="2" charset="-122"/>
              </a:rPr>
              <a:t>LLG</a:t>
            </a:r>
            <a:r>
              <a:rPr lang="zh-CN" altLang="en-US" sz="1400">
                <a:ea typeface="SimSun" panose="02010600030101010101" pitchFamily="2" charset="-122"/>
              </a:rPr>
              <a:t>方法</a:t>
            </a:r>
            <a:r>
              <a:rPr lang="en-US" altLang="zh-CN" sz="1400">
                <a:ea typeface="SimSun" panose="02010600030101010101" pitchFamily="2" charset="-122"/>
              </a:rPr>
              <a:t>[16,17]</a:t>
            </a:r>
            <a:endParaRPr lang="en-US" altLang="zh-CN" sz="1400">
              <a:ea typeface="SimSun" panose="02010600030101010101" pitchFamily="2" charset="-122"/>
            </a:endParaRPr>
          </a:p>
        </p:txBody>
      </p:sp>
      <p:sp>
        <p:nvSpPr>
          <p:cNvPr id="2" name="Text Box 1"/>
          <p:cNvSpPr txBox="1"/>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1"/>
          <p:cNvPicPr>
            <a:picLocks noChangeAspect="1"/>
          </p:cNvPicPr>
          <p:nvPr/>
        </p:nvPicPr>
        <p:blipFill>
          <a:blip r:embed="rId1"/>
          <a:stretch>
            <a:fillRect/>
          </a:stretch>
        </p:blipFill>
        <p:spPr>
          <a:xfrm>
            <a:off x="2402840" y="2155825"/>
            <a:ext cx="2855595" cy="218440"/>
          </a:xfrm>
          <a:prstGeom prst="rect">
            <a:avLst/>
          </a:prstGeom>
        </p:spPr>
      </p:pic>
      <p:cxnSp>
        <p:nvCxnSpPr>
          <p:cNvPr id="9" name="Straight Arrow Connector 8"/>
          <p:cNvCxnSpPr/>
          <p:nvPr/>
        </p:nvCxnSpPr>
        <p:spPr>
          <a:xfrm flipV="1">
            <a:off x="4260850" y="2008505"/>
            <a:ext cx="1424940" cy="192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1"/>
          <p:nvPr/>
        </p:nvSpPr>
        <p:spPr>
          <a:xfrm>
            <a:off x="5654040" y="1896110"/>
            <a:ext cx="1842135" cy="737235"/>
          </a:xfrm>
          <a:prstGeom prst="rect">
            <a:avLst/>
          </a:prstGeom>
          <a:noFill/>
        </p:spPr>
        <p:txBody>
          <a:bodyPr wrap="none" rtlCol="0">
            <a:spAutoFit/>
          </a:bodyPr>
          <a:p>
            <a:r>
              <a:rPr lang="zh-CN" altLang="en-US" sz="1400">
                <a:ea typeface="SimSun" panose="02010600030101010101" pitchFamily="2" charset="-122"/>
              </a:rPr>
              <a:t>温度</a:t>
            </a:r>
            <a:r>
              <a:rPr lang="en-US" altLang="zh-CN" sz="1400">
                <a:ea typeface="SimSun" panose="02010600030101010101" pitchFamily="2" charset="-122"/>
              </a:rPr>
              <a:t>T</a:t>
            </a:r>
            <a:r>
              <a:rPr lang="zh-CN" altLang="en-US" sz="1400">
                <a:ea typeface="SimSun" panose="02010600030101010101" pitchFamily="2" charset="-122"/>
              </a:rPr>
              <a:t>时的热涨落</a:t>
            </a:r>
            <a:endParaRPr lang="zh-CN" altLang="en-US" sz="1400">
              <a:ea typeface="SimSun" panose="02010600030101010101" pitchFamily="2" charset="-122"/>
            </a:endParaRPr>
          </a:p>
          <a:p>
            <a:r>
              <a:rPr lang="zh-CN" altLang="en-US" sz="1400">
                <a:ea typeface="SimSun" panose="02010600030101010101" pitchFamily="2" charset="-122"/>
              </a:rPr>
              <a:t>导致的随机场</a:t>
            </a:r>
            <a:r>
              <a:rPr lang="en-US" altLang="zh-CN" sz="1400">
                <a:ea typeface="SimSun" panose="02010600030101010101" pitchFamily="2" charset="-122"/>
              </a:rPr>
              <a:t>(</a:t>
            </a:r>
            <a:r>
              <a:rPr lang="zh-CN" altLang="en-US" sz="1400">
                <a:ea typeface="SimSun" panose="02010600030101010101" pitchFamily="2" charset="-122"/>
              </a:rPr>
              <a:t>均值</a:t>
            </a:r>
            <a:endParaRPr lang="zh-CN" altLang="en-US" sz="1400">
              <a:ea typeface="SimSun" panose="02010600030101010101" pitchFamily="2" charset="-122"/>
            </a:endParaRPr>
          </a:p>
          <a:p>
            <a:r>
              <a:rPr lang="zh-CN" altLang="en-US" sz="1400">
                <a:ea typeface="SimSun" panose="02010600030101010101" pitchFamily="2" charset="-122"/>
              </a:rPr>
              <a:t>由温度决定的随机数</a:t>
            </a:r>
            <a:r>
              <a:rPr lang="en-US" altLang="zh-CN" sz="1400">
                <a:ea typeface="SimSun" panose="02010600030101010101" pitchFamily="2" charset="-122"/>
              </a:rPr>
              <a:t>)</a:t>
            </a:r>
            <a:endParaRPr lang="en-US" altLang="zh-CN" sz="1400">
              <a:ea typeface="SimSun" panose="02010600030101010101" pitchFamily="2" charset="-122"/>
            </a:endParaRPr>
          </a:p>
        </p:txBody>
      </p:sp>
      <p:sp>
        <p:nvSpPr>
          <p:cNvPr id="6" name="Text Box 5"/>
          <p:cNvSpPr txBox="1"/>
          <p:nvPr/>
        </p:nvSpPr>
        <p:spPr>
          <a:xfrm>
            <a:off x="271145" y="2374265"/>
            <a:ext cx="4409440" cy="306705"/>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铁磁绝缘体中没有传导电子的耗散，所以</a:t>
            </a:r>
            <a:r>
              <a:rPr lang="en-US" altLang="zh-CN" sz="1400">
                <a:ea typeface="SimSun" panose="02010600030101010101" pitchFamily="2" charset="-122"/>
              </a:rPr>
              <a:t>alpha</a:t>
            </a:r>
            <a:r>
              <a:rPr lang="zh-CN" altLang="en-US" sz="1400">
                <a:ea typeface="SimSun" panose="02010600030101010101" pitchFamily="2" charset="-122"/>
              </a:rPr>
              <a:t>很小</a:t>
            </a:r>
            <a:endParaRPr lang="zh-CN" altLang="en-US" sz="1400">
              <a:ea typeface="SimSun" panose="02010600030101010101" pitchFamily="2" charset="-122"/>
            </a:endParaRPr>
          </a:p>
        </p:txBody>
      </p:sp>
      <p:pic>
        <p:nvPicPr>
          <p:cNvPr id="7" name="Picture 6" descr="1"/>
          <p:cNvPicPr>
            <a:picLocks noChangeAspect="1"/>
          </p:cNvPicPr>
          <p:nvPr/>
        </p:nvPicPr>
        <p:blipFill>
          <a:blip r:embed="rId2"/>
          <a:stretch>
            <a:fillRect/>
          </a:stretch>
        </p:blipFill>
        <p:spPr>
          <a:xfrm>
            <a:off x="1196975" y="2680970"/>
            <a:ext cx="3483610" cy="382905"/>
          </a:xfrm>
          <a:prstGeom prst="rect">
            <a:avLst/>
          </a:prstGeom>
        </p:spPr>
      </p:pic>
      <p:sp>
        <p:nvSpPr>
          <p:cNvPr id="8" name="Text Box 7"/>
          <p:cNvSpPr txBox="1"/>
          <p:nvPr/>
        </p:nvSpPr>
        <p:spPr>
          <a:xfrm>
            <a:off x="271145" y="3063875"/>
            <a:ext cx="5473065" cy="737235"/>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初始</a:t>
            </a:r>
            <a:r>
              <a:rPr lang="en-US" altLang="zh-CN" sz="1400">
                <a:ea typeface="SimSun" panose="02010600030101010101" pitchFamily="2" charset="-122"/>
              </a:rPr>
              <a:t>sk</a:t>
            </a:r>
            <a:r>
              <a:rPr lang="zh-CN" altLang="en-US" sz="1400">
                <a:ea typeface="SimSun" panose="02010600030101010101" pitchFamily="2" charset="-122"/>
              </a:rPr>
              <a:t>构型：经典</a:t>
            </a:r>
            <a:r>
              <a:rPr lang="en-US" altLang="zh-CN" sz="1400">
                <a:ea typeface="SimSun" panose="02010600030101010101" pitchFamily="2" charset="-122"/>
              </a:rPr>
              <a:t>MC</a:t>
            </a:r>
            <a:r>
              <a:rPr lang="zh-CN" altLang="en-US" sz="1400">
                <a:ea typeface="SimSun" panose="02010600030101010101" pitchFamily="2" charset="-122"/>
              </a:rPr>
              <a:t>更新，</a:t>
            </a:r>
            <a:r>
              <a:rPr lang="en-US" altLang="zh-CN" sz="1400">
                <a:ea typeface="SimSun" panose="02010600030101010101" pitchFamily="2" charset="-122"/>
              </a:rPr>
              <a:t>4th Runge-Kutta</a:t>
            </a:r>
            <a:r>
              <a:rPr lang="zh-CN" altLang="en-US" sz="1400">
                <a:ea typeface="SimSun" panose="02010600030101010101" pitchFamily="2" charset="-122"/>
              </a:rPr>
              <a:t>求解的</a:t>
            </a:r>
            <a:r>
              <a:rPr lang="en-US" altLang="zh-CN" sz="1400">
                <a:ea typeface="SimSun" panose="02010600030101010101" pitchFamily="2" charset="-122"/>
              </a:rPr>
              <a:t>LLG</a:t>
            </a:r>
            <a:r>
              <a:rPr lang="zh-CN" altLang="en-US" sz="1400">
                <a:ea typeface="SimSun" panose="02010600030101010101" pitchFamily="2" charset="-122"/>
              </a:rPr>
              <a:t>方程迟豫</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参数：晶格常数</a:t>
            </a:r>
            <a:r>
              <a:rPr lang="en-US" altLang="zh-CN" sz="1400">
                <a:ea typeface="SimSun" panose="02010600030101010101" pitchFamily="2" charset="-122"/>
              </a:rPr>
              <a:t>0.5nm</a:t>
            </a:r>
            <a:r>
              <a:rPr lang="zh-CN" altLang="en-US" sz="1400">
                <a:ea typeface="SimSun" panose="02010600030101010101" pitchFamily="2" charset="-122"/>
              </a:rPr>
              <a:t>，</a:t>
            </a:r>
            <a:r>
              <a:rPr lang="en-US" altLang="zh-CN" sz="1400">
                <a:ea typeface="SimSun" panose="02010600030101010101" pitchFamily="2" charset="-122"/>
              </a:rPr>
              <a:t> </a:t>
            </a:r>
            <a:r>
              <a:rPr lang="zh-CN" altLang="en-US" sz="1400">
                <a:ea typeface="SimSun" panose="02010600030101010101" pitchFamily="2" charset="-122"/>
              </a:rPr>
              <a:t>尺寸</a:t>
            </a:r>
            <a:r>
              <a:rPr lang="en-US" altLang="zh-CN" sz="1400">
                <a:ea typeface="SimSun" panose="02010600030101010101" pitchFamily="2" charset="-122"/>
              </a:rPr>
              <a:t>150x50, sk</a:t>
            </a:r>
            <a:r>
              <a:rPr lang="zh-CN" altLang="en-US" sz="1400">
                <a:ea typeface="SimSun" panose="02010600030101010101" pitchFamily="2" charset="-122"/>
              </a:rPr>
              <a:t>直径</a:t>
            </a:r>
            <a:r>
              <a:rPr lang="en-US" altLang="zh-CN" sz="1400">
                <a:ea typeface="SimSun" panose="02010600030101010101" pitchFamily="2" charset="-122"/>
              </a:rPr>
              <a:t>10</a:t>
            </a:r>
            <a:r>
              <a:rPr lang="zh-CN" altLang="en-US" sz="1400">
                <a:ea typeface="SimSun" panose="02010600030101010101" pitchFamily="2" charset="-122"/>
              </a:rPr>
              <a:t>个格点，</a:t>
            </a:r>
            <a:r>
              <a:rPr lang="en-US" altLang="zh-CN" sz="1400">
                <a:ea typeface="SimSun" panose="02010600030101010101" pitchFamily="2" charset="-122"/>
              </a:rPr>
              <a:t>alpha=0.1</a:t>
            </a:r>
            <a:endParaRPr lang="en-US" altLang="zh-CN" sz="1400">
              <a:ea typeface="SimSun" panose="02010600030101010101" pitchFamily="2" charset="-122"/>
            </a:endParaRPr>
          </a:p>
          <a:p>
            <a:pPr marL="285750" indent="-285750" algn="l">
              <a:buFont typeface="Arial" panose="020B0604020202020204" pitchFamily="34" charset="0"/>
              <a:buChar char="•"/>
            </a:pPr>
            <a:r>
              <a:rPr lang="en-US" altLang="zh-CN" sz="1400">
                <a:ea typeface="SimSun" panose="02010600030101010101" pitchFamily="2" charset="-122"/>
              </a:rPr>
              <a:t>SkX</a:t>
            </a:r>
            <a:r>
              <a:rPr lang="zh-CN" altLang="en-US" sz="1400">
                <a:ea typeface="SimSun" panose="02010600030101010101" pitchFamily="2" charset="-122"/>
              </a:rPr>
              <a:t>与铁磁相之间的相变是一级相变，所以有相共存</a:t>
            </a:r>
            <a:endParaRPr lang="en-US" altLang="zh-CN" sz="1400">
              <a:ea typeface="SimSun" panose="02010600030101010101" pitchFamily="2" charset="-122"/>
            </a:endParaRPr>
          </a:p>
        </p:txBody>
      </p:sp>
      <p:pic>
        <p:nvPicPr>
          <p:cNvPr id="10" name="Picture 9" descr="1"/>
          <p:cNvPicPr>
            <a:picLocks noChangeAspect="1"/>
          </p:cNvPicPr>
          <p:nvPr/>
        </p:nvPicPr>
        <p:blipFill>
          <a:blip r:embed="rId3"/>
          <a:stretch>
            <a:fillRect/>
          </a:stretch>
        </p:blipFill>
        <p:spPr>
          <a:xfrm>
            <a:off x="5235575" y="2754630"/>
            <a:ext cx="838200" cy="234950"/>
          </a:xfrm>
          <a:prstGeom prst="rect">
            <a:avLst/>
          </a:prstGeom>
        </p:spPr>
      </p:pic>
      <p:pic>
        <p:nvPicPr>
          <p:cNvPr id="11" name="Picture 10" descr="1"/>
          <p:cNvPicPr>
            <a:picLocks noChangeAspect="1"/>
          </p:cNvPicPr>
          <p:nvPr/>
        </p:nvPicPr>
        <p:blipFill>
          <a:blip r:embed="rId4"/>
          <a:stretch>
            <a:fillRect/>
          </a:stretch>
        </p:blipFill>
        <p:spPr>
          <a:xfrm>
            <a:off x="690245" y="3801110"/>
            <a:ext cx="1605280" cy="1208405"/>
          </a:xfrm>
          <a:prstGeom prst="rect">
            <a:avLst/>
          </a:prstGeom>
        </p:spPr>
      </p:pic>
      <p:pic>
        <p:nvPicPr>
          <p:cNvPr id="12" name="Picture 11" descr="/home/ligy/Pictures/1.png1"/>
          <p:cNvPicPr>
            <a:picLocks noChangeAspect="1"/>
          </p:cNvPicPr>
          <p:nvPr/>
        </p:nvPicPr>
        <p:blipFill>
          <a:blip r:embed="rId5"/>
          <a:srcRect/>
          <a:stretch>
            <a:fillRect/>
          </a:stretch>
        </p:blipFill>
        <p:spPr>
          <a:xfrm>
            <a:off x="3062605" y="3883660"/>
            <a:ext cx="1437005" cy="1125220"/>
          </a:xfrm>
          <a:prstGeom prst="rect">
            <a:avLst/>
          </a:prstGeom>
        </p:spPr>
      </p:pic>
      <p:sp>
        <p:nvSpPr>
          <p:cNvPr id="13" name="Text Box 12"/>
          <p:cNvSpPr txBox="1"/>
          <p:nvPr/>
        </p:nvSpPr>
        <p:spPr>
          <a:xfrm>
            <a:off x="1347470" y="4660900"/>
            <a:ext cx="771525" cy="306705"/>
          </a:xfrm>
          <a:prstGeom prst="rect">
            <a:avLst/>
          </a:prstGeom>
          <a:noFill/>
        </p:spPr>
        <p:txBody>
          <a:bodyPr wrap="square" rtlCol="0">
            <a:spAutoFit/>
          </a:bodyPr>
          <a:p>
            <a:r>
              <a:rPr lang="en-US" altLang="en-US" sz="1400" b="1">
                <a:solidFill>
                  <a:srgbClr val="FF0000"/>
                </a:solidFill>
              </a:rPr>
              <a:t>SkX</a:t>
            </a:r>
            <a:r>
              <a:rPr lang="zh-CN" altLang="en-US" sz="1400" b="1">
                <a:solidFill>
                  <a:srgbClr val="FF0000"/>
                </a:solidFill>
                <a:ea typeface="SimSun" panose="02010600030101010101" pitchFamily="2" charset="-122"/>
              </a:rPr>
              <a:t>相</a:t>
            </a:r>
            <a:endParaRPr lang="zh-CN" altLang="en-US" sz="1400" b="1">
              <a:solidFill>
                <a:srgbClr val="FF0000"/>
              </a:solidFill>
              <a:ea typeface="SimSun" panose="02010600030101010101" pitchFamily="2" charset="-122"/>
            </a:endParaRPr>
          </a:p>
        </p:txBody>
      </p:sp>
      <p:sp>
        <p:nvSpPr>
          <p:cNvPr id="15" name="Text Box 14"/>
          <p:cNvSpPr txBox="1"/>
          <p:nvPr/>
        </p:nvSpPr>
        <p:spPr>
          <a:xfrm>
            <a:off x="3213735" y="4615815"/>
            <a:ext cx="771525" cy="306705"/>
          </a:xfrm>
          <a:prstGeom prst="rect">
            <a:avLst/>
          </a:prstGeom>
          <a:noFill/>
        </p:spPr>
        <p:txBody>
          <a:bodyPr wrap="square" rtlCol="0">
            <a:spAutoFit/>
          </a:bodyPr>
          <a:p>
            <a:r>
              <a:rPr lang="zh-CN" sz="1400" b="1">
                <a:solidFill>
                  <a:srgbClr val="FF0000"/>
                </a:solidFill>
                <a:ea typeface="SimSun" panose="02010600030101010101" pitchFamily="2" charset="-122"/>
              </a:rPr>
              <a:t>单个</a:t>
            </a:r>
            <a:r>
              <a:rPr lang="en-US" altLang="zh-CN" sz="1400" b="1">
                <a:solidFill>
                  <a:srgbClr val="FF0000"/>
                </a:solidFill>
                <a:ea typeface="SimSun" panose="02010600030101010101" pitchFamily="2" charset="-122"/>
              </a:rPr>
              <a:t>sk</a:t>
            </a:r>
            <a:endParaRPr lang="en-US" altLang="zh-CN" sz="1400" b="1">
              <a:solidFill>
                <a:srgbClr val="FF0000"/>
              </a:solidFill>
              <a:ea typeface="SimSun" panose="02010600030101010101" pitchFamily="2" charset="-122"/>
            </a:endParaRPr>
          </a:p>
        </p:txBody>
      </p:sp>
      <p:cxnSp>
        <p:nvCxnSpPr>
          <p:cNvPr id="16" name="Straight Arrow Connector 15"/>
          <p:cNvCxnSpPr/>
          <p:nvPr/>
        </p:nvCxnSpPr>
        <p:spPr>
          <a:xfrm flipV="1">
            <a:off x="2295525" y="4472940"/>
            <a:ext cx="704215" cy="63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1"/>
          <p:nvPr/>
        </p:nvSpPr>
        <p:spPr>
          <a:xfrm>
            <a:off x="2221230" y="4109720"/>
            <a:ext cx="913765" cy="306705"/>
          </a:xfrm>
          <a:prstGeom prst="rect">
            <a:avLst/>
          </a:prstGeom>
          <a:noFill/>
        </p:spPr>
        <p:txBody>
          <a:bodyPr wrap="square" rtlCol="0">
            <a:spAutoFit/>
          </a:bodyPr>
          <a:p>
            <a:r>
              <a:rPr lang="zh-CN" sz="1400">
                <a:solidFill>
                  <a:schemeClr val="tx1"/>
                </a:solidFill>
                <a:ea typeface="SimSun" panose="02010600030101010101" pitchFamily="2" charset="-122"/>
              </a:rPr>
              <a:t>增大磁场</a:t>
            </a:r>
            <a:endParaRPr lang="zh-CN" sz="1400">
              <a:solidFill>
                <a:schemeClr val="tx1"/>
              </a:solidFill>
              <a:ea typeface="SimSun" panose="02010600030101010101" pitchFamily="2" charset="-122"/>
            </a:endParaRPr>
          </a:p>
        </p:txBody>
      </p:sp>
      <p:pic>
        <p:nvPicPr>
          <p:cNvPr id="18" name="Picture 17" descr="/home/ligy/Pictures/1.png1"/>
          <p:cNvPicPr>
            <a:picLocks noChangeAspect="1"/>
          </p:cNvPicPr>
          <p:nvPr/>
        </p:nvPicPr>
        <p:blipFill>
          <a:blip r:embed="rId6"/>
          <a:srcRect/>
          <a:stretch>
            <a:fillRect/>
          </a:stretch>
        </p:blipFill>
        <p:spPr>
          <a:xfrm>
            <a:off x="5584190" y="3919855"/>
            <a:ext cx="1437005" cy="1120140"/>
          </a:xfrm>
          <a:prstGeom prst="rect">
            <a:avLst/>
          </a:prstGeom>
        </p:spPr>
      </p:pic>
      <p:cxnSp>
        <p:nvCxnSpPr>
          <p:cNvPr id="19" name="Straight Arrow Connector 18"/>
          <p:cNvCxnSpPr/>
          <p:nvPr/>
        </p:nvCxnSpPr>
        <p:spPr>
          <a:xfrm>
            <a:off x="4542790" y="4660900"/>
            <a:ext cx="839470" cy="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1"/>
          <p:nvPr/>
        </p:nvSpPr>
        <p:spPr>
          <a:xfrm>
            <a:off x="4406900" y="4292600"/>
            <a:ext cx="1337310" cy="306705"/>
          </a:xfrm>
          <a:prstGeom prst="rect">
            <a:avLst/>
          </a:prstGeom>
          <a:noFill/>
        </p:spPr>
        <p:txBody>
          <a:bodyPr wrap="square" rtlCol="0">
            <a:spAutoFit/>
          </a:bodyPr>
          <a:p>
            <a:r>
              <a:rPr lang="zh-CN" sz="1400" b="1">
                <a:solidFill>
                  <a:srgbClr val="FF0000"/>
                </a:solidFill>
                <a:ea typeface="SimSun" panose="02010600030101010101" pitchFamily="2" charset="-122"/>
              </a:rPr>
              <a:t>向高温处移动</a:t>
            </a:r>
            <a:endParaRPr lang="zh-CN" sz="1400" b="1">
              <a:solidFill>
                <a:srgbClr val="FF0000"/>
              </a:solidFill>
              <a:ea typeface="SimSun" panose="02010600030101010101" pitchFamily="2" charset="-122"/>
            </a:endParaRPr>
          </a:p>
        </p:txBody>
      </p:sp>
      <p:sp>
        <p:nvSpPr>
          <p:cNvPr id="21" name="Text Box 20"/>
          <p:cNvSpPr txBox="1"/>
          <p:nvPr/>
        </p:nvSpPr>
        <p:spPr>
          <a:xfrm>
            <a:off x="5685790" y="4661535"/>
            <a:ext cx="927735" cy="306705"/>
          </a:xfrm>
          <a:prstGeom prst="rect">
            <a:avLst/>
          </a:prstGeom>
          <a:noFill/>
        </p:spPr>
        <p:txBody>
          <a:bodyPr wrap="square" rtlCol="0">
            <a:spAutoFit/>
          </a:bodyPr>
          <a:p>
            <a:r>
              <a:rPr lang="zh-CN" altLang="en-US" sz="1400" b="1">
                <a:solidFill>
                  <a:srgbClr val="FF0000"/>
                </a:solidFill>
                <a:ea typeface="SimSun" panose="02010600030101010101" pitchFamily="2" charset="-122"/>
              </a:rPr>
              <a:t>时间演化</a:t>
            </a:r>
            <a:endParaRPr lang="zh-CN" altLang="en-US" sz="1400" b="1">
              <a:solidFill>
                <a:srgbClr val="FF0000"/>
              </a:solidFill>
              <a:ea typeface="SimSun" panose="02010600030101010101" pitchFamily="2" charset="-122"/>
            </a:endParaRPr>
          </a:p>
        </p:txBody>
      </p:sp>
      <p:sp>
        <p:nvSpPr>
          <p:cNvPr id="22" name="Text Box 21"/>
          <p:cNvSpPr txBox="1"/>
          <p:nvPr/>
        </p:nvSpPr>
        <p:spPr>
          <a:xfrm>
            <a:off x="271145" y="5039995"/>
            <a:ext cx="5802630" cy="306705"/>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横向、纵向速度都正比于温度梯度，但横向速度比纵向小一个数量级</a:t>
            </a:r>
            <a:endParaRPr lang="en-US" altLang="zh-CN" sz="1400">
              <a:ea typeface="SimSun" panose="02010600030101010101" pitchFamily="2"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179472" y="45286"/>
            <a:ext cx="3202940" cy="398780"/>
          </a:xfrm>
          <a:prstGeom prst="rect">
            <a:avLst/>
          </a:prstGeom>
          <a:noFill/>
        </p:spPr>
        <p:txBody>
          <a:bodyPr wrap="none" rtlCol="0">
            <a:spAutoFit/>
          </a:bodyPr>
          <a:p>
            <a:r>
              <a:rPr lang="zh-CN" sz="2000" dirty="0">
                <a:latin typeface="+mj-lt"/>
                <a:ea typeface="SimSun" panose="02010600030101010101" pitchFamily="2" charset="-122"/>
              </a:rPr>
              <a:t>温度梯度下绝缘</a:t>
            </a:r>
            <a:r>
              <a:rPr lang="en-US" altLang="zh-CN" sz="2000" dirty="0">
                <a:latin typeface="+mj-lt"/>
                <a:ea typeface="SimSun" panose="02010600030101010101" pitchFamily="2" charset="-122"/>
              </a:rPr>
              <a:t>sk</a:t>
            </a:r>
            <a:r>
              <a:rPr lang="zh-CN" altLang="en-US" sz="2000" dirty="0">
                <a:latin typeface="+mj-lt"/>
                <a:ea typeface="SimSun" panose="02010600030101010101" pitchFamily="2" charset="-122"/>
              </a:rPr>
              <a:t>的动力学</a:t>
            </a:r>
            <a:endParaRPr lang="zh-CN" altLang="en-US" sz="2000" dirty="0">
              <a:latin typeface="+mj-lt"/>
              <a:ea typeface="SimSun" panose="02010600030101010101" pitchFamily="2" charset="-122"/>
            </a:endParaRPr>
          </a:p>
        </p:txBody>
      </p:sp>
      <p:sp>
        <p:nvSpPr>
          <p:cNvPr id="4" name="Text Box 3"/>
          <p:cNvSpPr txBox="1"/>
          <p:nvPr/>
        </p:nvSpPr>
        <p:spPr>
          <a:xfrm>
            <a:off x="271145" y="556260"/>
            <a:ext cx="6177915" cy="1383665"/>
          </a:xfrm>
          <a:prstGeom prst="rect">
            <a:avLst/>
          </a:prstGeom>
          <a:noFill/>
        </p:spPr>
        <p:txBody>
          <a:bodyPr wrap="none" rtlCol="0">
            <a:spAutoFit/>
          </a:bodyPr>
          <a:p>
            <a:pPr indent="0" algn="l">
              <a:buNone/>
            </a:pPr>
            <a:r>
              <a:rPr lang="zh-CN" sz="1400">
                <a:ea typeface="SimSun" panose="02010600030101010101" pitchFamily="2" charset="-122"/>
              </a:rPr>
              <a:t>唯象解释：</a:t>
            </a:r>
            <a:endParaRPr lang="zh-CN" sz="1400">
              <a:ea typeface="SimSun" panose="02010600030101010101" pitchFamily="2" charset="-122"/>
            </a:endParaRPr>
          </a:p>
          <a:p>
            <a:pPr marL="285750" indent="-285750" algn="l">
              <a:buFont typeface="Arial" panose="020B0604020202020204" pitchFamily="34" charset="0"/>
              <a:buChar char="•"/>
            </a:pPr>
            <a:r>
              <a:rPr lang="zh-CN" sz="1400">
                <a:ea typeface="SimSun" panose="02010600030101010101" pitchFamily="2" charset="-122"/>
              </a:rPr>
              <a:t>自旋对于其平衡位置的偏离由</a:t>
            </a:r>
            <a:r>
              <a:rPr lang="en-US" altLang="zh-CN" sz="1400">
                <a:ea typeface="SimSun" panose="02010600030101010101" pitchFamily="2" charset="-122"/>
              </a:rPr>
              <a:t>magnon</a:t>
            </a:r>
            <a:r>
              <a:rPr lang="zh-CN" altLang="en-US" sz="1400">
                <a:ea typeface="SimSun" panose="02010600030101010101" pitchFamily="2" charset="-122"/>
              </a:rPr>
              <a:t>的产生来表示，</a:t>
            </a:r>
            <a:endParaRPr lang="zh-CN" altLang="en-US" sz="1400">
              <a:ea typeface="SimSun" panose="02010600030101010101" pitchFamily="2" charset="-122"/>
            </a:endParaRPr>
          </a:p>
          <a:p>
            <a:pPr marL="285750" indent="-285750" algn="l">
              <a:buFont typeface="Arial" panose="020B0604020202020204" pitchFamily="34" charset="0"/>
              <a:buChar char="•"/>
            </a:pPr>
            <a:r>
              <a:rPr lang="en-US" altLang="zh-CN" sz="1400">
                <a:ea typeface="SimSun" panose="02010600030101010101" pitchFamily="2" charset="-122"/>
              </a:rPr>
              <a:t>magnon</a:t>
            </a:r>
            <a:r>
              <a:rPr lang="zh-CN" altLang="en-US" sz="1400">
                <a:ea typeface="SimSun" panose="02010600030101010101" pitchFamily="2" charset="-122"/>
              </a:rPr>
              <a:t>数算符为</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平衡方向的分量为</a:t>
            </a:r>
            <a:endParaRPr lang="zh-CN" altLang="en-US" sz="1400">
              <a:ea typeface="SimSun" panose="02010600030101010101" pitchFamily="2" charset="-122"/>
            </a:endParaRPr>
          </a:p>
          <a:p>
            <a:pPr marL="285750" indent="-285750" algn="l">
              <a:buFont typeface="Arial" panose="020B0604020202020204" pitchFamily="34" charset="0"/>
              <a:buChar char="•"/>
            </a:pP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当</a:t>
            </a:r>
            <a:r>
              <a:rPr lang="en-US" altLang="zh-CN" sz="1400">
                <a:ea typeface="SimSun" panose="02010600030101010101" pitchFamily="2" charset="-122"/>
              </a:rPr>
              <a:t>magnon</a:t>
            </a:r>
            <a:r>
              <a:rPr lang="zh-CN" altLang="en-US" sz="1400">
                <a:ea typeface="SimSun" panose="02010600030101010101" pitchFamily="2" charset="-122"/>
              </a:rPr>
              <a:t>向低温区扩散，在反方向施加一个转移力矩，使</a:t>
            </a:r>
            <a:r>
              <a:rPr lang="en-US" altLang="zh-CN" sz="1400">
                <a:ea typeface="SimSun" panose="02010600030101010101" pitchFamily="2" charset="-122"/>
              </a:rPr>
              <a:t>sk</a:t>
            </a:r>
            <a:r>
              <a:rPr lang="zh-CN" altLang="en-US" sz="1400">
                <a:ea typeface="SimSun" panose="02010600030101010101" pitchFamily="2" charset="-122"/>
              </a:rPr>
              <a:t>向高温区移动</a:t>
            </a:r>
            <a:endParaRPr lang="zh-CN" altLang="en-US" sz="1400">
              <a:ea typeface="SimSun" panose="02010600030101010101" pitchFamily="2" charset="-122"/>
            </a:endParaRPr>
          </a:p>
        </p:txBody>
      </p:sp>
      <p:sp>
        <p:nvSpPr>
          <p:cNvPr id="2" name="Text Box 1"/>
          <p:cNvSpPr txBox="1"/>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home/ligy/Pictures/1.png1"/>
          <p:cNvPicPr>
            <a:picLocks noChangeAspect="1"/>
          </p:cNvPicPr>
          <p:nvPr/>
        </p:nvPicPr>
        <p:blipFill>
          <a:blip r:embed="rId1"/>
          <a:srcRect/>
          <a:stretch>
            <a:fillRect/>
          </a:stretch>
        </p:blipFill>
        <p:spPr>
          <a:xfrm>
            <a:off x="4817428" y="795020"/>
            <a:ext cx="1256030" cy="218440"/>
          </a:xfrm>
          <a:prstGeom prst="rect">
            <a:avLst/>
          </a:prstGeom>
        </p:spPr>
      </p:pic>
      <p:pic>
        <p:nvPicPr>
          <p:cNvPr id="7" name="Picture 6" descr="/home/ligy/Pictures/1.png1"/>
          <p:cNvPicPr>
            <a:picLocks noChangeAspect="1"/>
          </p:cNvPicPr>
          <p:nvPr/>
        </p:nvPicPr>
        <p:blipFill>
          <a:blip r:embed="rId2"/>
          <a:srcRect/>
          <a:stretch>
            <a:fillRect/>
          </a:stretch>
        </p:blipFill>
        <p:spPr>
          <a:xfrm>
            <a:off x="2425065" y="1333500"/>
            <a:ext cx="1403350" cy="335280"/>
          </a:xfrm>
          <a:prstGeom prst="rect">
            <a:avLst/>
          </a:prstGeom>
        </p:spPr>
      </p:pic>
      <p:pic>
        <p:nvPicPr>
          <p:cNvPr id="10" name="Picture 9" descr="/home/ligy/Pictures/1.png1"/>
          <p:cNvPicPr>
            <a:picLocks noChangeAspect="1"/>
          </p:cNvPicPr>
          <p:nvPr/>
        </p:nvPicPr>
        <p:blipFill>
          <a:blip r:embed="rId3"/>
          <a:srcRect/>
          <a:stretch>
            <a:fillRect/>
          </a:stretch>
        </p:blipFill>
        <p:spPr>
          <a:xfrm>
            <a:off x="2107565" y="1034415"/>
            <a:ext cx="1799590" cy="212725"/>
          </a:xfrm>
          <a:prstGeom prst="rect">
            <a:avLst/>
          </a:prstGeom>
        </p:spPr>
      </p:pic>
      <p:pic>
        <p:nvPicPr>
          <p:cNvPr id="23" name="Picture 22" descr="1"/>
          <p:cNvPicPr>
            <a:picLocks noChangeAspect="1"/>
          </p:cNvPicPr>
          <p:nvPr/>
        </p:nvPicPr>
        <p:blipFill>
          <a:blip r:embed="rId4"/>
          <a:stretch>
            <a:fillRect/>
          </a:stretch>
        </p:blipFill>
        <p:spPr>
          <a:xfrm>
            <a:off x="595630" y="2008505"/>
            <a:ext cx="3775710" cy="1796415"/>
          </a:xfrm>
          <a:prstGeom prst="rect">
            <a:avLst/>
          </a:prstGeom>
        </p:spPr>
      </p:pic>
      <p:sp>
        <p:nvSpPr>
          <p:cNvPr id="24" name="Text Box 23"/>
          <p:cNvSpPr txBox="1"/>
          <p:nvPr/>
        </p:nvSpPr>
        <p:spPr>
          <a:xfrm>
            <a:off x="4645660" y="2087245"/>
            <a:ext cx="2117725" cy="737235"/>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示意图</a:t>
            </a:r>
            <a:endParaRPr lang="zh-CN" altLang="en-US" sz="1400">
              <a:ea typeface="SimSun" panose="02010600030101010101" pitchFamily="2" charset="-122"/>
            </a:endParaRPr>
          </a:p>
          <a:p>
            <a:pPr marL="285750" indent="-285750" algn="l">
              <a:buFont typeface="Arial" panose="020B0604020202020204" pitchFamily="34" charset="0"/>
              <a:buChar char="•"/>
            </a:pPr>
            <a:r>
              <a:rPr lang="en-US" altLang="zh-CN" sz="1400">
                <a:ea typeface="SimSun" panose="02010600030101010101" pitchFamily="2" charset="-122"/>
              </a:rPr>
              <a:t>sk</a:t>
            </a:r>
            <a:r>
              <a:rPr lang="zh-CN" altLang="en-US" sz="1400">
                <a:ea typeface="SimSun" panose="02010600030101010101" pitchFamily="2" charset="-122"/>
              </a:rPr>
              <a:t>速度</a:t>
            </a:r>
            <a:r>
              <a:rPr lang="en-US" altLang="zh-CN" sz="1400">
                <a:ea typeface="SimSun" panose="02010600030101010101" pitchFamily="2" charset="-122"/>
              </a:rPr>
              <a:t>Vx</a:t>
            </a:r>
            <a:r>
              <a:rPr lang="zh-CN" altLang="en-US" sz="1400">
                <a:ea typeface="SimSun" panose="02010600030101010101" pitchFamily="2" charset="-122"/>
              </a:rPr>
              <a:t>反比于</a:t>
            </a:r>
            <a:r>
              <a:rPr lang="en-US" altLang="zh-CN" sz="1400">
                <a:ea typeface="SimSun" panose="02010600030101010101" pitchFamily="2" charset="-122"/>
              </a:rPr>
              <a:t>alpha</a:t>
            </a:r>
            <a:endParaRPr lang="en-US" altLang="zh-CN" sz="1400">
              <a:ea typeface="SimSun" panose="02010600030101010101" pitchFamily="2" charset="-122"/>
            </a:endParaRPr>
          </a:p>
          <a:p>
            <a:pPr marL="285750" indent="-285750" algn="l">
              <a:buFont typeface="Arial" panose="020B0604020202020204" pitchFamily="34" charset="0"/>
              <a:buChar char="•"/>
            </a:pPr>
            <a:r>
              <a:rPr lang="en-US" altLang="zh-CN" sz="1400">
                <a:ea typeface="SimSun" panose="02010600030101010101" pitchFamily="2" charset="-122"/>
              </a:rPr>
              <a:t>Vy</a:t>
            </a:r>
            <a:r>
              <a:rPr lang="zh-CN" altLang="en-US" sz="1400">
                <a:ea typeface="SimSun" panose="02010600030101010101" pitchFamily="2" charset="-122"/>
              </a:rPr>
              <a:t>不依赖于</a:t>
            </a:r>
            <a:r>
              <a:rPr lang="en-US" altLang="zh-CN" sz="1400">
                <a:ea typeface="SimSun" panose="02010600030101010101" pitchFamily="2" charset="-122"/>
              </a:rPr>
              <a:t>alpha</a:t>
            </a:r>
            <a:endParaRPr lang="en-US" altLang="zh-CN" sz="1400">
              <a:ea typeface="SimSun" panose="02010600030101010101" pitchFamily="2" charset="-122"/>
            </a:endParaRPr>
          </a:p>
        </p:txBody>
      </p:sp>
      <p:sp>
        <p:nvSpPr>
          <p:cNvPr id="25" name="Text Box 24"/>
          <p:cNvSpPr txBox="1"/>
          <p:nvPr/>
        </p:nvSpPr>
        <p:spPr>
          <a:xfrm>
            <a:off x="271145" y="3590925"/>
            <a:ext cx="2760980" cy="1383665"/>
          </a:xfrm>
          <a:prstGeom prst="rect">
            <a:avLst/>
          </a:prstGeom>
          <a:noFill/>
        </p:spPr>
        <p:txBody>
          <a:bodyPr wrap="none" rtlCol="0">
            <a:spAutoFit/>
          </a:bodyPr>
          <a:p>
            <a:pPr indent="0" algn="l">
              <a:buNone/>
            </a:pPr>
            <a:r>
              <a:rPr lang="zh-CN" sz="1400">
                <a:ea typeface="SimSun" panose="02010600030101010101" pitchFamily="2" charset="-122"/>
              </a:rPr>
              <a:t>理论描述</a:t>
            </a:r>
            <a:r>
              <a:rPr lang="en-US" altLang="zh-CN" sz="1400">
                <a:ea typeface="SimSun" panose="02010600030101010101" pitchFamily="2" charset="-122"/>
              </a:rPr>
              <a:t>[18,19]</a:t>
            </a:r>
            <a:r>
              <a:rPr lang="zh-CN" sz="1400">
                <a:ea typeface="SimSun" panose="02010600030101010101" pitchFamily="2" charset="-122"/>
              </a:rPr>
              <a:t>：</a:t>
            </a:r>
            <a:endParaRPr lang="zh-CN" sz="1400">
              <a:ea typeface="SimSun" panose="02010600030101010101" pitchFamily="2" charset="-122"/>
            </a:endParaRPr>
          </a:p>
          <a:p>
            <a:pPr indent="0" algn="l">
              <a:buNone/>
            </a:pPr>
            <a:r>
              <a:rPr lang="en-US" altLang="zh-CN" sz="1400">
                <a:ea typeface="SimSun" panose="02010600030101010101" pitchFamily="2" charset="-122"/>
              </a:rPr>
              <a:t>1. </a:t>
            </a:r>
            <a:r>
              <a:rPr lang="zh-CN" altLang="en-US" sz="1400">
                <a:ea typeface="SimSun" panose="02010600030101010101" pitchFamily="2" charset="-122"/>
              </a:rPr>
              <a:t>将局域磁矩分解为快慢模式</a:t>
            </a:r>
            <a:endParaRPr lang="zh-CN" altLang="en-US" sz="1400">
              <a:ea typeface="SimSun" panose="02010600030101010101" pitchFamily="2" charset="-122"/>
            </a:endParaRPr>
          </a:p>
          <a:p>
            <a:pPr indent="0" algn="l">
              <a:buNone/>
            </a:pPr>
            <a:r>
              <a:rPr lang="en-US" altLang="zh-CN" sz="1400">
                <a:ea typeface="SimSun" panose="02010600030101010101" pitchFamily="2" charset="-122"/>
              </a:rPr>
              <a:t>2. </a:t>
            </a:r>
            <a:r>
              <a:rPr lang="zh-CN" altLang="en-US" sz="1400">
                <a:ea typeface="SimSun" panose="02010600030101010101" pitchFamily="2" charset="-122"/>
              </a:rPr>
              <a:t>代入</a:t>
            </a:r>
            <a:r>
              <a:rPr lang="en-US" altLang="zh-CN" sz="1400">
                <a:ea typeface="SimSun" panose="02010600030101010101" pitchFamily="2" charset="-122"/>
              </a:rPr>
              <a:t>H</a:t>
            </a:r>
            <a:r>
              <a:rPr lang="zh-CN" altLang="en-US" sz="1400">
                <a:ea typeface="SimSun" panose="02010600030101010101" pitchFamily="2" charset="-122"/>
              </a:rPr>
              <a:t>的连续形式</a:t>
            </a:r>
            <a:endParaRPr lang="zh-CN" altLang="en-US" sz="1400">
              <a:ea typeface="SimSun" panose="02010600030101010101" pitchFamily="2" charset="-122"/>
            </a:endParaRPr>
          </a:p>
          <a:p>
            <a:pPr indent="0" algn="l">
              <a:buNone/>
            </a:pPr>
            <a:r>
              <a:rPr lang="en-US" altLang="zh-CN" sz="1400">
                <a:ea typeface="SimSun" panose="02010600030101010101" pitchFamily="2" charset="-122"/>
              </a:rPr>
              <a:t>3. </a:t>
            </a:r>
            <a:r>
              <a:rPr lang="zh-CN" altLang="en-US" sz="1400">
                <a:ea typeface="SimSun" panose="02010600030101010101" pitchFamily="2" charset="-122"/>
              </a:rPr>
              <a:t>做近似得</a:t>
            </a:r>
            <a:endParaRPr lang="zh-CN" altLang="en-US" sz="1400">
              <a:ea typeface="SimSun" panose="02010600030101010101" pitchFamily="2" charset="-122"/>
            </a:endParaRPr>
          </a:p>
          <a:p>
            <a:pPr indent="0" algn="l">
              <a:buNone/>
            </a:pPr>
            <a:r>
              <a:rPr lang="en-US" altLang="zh-CN" sz="1400">
                <a:ea typeface="SimSun" panose="02010600030101010101" pitchFamily="2" charset="-122"/>
              </a:rPr>
              <a:t>4. j</a:t>
            </a:r>
            <a:r>
              <a:rPr lang="zh-CN" altLang="en-US" sz="1400">
                <a:ea typeface="SimSun" panose="02010600030101010101" pitchFamily="2" charset="-122"/>
              </a:rPr>
              <a:t>是由温度梯度导致的</a:t>
            </a:r>
            <a:r>
              <a:rPr lang="en-US" altLang="zh-CN" sz="1400">
                <a:ea typeface="SimSun" panose="02010600030101010101" pitchFamily="2" charset="-122"/>
              </a:rPr>
              <a:t>magnon</a:t>
            </a:r>
            <a:r>
              <a:rPr lang="zh-CN" altLang="en-US" sz="1400">
                <a:ea typeface="SimSun" panose="02010600030101010101" pitchFamily="2" charset="-122"/>
              </a:rPr>
              <a:t>流</a:t>
            </a:r>
            <a:endParaRPr lang="zh-CN" altLang="en-US" sz="1400">
              <a:ea typeface="SimSun" panose="02010600030101010101" pitchFamily="2" charset="-122"/>
            </a:endParaRPr>
          </a:p>
          <a:p>
            <a:pPr indent="0" algn="l">
              <a:buNone/>
            </a:pPr>
            <a:r>
              <a:rPr lang="en-US" altLang="zh-CN" sz="1400">
                <a:ea typeface="SimSun" panose="02010600030101010101" pitchFamily="2" charset="-122"/>
              </a:rPr>
              <a:t>5. </a:t>
            </a:r>
            <a:r>
              <a:rPr lang="zh-CN" altLang="en-US" sz="1400">
                <a:ea typeface="SimSun" panose="02010600030101010101" pitchFamily="2" charset="-122"/>
              </a:rPr>
              <a:t>假设</a:t>
            </a:r>
            <a:r>
              <a:rPr lang="en-US" altLang="zh-CN" sz="1400">
                <a:ea typeface="SimSun" panose="02010600030101010101" pitchFamily="2" charset="-122"/>
              </a:rPr>
              <a:t>sk</a:t>
            </a:r>
            <a:r>
              <a:rPr lang="zh-CN" altLang="en-US" sz="1400">
                <a:ea typeface="SimSun" panose="02010600030101010101" pitchFamily="2" charset="-122"/>
              </a:rPr>
              <a:t>是刚体得速度</a:t>
            </a:r>
            <a:endParaRPr lang="zh-CN" altLang="en-US" sz="1400">
              <a:ea typeface="SimSun" panose="02010600030101010101" pitchFamily="2" charset="-122"/>
            </a:endParaRPr>
          </a:p>
        </p:txBody>
      </p:sp>
      <p:pic>
        <p:nvPicPr>
          <p:cNvPr id="26" name="Picture 25" descr="1"/>
          <p:cNvPicPr>
            <a:picLocks noChangeAspect="1"/>
          </p:cNvPicPr>
          <p:nvPr/>
        </p:nvPicPr>
        <p:blipFill>
          <a:blip r:embed="rId5"/>
          <a:stretch>
            <a:fillRect/>
          </a:stretch>
        </p:blipFill>
        <p:spPr>
          <a:xfrm>
            <a:off x="2292350" y="4049395"/>
            <a:ext cx="3781425" cy="224790"/>
          </a:xfrm>
          <a:prstGeom prst="rect">
            <a:avLst/>
          </a:prstGeom>
        </p:spPr>
      </p:pic>
      <p:pic>
        <p:nvPicPr>
          <p:cNvPr id="27" name="Picture 26" descr="/home/ligy/Pictures/1.png1"/>
          <p:cNvPicPr>
            <a:picLocks noChangeAspect="1"/>
          </p:cNvPicPr>
          <p:nvPr/>
        </p:nvPicPr>
        <p:blipFill>
          <a:blip r:embed="rId6"/>
          <a:srcRect/>
          <a:stretch>
            <a:fillRect/>
          </a:stretch>
        </p:blipFill>
        <p:spPr>
          <a:xfrm>
            <a:off x="2425065" y="4267200"/>
            <a:ext cx="3305175" cy="224790"/>
          </a:xfrm>
          <a:prstGeom prst="rect">
            <a:avLst/>
          </a:prstGeom>
        </p:spPr>
      </p:pic>
      <p:pic>
        <p:nvPicPr>
          <p:cNvPr id="28" name="Picture 27" descr="/home/ligy/Pictures/1.png1"/>
          <p:cNvPicPr>
            <a:picLocks noChangeAspect="1"/>
          </p:cNvPicPr>
          <p:nvPr/>
        </p:nvPicPr>
        <p:blipFill>
          <a:blip r:embed="rId7"/>
          <a:srcRect/>
          <a:stretch>
            <a:fillRect/>
          </a:stretch>
        </p:blipFill>
        <p:spPr>
          <a:xfrm>
            <a:off x="3336925" y="4544060"/>
            <a:ext cx="2620645" cy="224790"/>
          </a:xfrm>
          <a:prstGeom prst="rect">
            <a:avLst/>
          </a:prstGeom>
        </p:spPr>
      </p:pic>
      <p:pic>
        <p:nvPicPr>
          <p:cNvPr id="29" name="Picture 28" descr="/home/ligy/Pictures/1.png1"/>
          <p:cNvPicPr>
            <a:picLocks noChangeAspect="1"/>
          </p:cNvPicPr>
          <p:nvPr/>
        </p:nvPicPr>
        <p:blipFill>
          <a:blip r:embed="rId8"/>
          <a:srcRect/>
          <a:stretch>
            <a:fillRect/>
          </a:stretch>
        </p:blipFill>
        <p:spPr>
          <a:xfrm>
            <a:off x="2974975" y="4768850"/>
            <a:ext cx="3141980" cy="444500"/>
          </a:xfrm>
          <a:prstGeom prst="rect">
            <a:avLst/>
          </a:prstGeom>
        </p:spPr>
      </p:pic>
      <p:pic>
        <p:nvPicPr>
          <p:cNvPr id="30" name="Picture 29" descr="/home/ligy/Pictures/1.png1"/>
          <p:cNvPicPr>
            <a:picLocks noChangeAspect="1"/>
          </p:cNvPicPr>
          <p:nvPr/>
        </p:nvPicPr>
        <p:blipFill>
          <a:blip r:embed="rId9"/>
          <a:srcRect/>
          <a:stretch>
            <a:fillRect/>
          </a:stretch>
        </p:blipFill>
        <p:spPr>
          <a:xfrm>
            <a:off x="3828415" y="5290185"/>
            <a:ext cx="1119505" cy="28257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793267" y="49731"/>
            <a:ext cx="5974080" cy="460375"/>
          </a:xfrm>
          <a:prstGeom prst="rect">
            <a:avLst/>
          </a:prstGeom>
          <a:noFill/>
        </p:spPr>
        <p:txBody>
          <a:bodyPr wrap="none" rtlCol="0">
            <a:spAutoFit/>
          </a:bodyPr>
          <a:p>
            <a:r>
              <a:rPr lang="en-US" altLang="en-US" sz="2400" dirty="0">
                <a:latin typeface="+mj-lt"/>
                <a:ea typeface="SimSun" panose="02010600030101010101" pitchFamily="2" charset="-122"/>
              </a:rPr>
              <a:t>由微波诱导的纳米点中磁sk核的动力学切换</a:t>
            </a:r>
            <a:endParaRPr lang="en-US" altLang="en-US" sz="2400" dirty="0">
              <a:latin typeface="+mj-lt"/>
              <a:ea typeface="SimSun" panose="02010600030101010101" pitchFamily="2" charset="-122"/>
            </a:endParaRPr>
          </a:p>
        </p:txBody>
      </p:sp>
      <p:sp>
        <p:nvSpPr>
          <p:cNvPr id="4" name="Text Box 3"/>
          <p:cNvSpPr txBox="1"/>
          <p:nvPr/>
        </p:nvSpPr>
        <p:spPr>
          <a:xfrm>
            <a:off x="175260" y="744855"/>
            <a:ext cx="7186295" cy="1814830"/>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单个sk的生成与湮灭[16-20]</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实验[21,22]和理论[3,23]研究了sk的自旋波模式，发现在三个sk的k=0的光学模式</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加面内AC磁场时，可以激发顺时针和逆时针旋转模式</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加垂直AC磁场时，可以激发sk的breathing mode</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本文发现可以用垂直方向的震荡磁场实现纳秒级别的sk核极性的翻转</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Bulk DMI形成Bloch型的sk，界面DMI形成Neel型的sk[30]。</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本文考虑bulk DMI，出现在MnSi,FeGe中。</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系统：</a:t>
            </a:r>
            <a:r>
              <a:rPr lang="en-US" altLang="en-US" sz="1400" b="1" dirty="0">
                <a:solidFill>
                  <a:srgbClr val="FF0000"/>
                </a:solidFill>
                <a:latin typeface="+mj-lt"/>
                <a:ea typeface="SimSun" panose="02010600030101010101" pitchFamily="2" charset="-122"/>
              </a:rPr>
              <a:t>二维方格子圆盘</a:t>
            </a:r>
            <a:r>
              <a:rPr lang="en-US" altLang="en-US" sz="1400" dirty="0">
                <a:solidFill>
                  <a:schemeClr val="tx1"/>
                </a:solidFill>
                <a:latin typeface="+mj-lt"/>
                <a:ea typeface="SimSun" panose="02010600030101010101" pitchFamily="2" charset="-122"/>
              </a:rPr>
              <a:t>，直径121个格点，忽略偶极作用（尺寸小于100nm，可忽略）</a:t>
            </a:r>
            <a:endParaRPr lang="en-US" altLang="en-US" sz="1400" dirty="0">
              <a:solidFill>
                <a:schemeClr val="tx1"/>
              </a:solidFill>
              <a:latin typeface="+mj-lt"/>
              <a:ea typeface="SimSun" panose="02010600030101010101" pitchFamily="2" charset="-122"/>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APL 106, 102401 (2015)</a:t>
            </a:r>
            <a:endParaRPr lang="en-US" altLang="en-US" sz="1200"/>
          </a:p>
        </p:txBody>
      </p:sp>
      <p:pic>
        <p:nvPicPr>
          <p:cNvPr id="3" name="Picture 2" descr="/home/ligy/Pictures/1.png1"/>
          <p:cNvPicPr>
            <a:picLocks noChangeAspect="1"/>
          </p:cNvPicPr>
          <p:nvPr/>
        </p:nvPicPr>
        <p:blipFill>
          <a:blip r:embed="rId1"/>
          <a:srcRect/>
          <a:stretch>
            <a:fillRect/>
          </a:stretch>
        </p:blipFill>
        <p:spPr>
          <a:xfrm>
            <a:off x="2482850" y="2559685"/>
            <a:ext cx="2595880" cy="770255"/>
          </a:xfrm>
          <a:prstGeom prst="rect">
            <a:avLst/>
          </a:prstGeom>
        </p:spPr>
      </p:pic>
      <p:pic>
        <p:nvPicPr>
          <p:cNvPr id="13" name="Picture 12" descr="/home/ligy/Pictures/1.png1"/>
          <p:cNvPicPr>
            <a:picLocks noChangeAspect="1"/>
          </p:cNvPicPr>
          <p:nvPr/>
        </p:nvPicPr>
        <p:blipFill>
          <a:blip r:embed="rId2"/>
          <a:srcRect/>
          <a:stretch>
            <a:fillRect/>
          </a:stretch>
        </p:blipFill>
        <p:spPr>
          <a:xfrm>
            <a:off x="2410460" y="3463925"/>
            <a:ext cx="2272665" cy="409575"/>
          </a:xfrm>
          <a:prstGeom prst="rect">
            <a:avLst/>
          </a:prstGeom>
        </p:spPr>
      </p:pic>
      <p:pic>
        <p:nvPicPr>
          <p:cNvPr id="5" name="Picture 4" descr="1"/>
          <p:cNvPicPr>
            <a:picLocks noChangeAspect="1"/>
          </p:cNvPicPr>
          <p:nvPr/>
        </p:nvPicPr>
        <p:blipFill>
          <a:blip r:embed="rId3"/>
          <a:stretch>
            <a:fillRect/>
          </a:stretch>
        </p:blipFill>
        <p:spPr>
          <a:xfrm>
            <a:off x="3926840" y="2065655"/>
            <a:ext cx="756285" cy="222885"/>
          </a:xfrm>
          <a:prstGeom prst="rect">
            <a:avLst/>
          </a:prstGeom>
        </p:spPr>
      </p:pic>
      <p:pic>
        <p:nvPicPr>
          <p:cNvPr id="6" name="Picture 5" descr="1"/>
          <p:cNvPicPr>
            <a:picLocks noChangeAspect="1"/>
          </p:cNvPicPr>
          <p:nvPr/>
        </p:nvPicPr>
        <p:blipFill>
          <a:blip r:embed="rId4"/>
          <a:stretch>
            <a:fillRect/>
          </a:stretch>
        </p:blipFill>
        <p:spPr>
          <a:xfrm>
            <a:off x="2814320" y="4005580"/>
            <a:ext cx="1482090" cy="247015"/>
          </a:xfrm>
          <a:prstGeom prst="rect">
            <a:avLst/>
          </a:prstGeom>
        </p:spPr>
      </p:pic>
      <p:pic>
        <p:nvPicPr>
          <p:cNvPr id="7" name="Picture 6" descr="1"/>
          <p:cNvPicPr>
            <a:picLocks noChangeAspect="1"/>
          </p:cNvPicPr>
          <p:nvPr/>
        </p:nvPicPr>
        <p:blipFill>
          <a:blip r:embed="rId5"/>
          <a:stretch>
            <a:fillRect/>
          </a:stretch>
        </p:blipFill>
        <p:spPr>
          <a:xfrm>
            <a:off x="1316990" y="4505960"/>
            <a:ext cx="4476750" cy="113855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059967" y="49731"/>
            <a:ext cx="4991735" cy="460375"/>
          </a:xfrm>
          <a:prstGeom prst="rect">
            <a:avLst/>
          </a:prstGeom>
          <a:noFill/>
        </p:spPr>
        <p:txBody>
          <a:bodyPr wrap="none" rtlCol="0">
            <a:spAutoFit/>
          </a:bodyPr>
          <a:p>
            <a:r>
              <a:rPr lang="zh-CN" altLang="en-US" sz="2400" dirty="0">
                <a:latin typeface="+mj-lt"/>
                <a:ea typeface="SimSun" panose="02010600030101010101" pitchFamily="2" charset="-122"/>
              </a:rPr>
              <a:t>无序下受驱</a:t>
            </a:r>
            <a:r>
              <a:rPr lang="en-US" altLang="zh-CN" sz="2400" dirty="0">
                <a:latin typeface="+mj-lt"/>
                <a:ea typeface="SimSun" panose="02010600030101010101" pitchFamily="2" charset="-122"/>
              </a:rPr>
              <a:t>sk</a:t>
            </a:r>
            <a:r>
              <a:rPr lang="en-US" altLang="en-US" sz="2400" dirty="0">
                <a:latin typeface="+mj-lt"/>
                <a:ea typeface="SimSun" panose="02010600030101010101" pitchFamily="2" charset="-122"/>
              </a:rPr>
              <a:t>yrmion</a:t>
            </a:r>
            <a:r>
              <a:rPr lang="zh-CN" altLang="en-US" sz="2400" dirty="0">
                <a:latin typeface="+mj-lt"/>
                <a:ea typeface="SimSun" panose="02010600030101010101" pitchFamily="2" charset="-122"/>
              </a:rPr>
              <a:t>的集体输运性质</a:t>
            </a:r>
            <a:endParaRPr lang="zh-CN" altLang="en-US" sz="2400" dirty="0">
              <a:latin typeface="+mj-lt"/>
              <a:ea typeface="SimSun" panose="02010600030101010101" pitchFamily="2" charset="-122"/>
            </a:endParaRPr>
          </a:p>
        </p:txBody>
      </p:sp>
      <p:sp>
        <p:nvSpPr>
          <p:cNvPr id="4" name="Text Box 3"/>
          <p:cNvSpPr txBox="1"/>
          <p:nvPr/>
        </p:nvSpPr>
        <p:spPr>
          <a:xfrm>
            <a:off x="15875" y="785495"/>
            <a:ext cx="7440295" cy="138366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用基于粒子的方法研究静态和受无序驱动的</a:t>
            </a:r>
            <a:r>
              <a:rPr lang="en-US" altLang="zh-CN" sz="1400" dirty="0">
                <a:solidFill>
                  <a:schemeClr val="tx1"/>
                </a:solidFill>
                <a:latin typeface="+mj-lt"/>
                <a:ea typeface="SimSun" panose="02010600030101010101" pitchFamily="2" charset="-122"/>
              </a:rPr>
              <a:t>sk</a:t>
            </a:r>
            <a:r>
              <a:rPr lang="zh-CN" altLang="en-US" sz="1400" dirty="0">
                <a:solidFill>
                  <a:schemeClr val="tx1"/>
                </a:solidFill>
                <a:latin typeface="+mj-lt"/>
                <a:ea typeface="SimSun" panose="02010600030101010101" pitchFamily="2" charset="-122"/>
              </a:rPr>
              <a:t>的集体相</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发现：由</a:t>
            </a:r>
            <a:r>
              <a:rPr lang="en-US" altLang="zh-CN" sz="1400" dirty="0">
                <a:solidFill>
                  <a:schemeClr val="tx1"/>
                </a:solidFill>
                <a:latin typeface="+mj-lt"/>
                <a:ea typeface="SimSun" panose="02010600030101010101" pitchFamily="2" charset="-122"/>
              </a:rPr>
              <a:t>Magnus</a:t>
            </a:r>
            <a:r>
              <a:rPr lang="zh-CN" altLang="en-US" sz="1400" dirty="0">
                <a:solidFill>
                  <a:schemeClr val="tx1"/>
                </a:solidFill>
                <a:latin typeface="+mj-lt"/>
                <a:ea typeface="SimSun" panose="02010600030101010101" pitchFamily="2" charset="-122"/>
              </a:rPr>
              <a:t>项导致的非耗散效应减小了</a:t>
            </a:r>
            <a:r>
              <a:rPr lang="en-US" altLang="zh-CN" sz="1400" dirty="0">
                <a:solidFill>
                  <a:schemeClr val="tx1"/>
                </a:solidFill>
                <a:latin typeface="+mj-lt"/>
                <a:ea typeface="SimSun" panose="02010600030101010101" pitchFamily="2" charset="-122"/>
              </a:rPr>
              <a:t>depinning</a:t>
            </a:r>
            <a:r>
              <a:rPr lang="zh-CN" altLang="en-US" sz="1400" dirty="0">
                <a:solidFill>
                  <a:schemeClr val="tx1"/>
                </a:solidFill>
                <a:latin typeface="+mj-lt"/>
                <a:ea typeface="SimSun" panose="02010600030101010101" pitchFamily="2" charset="-122"/>
              </a:rPr>
              <a:t>阀值</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rPr>
              <a:t>quenched disorder</a:t>
            </a:r>
            <a:r>
              <a:rPr lang="zh-CN" altLang="en-US" sz="1400" dirty="0">
                <a:solidFill>
                  <a:schemeClr val="tx1"/>
                </a:solidFill>
                <a:latin typeface="+mj-lt"/>
                <a:ea typeface="SimSun" panose="02010600030101010101" pitchFamily="2" charset="-122"/>
              </a:rPr>
              <a:t>改变了</a:t>
            </a:r>
            <a:r>
              <a:rPr lang="en-US" altLang="zh-CN" sz="1400" dirty="0">
                <a:solidFill>
                  <a:schemeClr val="tx1"/>
                </a:solidFill>
                <a:latin typeface="+mj-lt"/>
                <a:ea typeface="SimSun" panose="02010600030101010101" pitchFamily="2" charset="-122"/>
              </a:rPr>
              <a:t>Hall</a:t>
            </a:r>
            <a:r>
              <a:rPr lang="zh-CN" altLang="en-US" sz="1400" dirty="0">
                <a:solidFill>
                  <a:schemeClr val="tx1"/>
                </a:solidFill>
                <a:latin typeface="+mj-lt"/>
                <a:ea typeface="SimSun" panose="02010600030101010101" pitchFamily="2" charset="-122"/>
              </a:rPr>
              <a:t>角</a:t>
            </a:r>
            <a:endParaRPr lang="zh-CN"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rPr>
              <a:t>Magnus</a:t>
            </a:r>
            <a:r>
              <a:rPr lang="zh-CN" altLang="en-US" sz="1400" dirty="0">
                <a:solidFill>
                  <a:schemeClr val="tx1"/>
                </a:solidFill>
                <a:latin typeface="+mj-lt"/>
                <a:ea typeface="SimSun" panose="02010600030101010101" pitchFamily="2" charset="-122"/>
              </a:rPr>
              <a:t>项导致</a:t>
            </a:r>
            <a:r>
              <a:rPr lang="en-US" altLang="zh-CN" sz="1400" dirty="0">
                <a:solidFill>
                  <a:schemeClr val="tx1"/>
                </a:solidFill>
                <a:latin typeface="+mj-lt"/>
                <a:ea typeface="SimSun" panose="02010600030101010101" pitchFamily="2" charset="-122"/>
              </a:rPr>
              <a:t>sk</a:t>
            </a:r>
            <a:r>
              <a:rPr lang="zh-CN" altLang="en-US" sz="1400" dirty="0">
                <a:solidFill>
                  <a:schemeClr val="tx1"/>
                </a:solidFill>
                <a:latin typeface="+mj-lt"/>
                <a:ea typeface="SimSun" panose="02010600030101010101" pitchFamily="2" charset="-122"/>
              </a:rPr>
              <a:t>的垂直运动，并且与小的</a:t>
            </a:r>
            <a:r>
              <a:rPr lang="en-US" altLang="zh-CN" sz="1400" dirty="0">
                <a:latin typeface="+mj-lt"/>
                <a:ea typeface="SimSun" panose="02010600030101010101" pitchFamily="2" charset="-122"/>
                <a:sym typeface="+mn-ea"/>
              </a:rPr>
              <a:t>depinning</a:t>
            </a:r>
            <a:r>
              <a:rPr lang="zh-CN" altLang="en-US" sz="1400" dirty="0">
                <a:latin typeface="+mj-lt"/>
                <a:ea typeface="SimSun" panose="02010600030101010101" pitchFamily="2" charset="-122"/>
                <a:sym typeface="+mn-ea"/>
              </a:rPr>
              <a:t>阀值有关</a:t>
            </a:r>
            <a:r>
              <a:rPr lang="en-US" altLang="zh-CN" sz="1400" dirty="0">
                <a:latin typeface="+mj-lt"/>
                <a:ea typeface="SimSun" panose="02010600030101010101" pitchFamily="2" charset="-122"/>
                <a:sym typeface="+mn-ea"/>
              </a:rPr>
              <a:t>[23,29-31]</a:t>
            </a:r>
            <a:endParaRPr lang="en-US" altLang="zh-CN"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单个</a:t>
            </a:r>
            <a:r>
              <a:rPr lang="en-US" altLang="zh-CN" sz="1400" dirty="0">
                <a:solidFill>
                  <a:schemeClr val="tx1"/>
                </a:solidFill>
                <a:latin typeface="+mj-lt"/>
                <a:ea typeface="SimSun" panose="02010600030101010101" pitchFamily="2" charset="-122"/>
                <a:sym typeface="+mn-ea"/>
              </a:rPr>
              <a:t>skyrmion</a:t>
            </a:r>
            <a:r>
              <a:rPr lang="zh-CN" altLang="en-US" sz="1400" dirty="0">
                <a:solidFill>
                  <a:schemeClr val="tx1"/>
                </a:solidFill>
                <a:latin typeface="+mj-lt"/>
                <a:ea typeface="SimSun" panose="02010600030101010101" pitchFamily="2" charset="-122"/>
                <a:sym typeface="+mn-ea"/>
              </a:rPr>
              <a:t>的动力学方程</a:t>
            </a:r>
            <a:r>
              <a:rPr lang="en-US" altLang="zh-CN"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第</a:t>
            </a:r>
            <a:r>
              <a:rPr lang="en-US" altLang="zh-CN" sz="1400" dirty="0">
                <a:solidFill>
                  <a:schemeClr val="tx1"/>
                </a:solidFill>
                <a:latin typeface="+mj-lt"/>
                <a:ea typeface="SimSun" panose="02010600030101010101" pitchFamily="2" charset="-122"/>
                <a:sym typeface="+mn-ea"/>
              </a:rPr>
              <a:t>i</a:t>
            </a:r>
            <a:r>
              <a:rPr lang="zh-CN" altLang="en-US" sz="1400" dirty="0">
                <a:solidFill>
                  <a:schemeClr val="tx1"/>
                </a:solidFill>
                <a:latin typeface="+mj-lt"/>
                <a:ea typeface="SimSun" panose="02010600030101010101" pitchFamily="2" charset="-122"/>
                <a:sym typeface="+mn-ea"/>
              </a:rPr>
              <a:t>个</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尺寸：</a:t>
            </a:r>
            <a:r>
              <a:rPr lang="en-US" altLang="zh-CN" sz="1400" dirty="0">
                <a:solidFill>
                  <a:schemeClr val="tx1"/>
                </a:solidFill>
                <a:latin typeface="+mj-lt"/>
                <a:ea typeface="SimSun" panose="02010600030101010101" pitchFamily="2" charset="-122"/>
                <a:sym typeface="+mn-ea"/>
              </a:rPr>
              <a:t>36x36</a:t>
            </a:r>
            <a:r>
              <a:rPr lang="zh-CN" altLang="en-US" sz="1400" dirty="0">
                <a:solidFill>
                  <a:schemeClr val="tx1"/>
                </a:solidFill>
                <a:latin typeface="+mj-lt"/>
                <a:ea typeface="SimSun" panose="02010600030101010101" pitchFamily="2" charset="-122"/>
                <a:sym typeface="+mn-ea"/>
              </a:rPr>
              <a:t>，周期边界条件，晶格尺寸</a:t>
            </a:r>
            <a:r>
              <a:rPr lang="en-US" altLang="zh-CN" sz="1400" dirty="0">
                <a:solidFill>
                  <a:schemeClr val="tx1"/>
                </a:solidFill>
                <a:latin typeface="+mj-lt"/>
                <a:ea typeface="SimSun" panose="02010600030101010101" pitchFamily="2" charset="-122"/>
                <a:sym typeface="+mn-ea"/>
              </a:rPr>
              <a:t>a=0.5nm</a:t>
            </a:r>
            <a:r>
              <a:rPr lang="zh-CN"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J=3meV/a, D=0.3meV/a^2  </a:t>
            </a:r>
            <a:r>
              <a:rPr lang="en-US" altLang="zh-CN" sz="1400" dirty="0">
                <a:latin typeface="+mj-lt"/>
                <a:ea typeface="SimSun" panose="02010600030101010101" pitchFamily="2" charset="-122"/>
                <a:sym typeface="+mn-ea"/>
              </a:rPr>
              <a:t>(MnSi</a:t>
            </a:r>
            <a:r>
              <a:rPr lang="zh-CN" altLang="en-US" sz="1400" dirty="0">
                <a:latin typeface="+mj-lt"/>
                <a:ea typeface="SimSun" panose="02010600030101010101" pitchFamily="2" charset="-122"/>
                <a:sym typeface="+mn-ea"/>
              </a:rPr>
              <a:t>的参数</a:t>
            </a:r>
            <a:r>
              <a:rPr lang="en-US" altLang="zh-CN" sz="1400" dirty="0">
                <a:latin typeface="+mj-lt"/>
                <a:ea typeface="SimSun" panose="02010600030101010101" pitchFamily="2" charset="-122"/>
                <a:sym typeface="+mn-ea"/>
              </a:rPr>
              <a:t>)</a:t>
            </a:r>
            <a:endParaRPr lang="en-US" altLang="zh-CN" sz="1400" dirty="0">
              <a:solidFill>
                <a:schemeClr val="tx1"/>
              </a:solidFill>
              <a:latin typeface="+mj-lt"/>
              <a:ea typeface="SimSun" panose="02010600030101010101" pitchFamily="2" charset="-122"/>
              <a:sym typeface="+mn-ea"/>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PRL 114, 217202 (2015)</a:t>
            </a:r>
            <a:endParaRPr lang="en-US" altLang="en-US" sz="1200"/>
          </a:p>
        </p:txBody>
      </p:sp>
      <p:pic>
        <p:nvPicPr>
          <p:cNvPr id="5" name="Picture 4" descr="/home/ligy/Pictures/1.png1"/>
          <p:cNvPicPr>
            <a:picLocks noChangeAspect="1"/>
          </p:cNvPicPr>
          <p:nvPr/>
        </p:nvPicPr>
        <p:blipFill>
          <a:blip r:embed="rId1"/>
          <a:srcRect/>
          <a:stretch>
            <a:fillRect/>
          </a:stretch>
        </p:blipFill>
        <p:spPr>
          <a:xfrm>
            <a:off x="3782695" y="1663700"/>
            <a:ext cx="2618105" cy="2419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3779310" y="1486594"/>
            <a:ext cx="3245055" cy="1432584"/>
          </a:xfrm>
          <a:prstGeom prst="rect">
            <a:avLst/>
          </a:prstGeom>
        </p:spPr>
      </p:pic>
      <p:sp>
        <p:nvSpPr>
          <p:cNvPr id="5" name="椭圆 4"/>
          <p:cNvSpPr/>
          <p:nvPr/>
        </p:nvSpPr>
        <p:spPr>
          <a:xfrm>
            <a:off x="4469131" y="2650012"/>
            <a:ext cx="153924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725309" y="2948330"/>
            <a:ext cx="1026884" cy="369332"/>
          </a:xfrm>
          <a:prstGeom prst="rect">
            <a:avLst/>
          </a:prstGeom>
          <a:noFill/>
        </p:spPr>
        <p:txBody>
          <a:bodyPr wrap="none" rtlCol="0">
            <a:spAutoFit/>
          </a:bodyPr>
          <a:lstStyle/>
          <a:p>
            <a:r>
              <a:rPr lang="en-US" altLang="zh-CN" dirty="0">
                <a:solidFill>
                  <a:srgbClr val="FF0000"/>
                </a:solidFill>
              </a:rPr>
              <a:t>diffusive</a:t>
            </a:r>
            <a:endParaRPr lang="zh-CN" altLang="en-US" dirty="0">
              <a:solidFill>
                <a:srgbClr val="FF0000"/>
              </a:solidFill>
            </a:endParaRPr>
          </a:p>
        </p:txBody>
      </p:sp>
      <p:sp>
        <p:nvSpPr>
          <p:cNvPr id="7" name="椭圆 6"/>
          <p:cNvSpPr/>
          <p:nvPr/>
        </p:nvSpPr>
        <p:spPr>
          <a:xfrm>
            <a:off x="6068055" y="2656068"/>
            <a:ext cx="105506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068055" y="2954976"/>
            <a:ext cx="1159292" cy="369332"/>
          </a:xfrm>
          <a:prstGeom prst="rect">
            <a:avLst/>
          </a:prstGeom>
          <a:noFill/>
        </p:spPr>
        <p:txBody>
          <a:bodyPr wrap="none" rtlCol="0">
            <a:spAutoFit/>
          </a:bodyPr>
          <a:lstStyle/>
          <a:p>
            <a:r>
              <a:rPr lang="en-US" altLang="zh-CN" dirty="0">
                <a:solidFill>
                  <a:srgbClr val="FF0000"/>
                </a:solidFill>
              </a:rPr>
              <a:t>insulating</a:t>
            </a:r>
            <a:endParaRPr lang="zh-CN" altLang="en-US" dirty="0">
              <a:solidFill>
                <a:srgbClr val="FF0000"/>
              </a:solidFill>
            </a:endParaRPr>
          </a:p>
        </p:txBody>
      </p:sp>
      <p:pic>
        <p:nvPicPr>
          <p:cNvPr id="9" name="图片 8"/>
          <p:cNvPicPr>
            <a:picLocks noChangeAspect="1"/>
          </p:cNvPicPr>
          <p:nvPr/>
        </p:nvPicPr>
        <p:blipFill>
          <a:blip r:embed="rId2"/>
          <a:stretch>
            <a:fillRect/>
          </a:stretch>
        </p:blipFill>
        <p:spPr>
          <a:xfrm>
            <a:off x="125587" y="3191539"/>
            <a:ext cx="3127225" cy="1432583"/>
          </a:xfrm>
          <a:prstGeom prst="rect">
            <a:avLst/>
          </a:prstGeom>
        </p:spPr>
      </p:pic>
      <p:pic>
        <p:nvPicPr>
          <p:cNvPr id="11" name="图片 10"/>
          <p:cNvPicPr>
            <a:picLocks noChangeAspect="1"/>
          </p:cNvPicPr>
          <p:nvPr/>
        </p:nvPicPr>
        <p:blipFill>
          <a:blip r:embed="rId3"/>
          <a:stretch>
            <a:fillRect/>
          </a:stretch>
        </p:blipFill>
        <p:spPr>
          <a:xfrm>
            <a:off x="3779310" y="3467664"/>
            <a:ext cx="3656366" cy="1987038"/>
          </a:xfrm>
          <a:prstGeom prst="rect">
            <a:avLst/>
          </a:prstGeom>
        </p:spPr>
      </p:pic>
      <p:sp>
        <p:nvSpPr>
          <p:cNvPr id="12" name="椭圆 11"/>
          <p:cNvSpPr/>
          <p:nvPr/>
        </p:nvSpPr>
        <p:spPr>
          <a:xfrm>
            <a:off x="949968" y="3298218"/>
            <a:ext cx="1281811" cy="19271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053362" y="3597611"/>
            <a:ext cx="1107996" cy="646331"/>
          </a:xfrm>
          <a:prstGeom prst="rect">
            <a:avLst/>
          </a:prstGeom>
          <a:noFill/>
        </p:spPr>
        <p:txBody>
          <a:bodyPr wrap="none" rtlCol="0">
            <a:spAutoFit/>
          </a:bodyPr>
          <a:lstStyle/>
          <a:p>
            <a:r>
              <a:rPr lang="en-US" altLang="zh-CN" dirty="0">
                <a:solidFill>
                  <a:srgbClr val="FF0000"/>
                </a:solidFill>
              </a:rPr>
              <a:t>plateau,</a:t>
            </a:r>
            <a:endParaRPr lang="en-US" altLang="zh-CN" dirty="0">
              <a:solidFill>
                <a:srgbClr val="FF0000"/>
              </a:solidFill>
            </a:endParaRPr>
          </a:p>
          <a:p>
            <a:r>
              <a:rPr lang="en-US" altLang="zh-CN" dirty="0">
                <a:solidFill>
                  <a:srgbClr val="FF0000"/>
                </a:solidFill>
              </a:rPr>
              <a:t>universal</a:t>
            </a:r>
            <a:endParaRPr lang="zh-CN" altLang="en-US" dirty="0">
              <a:solidFill>
                <a:srgbClr val="FF0000"/>
              </a:solidFill>
            </a:endParaRPr>
          </a:p>
        </p:txBody>
      </p:sp>
      <p:sp>
        <p:nvSpPr>
          <p:cNvPr id="14" name="文本框 13"/>
          <p:cNvSpPr txBox="1"/>
          <p:nvPr/>
        </p:nvSpPr>
        <p:spPr>
          <a:xfrm>
            <a:off x="2037232" y="92911"/>
            <a:ext cx="4271645" cy="460375"/>
          </a:xfrm>
          <a:prstGeom prst="rect">
            <a:avLst/>
          </a:prstGeom>
          <a:noFill/>
        </p:spPr>
        <p:txBody>
          <a:bodyPr wrap="none" rtlCol="0">
            <a:spAutoFit/>
          </a:bodyPr>
          <a:lstStyle/>
          <a:p>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(USCF)</a:t>
            </a:r>
            <a:endParaRPr lang="zh-CN" altLang="en-US" sz="2400" dirty="0">
              <a:latin typeface="+mj-lt"/>
            </a:endParaRPr>
          </a:p>
        </p:txBody>
      </p:sp>
      <p:pic>
        <p:nvPicPr>
          <p:cNvPr id="16" name="图片 15"/>
          <p:cNvPicPr>
            <a:picLocks noChangeAspect="1"/>
          </p:cNvPicPr>
          <p:nvPr/>
        </p:nvPicPr>
        <p:blipFill>
          <a:blip r:embed="rId4"/>
          <a:stretch>
            <a:fillRect/>
          </a:stretch>
        </p:blipFill>
        <p:spPr>
          <a:xfrm>
            <a:off x="1195227" y="1873777"/>
            <a:ext cx="1063659" cy="1045425"/>
          </a:xfrm>
          <a:prstGeom prst="rect">
            <a:avLst/>
          </a:prstGeom>
        </p:spPr>
      </p:pic>
      <p:sp>
        <p:nvSpPr>
          <p:cNvPr id="17" name="文本框 16"/>
          <p:cNvSpPr txBox="1"/>
          <p:nvPr/>
        </p:nvSpPr>
        <p:spPr>
          <a:xfrm>
            <a:off x="195958" y="1505634"/>
            <a:ext cx="3061335" cy="337185"/>
          </a:xfrm>
          <a:prstGeom prst="rect">
            <a:avLst/>
          </a:prstGeom>
          <a:noFill/>
        </p:spPr>
        <p:txBody>
          <a:bodyPr wrap="none" rtlCol="0">
            <a:spAutoFit/>
          </a:bodyPr>
          <a:lstStyle/>
          <a:p>
            <a:r>
              <a:rPr lang="zh-CN" altLang="en-US" sz="1600" dirty="0"/>
              <a:t>系统：</a:t>
            </a:r>
            <a:r>
              <a:rPr lang="en-US" altLang="zh-CN" sz="1600" dirty="0"/>
              <a:t>方格子，</a:t>
            </a:r>
            <a:r>
              <a:rPr lang="zh-CN" altLang="en-US" sz="1600" dirty="0"/>
              <a:t>有</a:t>
            </a:r>
            <a:r>
              <a:rPr lang="en-US" altLang="zh-CN" sz="1600" dirty="0"/>
              <a:t>SOC</a:t>
            </a:r>
            <a:r>
              <a:rPr lang="zh-CN" altLang="en-US" sz="1600" dirty="0"/>
              <a:t>的四端口</a:t>
            </a:r>
            <a:endParaRPr lang="zh-CN" altLang="en-US" sz="1600" dirty="0"/>
          </a:p>
        </p:txBody>
      </p:sp>
      <p:pic>
        <p:nvPicPr>
          <p:cNvPr id="19" name="图片 18"/>
          <p:cNvPicPr>
            <a:picLocks noChangeAspect="1"/>
          </p:cNvPicPr>
          <p:nvPr/>
        </p:nvPicPr>
        <p:blipFill>
          <a:blip r:embed="rId5"/>
          <a:stretch>
            <a:fillRect/>
          </a:stretch>
        </p:blipFill>
        <p:spPr>
          <a:xfrm>
            <a:off x="202982" y="883191"/>
            <a:ext cx="7024365" cy="480253"/>
          </a:xfrm>
          <a:prstGeom prst="rect">
            <a:avLst/>
          </a:prstGeom>
        </p:spPr>
      </p:pic>
      <p:sp>
        <p:nvSpPr>
          <p:cNvPr id="20" name="文本框 19"/>
          <p:cNvSpPr txBox="1"/>
          <p:nvPr/>
        </p:nvSpPr>
        <p:spPr>
          <a:xfrm>
            <a:off x="5172547" y="3933728"/>
            <a:ext cx="1159292" cy="369332"/>
          </a:xfrm>
          <a:prstGeom prst="rect">
            <a:avLst/>
          </a:prstGeom>
          <a:noFill/>
        </p:spPr>
        <p:txBody>
          <a:bodyPr wrap="none" rtlCol="0">
            <a:spAutoFit/>
          </a:bodyPr>
          <a:lstStyle/>
          <a:p>
            <a:r>
              <a:rPr lang="en-US" altLang="zh-CN" dirty="0">
                <a:solidFill>
                  <a:srgbClr val="FF0000"/>
                </a:solidFill>
              </a:rPr>
              <a:t>Gaussian</a:t>
            </a:r>
            <a:endParaRPr lang="zh-CN" altLang="en-US" dirty="0">
              <a:solidFill>
                <a:srgbClr val="FF0000"/>
              </a:solidFill>
            </a:endParaRPr>
          </a:p>
        </p:txBody>
      </p:sp>
      <p:sp>
        <p:nvSpPr>
          <p:cNvPr id="21" name="文本框 20"/>
          <p:cNvSpPr txBox="1"/>
          <p:nvPr/>
        </p:nvSpPr>
        <p:spPr>
          <a:xfrm>
            <a:off x="4966627" y="4769124"/>
            <a:ext cx="1620957" cy="369332"/>
          </a:xfrm>
          <a:prstGeom prst="rect">
            <a:avLst/>
          </a:prstGeom>
          <a:noFill/>
        </p:spPr>
        <p:txBody>
          <a:bodyPr wrap="none" rtlCol="0">
            <a:spAutoFit/>
          </a:bodyPr>
          <a:lstStyle/>
          <a:p>
            <a:r>
              <a:rPr lang="en-US" altLang="zh-CN" dirty="0">
                <a:solidFill>
                  <a:srgbClr val="FF0000"/>
                </a:solidFill>
              </a:rPr>
              <a:t>non-Gaussian</a:t>
            </a:r>
            <a:endParaRPr lang="zh-CN" altLang="en-US" dirty="0">
              <a:solidFill>
                <a:srgbClr val="FF0000"/>
              </a:solidFill>
            </a:endParaRPr>
          </a:p>
        </p:txBody>
      </p:sp>
      <p:sp>
        <p:nvSpPr>
          <p:cNvPr id="22" name="文本占位符 2"/>
          <p:cNvSpPr/>
          <p:nvPr>
            <p:ph type="body"/>
          </p:nvPr>
        </p:nvSpPr>
        <p:spPr>
          <a:xfrm>
            <a:off x="289560" y="5310505"/>
            <a:ext cx="2799715" cy="231140"/>
          </a:xfrm>
        </p:spPr>
        <p:txBody>
          <a:bodyPr>
            <a:normAutofit fontScale="97500"/>
          </a:bodyPr>
          <a:lstStyle/>
          <a:p>
            <a:pPr marL="81280" indent="0" algn="just">
              <a:lnSpc>
                <a:spcPct val="110000"/>
              </a:lnSpc>
              <a:buNone/>
            </a:pPr>
            <a:r>
              <a:rPr lang="en-US" altLang="zh-CN" sz="1400" dirty="0"/>
              <a:t>Wei Ren, PRL 97, 066603 (2006)</a:t>
            </a:r>
            <a:endParaRPr lang="zh-CN" altLang="en-US" sz="1400" dirty="0"/>
          </a:p>
        </p:txBody>
      </p:sp>
      <p:sp>
        <p:nvSpPr>
          <p:cNvPr id="2" name="Text Box 1"/>
          <p:cNvSpPr txBox="1"/>
          <p:nvPr/>
        </p:nvSpPr>
        <p:spPr>
          <a:xfrm>
            <a:off x="203200" y="138430"/>
            <a:ext cx="1102360" cy="368300"/>
          </a:xfrm>
          <a:prstGeom prst="rect">
            <a:avLst/>
          </a:prstGeom>
          <a:noFill/>
        </p:spPr>
        <p:txBody>
          <a:bodyPr wrap="none" rtlCol="0" anchor="t">
            <a:spAutoFit/>
          </a:bodyPr>
          <a:lstStyle/>
          <a:p>
            <a:r>
              <a:rPr lang="en-US" altLang="zh-CN" b="1" dirty="0">
                <a:solidFill>
                  <a:srgbClr val="FF0000"/>
                </a:solidFill>
                <a:sym typeface="+mn-ea"/>
              </a:rPr>
              <a:t>方格子</a:t>
            </a:r>
            <a:r>
              <a:rPr lang="en-US" altLang="en-US" b="1" dirty="0">
                <a:solidFill>
                  <a:srgbClr val="FF0000"/>
                </a:solidFill>
                <a:sym typeface="+mn-ea"/>
              </a:rPr>
              <a:t>中</a:t>
            </a:r>
            <a:endParaRPr lang="en-US" altLang="en-US" b="1" dirty="0">
              <a:solidFill>
                <a:srgbClr val="FF0000"/>
              </a:solidFill>
              <a:sym typeface="+mn-ea"/>
            </a:endParaRPr>
          </a:p>
        </p:txBody>
      </p:sp>
      <p:cxnSp>
        <p:nvCxnSpPr>
          <p:cNvPr id="3" name="Straight Arrow Connector 2"/>
          <p:cNvCxnSpPr>
            <a:stCxn id="6" idx="2"/>
          </p:cNvCxnSpPr>
          <p:nvPr/>
        </p:nvCxnSpPr>
        <p:spPr>
          <a:xfrm>
            <a:off x="5238750" y="3317875"/>
            <a:ext cx="280670" cy="67246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8" idx="2"/>
          </p:cNvCxnSpPr>
          <p:nvPr/>
        </p:nvCxnSpPr>
        <p:spPr>
          <a:xfrm flipH="1">
            <a:off x="6292850" y="3324860"/>
            <a:ext cx="354965" cy="15259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21132" y="49731"/>
            <a:ext cx="7026275" cy="460375"/>
          </a:xfrm>
          <a:prstGeom prst="rect">
            <a:avLst/>
          </a:prstGeom>
          <a:noFill/>
        </p:spPr>
        <p:txBody>
          <a:bodyPr wrap="none" rtlCol="0">
            <a:spAutoFit/>
          </a:bodyPr>
          <a:p>
            <a:r>
              <a:rPr lang="en-US" altLang="en-US" sz="2400" dirty="0">
                <a:latin typeface="+mj-lt"/>
                <a:ea typeface="SimSun" panose="02010600030101010101" pitchFamily="2" charset="-122"/>
              </a:rPr>
              <a:t>无序skyrmion结构中的拓扑Hall效应和自旋Hall效应</a:t>
            </a:r>
            <a:endParaRPr lang="en-US" altLang="en-US" sz="2400" dirty="0">
              <a:latin typeface="+mj-lt"/>
              <a:ea typeface="SimSun" panose="02010600030101010101" pitchFamily="2" charset="-122"/>
            </a:endParaRPr>
          </a:p>
        </p:txBody>
      </p:sp>
      <p:sp>
        <p:nvSpPr>
          <p:cNvPr id="4" name="Text Box 3"/>
          <p:cNvSpPr txBox="1"/>
          <p:nvPr/>
        </p:nvSpPr>
        <p:spPr>
          <a:xfrm>
            <a:off x="175260" y="744855"/>
            <a:ext cx="7225030" cy="1383665"/>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当电子流过非平庸磁结构时，会感受到一个“涌呈”的电磁场[12,13]</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涌呈电场会产生一个自旋动力，也即时间变化的磁化诱导产生一个局域自旋流</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涌呈磁场会产生一个有效的洛伦兹力，导致拓扑Hall效应</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实验观测到的sk尺寸从1nm-70nm</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方法：紧束缚模型，铁磁金属，方格子，中心区连接四端口，左右加偏压，由于涌呈磁</a:t>
            </a:r>
            <a:endParaRPr lang="en-US" altLang="en-US" sz="1400" dirty="0">
              <a:solidFill>
                <a:schemeClr val="tx1"/>
              </a:solidFill>
              <a:latin typeface="+mj-lt"/>
              <a:ea typeface="SimSun" panose="02010600030101010101" pitchFamily="2" charset="-122"/>
            </a:endParaRPr>
          </a:p>
          <a:p>
            <a:pPr indent="0" algn="l">
              <a:buFont typeface="Arial" panose="020B0604020202020204" pitchFamily="34" charset="0"/>
              <a:buNone/>
            </a:pPr>
            <a:r>
              <a:rPr lang="en-US" altLang="en-US" sz="1400" dirty="0">
                <a:solidFill>
                  <a:schemeClr val="tx1"/>
                </a:solidFill>
                <a:latin typeface="+mj-lt"/>
                <a:ea typeface="SimSun" panose="02010600030101010101" pitchFamily="2" charset="-122"/>
              </a:rPr>
              <a:t>场的存在，在上下端口会检测到拓扑Hall电流或自旋流</a:t>
            </a:r>
            <a:endParaRPr lang="en-US" altLang="en-US" sz="1400" dirty="0">
              <a:solidFill>
                <a:schemeClr val="tx1"/>
              </a:solidFill>
              <a:latin typeface="+mj-lt"/>
              <a:ea typeface="SimSun" panose="02010600030101010101" pitchFamily="2" charset="-122"/>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1"/>
          <p:cNvPicPr>
            <a:picLocks noChangeAspect="1"/>
          </p:cNvPicPr>
          <p:nvPr/>
        </p:nvPicPr>
        <p:blipFill>
          <a:blip r:embed="rId1"/>
          <a:stretch>
            <a:fillRect/>
          </a:stretch>
        </p:blipFill>
        <p:spPr>
          <a:xfrm>
            <a:off x="27305" y="2376170"/>
            <a:ext cx="3899535" cy="1657985"/>
          </a:xfrm>
          <a:prstGeom prst="rect">
            <a:avLst/>
          </a:prstGeom>
        </p:spPr>
      </p:pic>
      <p:sp>
        <p:nvSpPr>
          <p:cNvPr id="10" name="Text Box 9"/>
          <p:cNvSpPr txBox="1"/>
          <p:nvPr/>
        </p:nvSpPr>
        <p:spPr>
          <a:xfrm>
            <a:off x="1750060" y="2598420"/>
            <a:ext cx="1000760" cy="337185"/>
          </a:xfrm>
          <a:prstGeom prst="rect">
            <a:avLst/>
          </a:prstGeom>
          <a:noFill/>
        </p:spPr>
        <p:txBody>
          <a:bodyPr wrap="none" rtlCol="0">
            <a:spAutoFit/>
          </a:bodyPr>
          <a:p>
            <a:r>
              <a:rPr lang="en-US" altLang="en-US" sz="1600" b="1">
                <a:solidFill>
                  <a:srgbClr val="FF0000"/>
                </a:solidFill>
              </a:rPr>
              <a:t>涌呈磁场</a:t>
            </a:r>
            <a:endParaRPr lang="en-US" altLang="en-US" sz="1600" b="1">
              <a:solidFill>
                <a:srgbClr val="FF0000"/>
              </a:solidFill>
            </a:endParaRPr>
          </a:p>
        </p:txBody>
      </p:sp>
      <p:pic>
        <p:nvPicPr>
          <p:cNvPr id="11" name="Picture 10" descr="1"/>
          <p:cNvPicPr>
            <a:picLocks noChangeAspect="1"/>
          </p:cNvPicPr>
          <p:nvPr/>
        </p:nvPicPr>
        <p:blipFill>
          <a:blip r:embed="rId2"/>
          <a:stretch>
            <a:fillRect/>
          </a:stretch>
        </p:blipFill>
        <p:spPr>
          <a:xfrm>
            <a:off x="4318635" y="2478405"/>
            <a:ext cx="3130550" cy="415925"/>
          </a:xfrm>
          <a:prstGeom prst="rect">
            <a:avLst/>
          </a:prstGeom>
        </p:spPr>
      </p:pic>
      <p:pic>
        <p:nvPicPr>
          <p:cNvPr id="12" name="Picture 11" descr="1"/>
          <p:cNvPicPr>
            <a:picLocks noChangeAspect="1"/>
          </p:cNvPicPr>
          <p:nvPr/>
        </p:nvPicPr>
        <p:blipFill>
          <a:blip r:embed="rId3"/>
          <a:stretch>
            <a:fillRect/>
          </a:stretch>
        </p:blipFill>
        <p:spPr>
          <a:xfrm>
            <a:off x="4682490" y="3597275"/>
            <a:ext cx="2105660" cy="415290"/>
          </a:xfrm>
          <a:prstGeom prst="rect">
            <a:avLst/>
          </a:prstGeom>
        </p:spPr>
      </p:pic>
      <p:pic>
        <p:nvPicPr>
          <p:cNvPr id="13" name="Picture 12" descr="1"/>
          <p:cNvPicPr>
            <a:picLocks noChangeAspect="1"/>
          </p:cNvPicPr>
          <p:nvPr/>
        </p:nvPicPr>
        <p:blipFill>
          <a:blip r:embed="rId4"/>
          <a:stretch>
            <a:fillRect/>
          </a:stretch>
        </p:blipFill>
        <p:spPr>
          <a:xfrm>
            <a:off x="4391660" y="3386455"/>
            <a:ext cx="2984500" cy="209550"/>
          </a:xfrm>
          <a:prstGeom prst="rect">
            <a:avLst/>
          </a:prstGeom>
        </p:spPr>
      </p:pic>
      <p:sp>
        <p:nvSpPr>
          <p:cNvPr id="16" name="Text Box 15"/>
          <p:cNvSpPr txBox="1"/>
          <p:nvPr/>
        </p:nvSpPr>
        <p:spPr>
          <a:xfrm>
            <a:off x="3926840" y="2171700"/>
            <a:ext cx="1130300" cy="306705"/>
          </a:xfrm>
          <a:prstGeom prst="rect">
            <a:avLst/>
          </a:prstGeom>
          <a:noFill/>
        </p:spPr>
        <p:txBody>
          <a:bodyPr wrap="none" rtlCol="0">
            <a:spAutoFit/>
          </a:bodyPr>
          <a:p>
            <a:pPr indent="0">
              <a:buNone/>
            </a:pPr>
            <a:r>
              <a:rPr lang="en-US" altLang="en-US" sz="1400">
                <a:solidFill>
                  <a:schemeClr val="tx1"/>
                </a:solidFill>
              </a:rPr>
              <a:t>电子H：</a:t>
            </a:r>
            <a:endParaRPr lang="en-US" altLang="en-US" sz="1400">
              <a:solidFill>
                <a:schemeClr val="tx1"/>
              </a:solidFill>
            </a:endParaRPr>
          </a:p>
        </p:txBody>
      </p:sp>
      <p:sp>
        <p:nvSpPr>
          <p:cNvPr id="17" name="Text Box 16"/>
          <p:cNvSpPr txBox="1"/>
          <p:nvPr/>
        </p:nvSpPr>
        <p:spPr>
          <a:xfrm>
            <a:off x="3926840" y="2998470"/>
            <a:ext cx="1605280" cy="306705"/>
          </a:xfrm>
          <a:prstGeom prst="rect">
            <a:avLst/>
          </a:prstGeom>
          <a:noFill/>
        </p:spPr>
        <p:txBody>
          <a:bodyPr wrap="none" rtlCol="0">
            <a:spAutoFit/>
          </a:bodyPr>
          <a:p>
            <a:r>
              <a:rPr lang="en-US" altLang="en-US" sz="1400">
                <a:solidFill>
                  <a:schemeClr val="tx1"/>
                </a:solidFill>
              </a:rPr>
              <a:t>稳定的自旋结构：</a:t>
            </a:r>
            <a:endParaRPr lang="en-US" altLang="en-US" sz="1400">
              <a:solidFill>
                <a:schemeClr val="tx1"/>
              </a:solidFill>
            </a:endParaRPr>
          </a:p>
        </p:txBody>
      </p:sp>
      <p:sp>
        <p:nvSpPr>
          <p:cNvPr id="20" name="Text Box 19"/>
          <p:cNvSpPr txBox="1"/>
          <p:nvPr/>
        </p:nvSpPr>
        <p:spPr>
          <a:xfrm>
            <a:off x="175260" y="4378325"/>
            <a:ext cx="7289800" cy="953135"/>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一般研究都假设sk迟豫完成，是能量上稳定的sk态(DMI，各向异向，交换能的竞争)[39]</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b="1" dirty="0">
                <a:solidFill>
                  <a:srgbClr val="FF0000"/>
                </a:solidFill>
                <a:latin typeface="+mj-lt"/>
                <a:ea typeface="SimSun" panose="02010600030101010101" pitchFamily="2" charset="-122"/>
              </a:rPr>
              <a:t>本文假设自旋结构已经稳定，不关注如何能量最小化以得到sk，不进行LLG方程演化。</a:t>
            </a:r>
            <a:endParaRPr lang="en-US" altLang="en-US" sz="1400" b="1" dirty="0">
              <a:solidFill>
                <a:srgbClr val="FF0000"/>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能量最小化见[39,40,41]</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half-metallic也即极化P=+-1，即只有单个自旋指向的电子存在</a:t>
            </a:r>
            <a:endParaRPr lang="en-US" altLang="en-US" sz="1400" dirty="0">
              <a:solidFill>
                <a:schemeClr val="tx1"/>
              </a:solidFill>
              <a:latin typeface="+mj-lt"/>
              <a:ea typeface="SimSun" panose="02010600030101010101" pitchFamily="2"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205382" y="63701"/>
            <a:ext cx="5149850" cy="398780"/>
          </a:xfrm>
          <a:prstGeom prst="rect">
            <a:avLst/>
          </a:prstGeom>
          <a:noFill/>
        </p:spPr>
        <p:txBody>
          <a:bodyPr wrap="none" rtlCol="0">
            <a:spAutoFit/>
          </a:bodyPr>
          <a:p>
            <a:r>
              <a:rPr lang="zh-CN" altLang="en-US" sz="2000" dirty="0">
                <a:latin typeface="+mj-lt"/>
                <a:ea typeface="SimSun" panose="02010600030101010101" pitchFamily="2" charset="-122"/>
              </a:rPr>
              <a:t>磁畴边界扭曲的</a:t>
            </a:r>
            <a:r>
              <a:rPr lang="en-US" altLang="zh-CN" sz="2000" dirty="0">
                <a:latin typeface="+mj-lt"/>
                <a:ea typeface="SimSun" panose="02010600030101010101" pitchFamily="2" charset="-122"/>
              </a:rPr>
              <a:t>skyrmion</a:t>
            </a:r>
            <a:r>
              <a:rPr lang="zh-CN" altLang="en-US" sz="2000" dirty="0">
                <a:latin typeface="+mj-lt"/>
                <a:ea typeface="SimSun" panose="02010600030101010101" pitchFamily="2" charset="-122"/>
              </a:rPr>
              <a:t>及</a:t>
            </a:r>
            <a:r>
              <a:rPr lang="en-US" altLang="zh-CN" sz="2000" dirty="0">
                <a:latin typeface="+mj-lt"/>
                <a:ea typeface="SimSun" panose="02010600030101010101" pitchFamily="2" charset="-122"/>
              </a:rPr>
              <a:t>skyrmion</a:t>
            </a:r>
            <a:r>
              <a:rPr lang="zh-CN" altLang="en-US" sz="2000" dirty="0">
                <a:latin typeface="+mj-lt"/>
                <a:ea typeface="SimSun" panose="02010600030101010101" pitchFamily="2" charset="-122"/>
              </a:rPr>
              <a:t>成像方法</a:t>
            </a:r>
            <a:endParaRPr lang="zh-CN" altLang="en-US" sz="2000" dirty="0">
              <a:latin typeface="+mj-lt"/>
              <a:ea typeface="SimSun" panose="02010600030101010101" pitchFamily="2" charset="-122"/>
            </a:endParaRPr>
          </a:p>
        </p:txBody>
      </p:sp>
      <p:sp>
        <p:nvSpPr>
          <p:cNvPr id="4" name="Text Box 3"/>
          <p:cNvSpPr txBox="1"/>
          <p:nvPr/>
        </p:nvSpPr>
        <p:spPr>
          <a:xfrm>
            <a:off x="289560" y="1045845"/>
            <a:ext cx="2058670" cy="521970"/>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无量纲的</a:t>
            </a:r>
            <a:r>
              <a:rPr lang="en-US" altLang="zh-CN" sz="1400" dirty="0">
                <a:solidFill>
                  <a:schemeClr val="tx1"/>
                </a:solidFill>
                <a:latin typeface="+mj-lt"/>
                <a:ea typeface="SimSun" panose="02010600030101010101" pitchFamily="2" charset="-122"/>
                <a:sym typeface="+mn-ea"/>
              </a:rPr>
              <a:t>LLG</a:t>
            </a:r>
            <a:r>
              <a:rPr lang="zh-CN" altLang="en-US" sz="1400" dirty="0">
                <a:solidFill>
                  <a:schemeClr val="tx1"/>
                </a:solidFill>
                <a:latin typeface="+mj-lt"/>
                <a:ea typeface="SimSun" panose="02010600030101010101" pitchFamily="2" charset="-122"/>
                <a:sym typeface="+mn-ea"/>
              </a:rPr>
              <a:t>方程：</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STT</a:t>
            </a:r>
            <a:r>
              <a:rPr lang="zh-CN" altLang="en-US" sz="1400" dirty="0">
                <a:solidFill>
                  <a:schemeClr val="tx1"/>
                </a:solidFill>
                <a:latin typeface="+mj-lt"/>
                <a:ea typeface="SimSun" panose="02010600030101010101" pitchFamily="2" charset="-122"/>
                <a:sym typeface="+mn-ea"/>
              </a:rPr>
              <a:t>：</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5645785" y="521335"/>
            <a:ext cx="1928495" cy="275590"/>
          </a:xfrm>
          <a:prstGeom prst="rect">
            <a:avLst/>
          </a:prstGeom>
          <a:noFill/>
        </p:spPr>
        <p:txBody>
          <a:bodyPr wrap="square" rtlCol="0">
            <a:spAutoFit/>
          </a:bodyPr>
          <a:p>
            <a:r>
              <a:rPr lang="en-US" altLang="en-US" sz="1200"/>
              <a:t>PRB 98, 014433 (2018)</a:t>
            </a:r>
            <a:endParaRPr lang="en-US" altLang="en-US" sz="1200"/>
          </a:p>
        </p:txBody>
      </p:sp>
      <p:pic>
        <p:nvPicPr>
          <p:cNvPr id="11" name="Picture 10" descr="/home/ligy/Pictures/1.png1"/>
          <p:cNvPicPr>
            <a:picLocks noChangeAspect="1"/>
          </p:cNvPicPr>
          <p:nvPr/>
        </p:nvPicPr>
        <p:blipFill>
          <a:blip r:embed="rId1"/>
          <a:srcRect/>
          <a:stretch>
            <a:fillRect/>
          </a:stretch>
        </p:blipFill>
        <p:spPr>
          <a:xfrm>
            <a:off x="2393950" y="1567815"/>
            <a:ext cx="2828925" cy="262255"/>
          </a:xfrm>
          <a:prstGeom prst="rect">
            <a:avLst/>
          </a:prstGeom>
        </p:spPr>
      </p:pic>
      <p:sp>
        <p:nvSpPr>
          <p:cNvPr id="13" name="Text Box 12"/>
          <p:cNvSpPr txBox="1"/>
          <p:nvPr/>
        </p:nvSpPr>
        <p:spPr>
          <a:xfrm>
            <a:off x="874395" y="1597660"/>
            <a:ext cx="894080" cy="306705"/>
          </a:xfrm>
          <a:prstGeom prst="rect">
            <a:avLst/>
          </a:prstGeom>
          <a:noFill/>
        </p:spPr>
        <p:txBody>
          <a:bodyPr wrap="none" rtlCol="0">
            <a:spAutoFit/>
          </a:bodyPr>
          <a:p>
            <a:r>
              <a:rPr lang="zh-CN" sz="1400">
                <a:ea typeface="SimSun" panose="02010600030101010101" pitchFamily="2" charset="-122"/>
              </a:rPr>
              <a:t>面内电流</a:t>
            </a:r>
            <a:endParaRPr lang="zh-CN" sz="1400">
              <a:ea typeface="SimSun" panose="02010600030101010101" pitchFamily="2" charset="-122"/>
            </a:endParaRPr>
          </a:p>
        </p:txBody>
      </p:sp>
      <p:pic>
        <p:nvPicPr>
          <p:cNvPr id="15" name="Picture 14" descr="/home/ligy/Pictures/1.png1"/>
          <p:cNvPicPr>
            <a:picLocks noChangeAspect="1"/>
          </p:cNvPicPr>
          <p:nvPr/>
        </p:nvPicPr>
        <p:blipFill>
          <a:blip r:embed="rId2"/>
          <a:srcRect/>
          <a:stretch>
            <a:fillRect/>
          </a:stretch>
        </p:blipFill>
        <p:spPr>
          <a:xfrm>
            <a:off x="2774950" y="970280"/>
            <a:ext cx="2624455" cy="444500"/>
          </a:xfrm>
          <a:prstGeom prst="rect">
            <a:avLst/>
          </a:prstGeom>
        </p:spPr>
      </p:pic>
      <p:pic>
        <p:nvPicPr>
          <p:cNvPr id="5" name="Picture 4" descr="/home/ligy/Pictures/1.png1"/>
          <p:cNvPicPr>
            <a:picLocks noChangeAspect="1"/>
          </p:cNvPicPr>
          <p:nvPr/>
        </p:nvPicPr>
        <p:blipFill>
          <a:blip r:embed="rId3"/>
          <a:srcRect/>
          <a:stretch>
            <a:fillRect/>
          </a:stretch>
        </p:blipFill>
        <p:spPr>
          <a:xfrm>
            <a:off x="2867660" y="2007870"/>
            <a:ext cx="1828165" cy="225425"/>
          </a:xfrm>
          <a:prstGeom prst="rect">
            <a:avLst/>
          </a:prstGeom>
        </p:spPr>
      </p:pic>
      <p:pic>
        <p:nvPicPr>
          <p:cNvPr id="3" name="Picture 2" descr="/home/ligy/Pictures/1.png1"/>
          <p:cNvPicPr>
            <a:picLocks noChangeAspect="1"/>
          </p:cNvPicPr>
          <p:nvPr/>
        </p:nvPicPr>
        <p:blipFill>
          <a:blip r:embed="rId4"/>
          <a:srcRect/>
          <a:stretch>
            <a:fillRect/>
          </a:stretch>
        </p:blipFill>
        <p:spPr>
          <a:xfrm>
            <a:off x="2713355" y="2496185"/>
            <a:ext cx="2025650" cy="423545"/>
          </a:xfrm>
          <a:prstGeom prst="rect">
            <a:avLst/>
          </a:prstGeom>
        </p:spPr>
      </p:pic>
      <p:pic>
        <p:nvPicPr>
          <p:cNvPr id="6" name="Picture 5" descr="/home/ligy/Pictures/1.png1"/>
          <p:cNvPicPr>
            <a:picLocks noChangeAspect="1"/>
          </p:cNvPicPr>
          <p:nvPr/>
        </p:nvPicPr>
        <p:blipFill>
          <a:blip r:embed="rId5"/>
          <a:srcRect/>
          <a:stretch>
            <a:fillRect/>
          </a:stretch>
        </p:blipFill>
        <p:spPr>
          <a:xfrm>
            <a:off x="1657350" y="3147060"/>
            <a:ext cx="4104005" cy="488315"/>
          </a:xfrm>
          <a:prstGeom prst="rect">
            <a:avLst/>
          </a:prstGeom>
        </p:spPr>
      </p:pic>
      <p:sp>
        <p:nvSpPr>
          <p:cNvPr id="7" name="Text Box 6"/>
          <p:cNvSpPr txBox="1"/>
          <p:nvPr/>
        </p:nvSpPr>
        <p:spPr>
          <a:xfrm>
            <a:off x="874395" y="2496185"/>
            <a:ext cx="1249680" cy="306705"/>
          </a:xfrm>
          <a:prstGeom prst="rect">
            <a:avLst/>
          </a:prstGeom>
          <a:noFill/>
        </p:spPr>
        <p:txBody>
          <a:bodyPr wrap="none" rtlCol="0">
            <a:spAutoFit/>
          </a:bodyPr>
          <a:p>
            <a:r>
              <a:rPr lang="zh-CN" sz="1400">
                <a:ea typeface="SimSun" panose="02010600030101010101" pitchFamily="2" charset="-122"/>
              </a:rPr>
              <a:t>垂直面的电流</a:t>
            </a:r>
            <a:endParaRPr lang="zh-CN" sz="1400">
              <a:ea typeface="SimSun" panose="02010600030101010101" pitchFamily="2" charset="-122"/>
            </a:endParaRPr>
          </a:p>
        </p:txBody>
      </p:sp>
      <p:sp>
        <p:nvSpPr>
          <p:cNvPr id="10" name="Text Box 9"/>
          <p:cNvSpPr txBox="1"/>
          <p:nvPr/>
        </p:nvSpPr>
        <p:spPr>
          <a:xfrm>
            <a:off x="289560" y="3147060"/>
            <a:ext cx="982345" cy="306705"/>
          </a:xfrm>
          <a:prstGeom prst="rect">
            <a:avLst/>
          </a:prstGeom>
          <a:noFill/>
        </p:spPr>
        <p:txBody>
          <a:bodyPr wrap="none" rtlCol="0">
            <a:spAutoFit/>
          </a:bodyPr>
          <a:p>
            <a:pPr marL="285750" indent="-285750">
              <a:buFont typeface="Arial" panose="020B0604020202020204" pitchFamily="34" charset="0"/>
              <a:buChar char="•"/>
            </a:pPr>
            <a:r>
              <a:rPr lang="en-US" altLang="zh-CN" sz="1400">
                <a:ea typeface="SimSun" panose="02010600030101010101" pitchFamily="2" charset="-122"/>
              </a:rPr>
              <a:t>SOT</a:t>
            </a:r>
            <a:r>
              <a:rPr lang="zh-CN" altLang="en-US" sz="1400">
                <a:ea typeface="SimSun" panose="02010600030101010101" pitchFamily="2" charset="-122"/>
              </a:rPr>
              <a:t>：</a:t>
            </a:r>
            <a:endParaRPr lang="zh-CN" altLang="en-US" sz="1400">
              <a:ea typeface="SimSun" panose="02010600030101010101"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886737" y="117041"/>
            <a:ext cx="3806825" cy="460375"/>
          </a:xfrm>
          <a:prstGeom prst="rect">
            <a:avLst/>
          </a:prstGeom>
          <a:noFill/>
        </p:spPr>
        <p:txBody>
          <a:bodyPr wrap="none" rtlCol="0">
            <a:spAutoFit/>
          </a:bodyPr>
          <a:p>
            <a:r>
              <a:rPr lang="zh-CN" altLang="en-US" sz="2400" dirty="0">
                <a:latin typeface="+mj-lt"/>
                <a:ea typeface="SimSun" panose="02010600030101010101" pitchFamily="2" charset="-122"/>
              </a:rPr>
              <a:t>复合粒子的</a:t>
            </a:r>
            <a:r>
              <a:rPr lang="en-US" altLang="zh-CN" sz="2400" dirty="0">
                <a:latin typeface="+mj-lt"/>
                <a:ea typeface="SimSun" panose="02010600030101010101" pitchFamily="2" charset="-122"/>
              </a:rPr>
              <a:t>Anderson</a:t>
            </a:r>
            <a:r>
              <a:rPr lang="zh-CN" altLang="en-US" sz="2400" dirty="0">
                <a:latin typeface="+mj-lt"/>
                <a:ea typeface="SimSun" panose="02010600030101010101" pitchFamily="2" charset="-122"/>
              </a:rPr>
              <a:t>局域化</a:t>
            </a:r>
            <a:endParaRPr lang="zh-CN" altLang="en-US" sz="2400" dirty="0">
              <a:latin typeface="+mj-lt"/>
              <a:ea typeface="SimSun" panose="02010600030101010101" pitchFamily="2" charset="-122"/>
            </a:endParaRPr>
          </a:p>
        </p:txBody>
      </p:sp>
      <p:sp>
        <p:nvSpPr>
          <p:cNvPr id="4" name="Text Box 3"/>
          <p:cNvSpPr txBox="1"/>
          <p:nvPr/>
        </p:nvSpPr>
        <p:spPr>
          <a:xfrm>
            <a:off x="316230" y="944880"/>
            <a:ext cx="6948170" cy="583565"/>
          </a:xfrm>
          <a:prstGeom prst="rect">
            <a:avLst/>
          </a:prstGeom>
          <a:noFill/>
        </p:spPr>
        <p:txBody>
          <a:bodyPr wrap="none" rtlCol="0">
            <a:spAutoFit/>
          </a:bodyPr>
          <a:p>
            <a:pPr marL="285750" indent="-285750">
              <a:buFont typeface="Arial" panose="020B0604020202020204" pitchFamily="34" charset="0"/>
              <a:buChar char="•"/>
            </a:pPr>
            <a:r>
              <a:rPr lang="zh-CN" altLang="en-US" sz="1600">
                <a:ea typeface="SimSun" panose="02010600030101010101" pitchFamily="2" charset="-122"/>
              </a:rPr>
              <a:t>复合量子粒子的平动自由度与内部自由度的耦合会减弱</a:t>
            </a:r>
            <a:r>
              <a:rPr lang="en-US" altLang="zh-CN" sz="1600">
                <a:ea typeface="SimSun" panose="02010600030101010101" pitchFamily="2" charset="-122"/>
              </a:rPr>
              <a:t>Anderson</a:t>
            </a:r>
            <a:r>
              <a:rPr lang="zh-CN" altLang="en-US" sz="1600">
                <a:ea typeface="SimSun" panose="02010600030101010101" pitchFamily="2" charset="-122"/>
              </a:rPr>
              <a:t>局域化。</a:t>
            </a:r>
            <a:endParaRPr lang="zh-CN" altLang="en-US" sz="1600">
              <a:ea typeface="SimSun" panose="02010600030101010101" pitchFamily="2" charset="-122"/>
            </a:endParaRPr>
          </a:p>
          <a:p>
            <a:pPr marL="285750" indent="-285750">
              <a:buFont typeface="Arial" panose="020B0604020202020204" pitchFamily="34" charset="0"/>
              <a:buChar char="•"/>
            </a:pPr>
            <a:r>
              <a:rPr lang="zh-CN" altLang="en-US" sz="1600">
                <a:ea typeface="SimSun" panose="02010600030101010101" pitchFamily="2" charset="-122"/>
              </a:rPr>
              <a:t>即使内部自由度很少，也有上述结果。</a:t>
            </a:r>
            <a:endParaRPr lang="zh-CN" altLang="en-US" sz="1600">
              <a:ea typeface="SimSun" panose="02010600030101010101" pitchFamily="2" charset="-122"/>
            </a:endParaRPr>
          </a:p>
        </p:txBody>
      </p:sp>
      <p:sp>
        <p:nvSpPr>
          <p:cNvPr id="2" name="Text Box 1"/>
          <p:cNvSpPr txBox="1"/>
          <p:nvPr/>
        </p:nvSpPr>
        <p:spPr>
          <a:xfrm>
            <a:off x="5148580" y="669290"/>
            <a:ext cx="2103755" cy="275590"/>
          </a:xfrm>
          <a:prstGeom prst="rect">
            <a:avLst/>
          </a:prstGeom>
          <a:noFill/>
        </p:spPr>
        <p:txBody>
          <a:bodyPr wrap="square" rtlCol="0">
            <a:spAutoFit/>
          </a:bodyPr>
          <a:p>
            <a:r>
              <a:rPr lang="en-US" altLang="en-US" sz="1200"/>
              <a:t>PRL </a:t>
            </a:r>
            <a:r>
              <a:rPr lang="en-US" sz="1200"/>
              <a:t>127, 160602 (2021)</a:t>
            </a:r>
            <a:endParaRPr lang="en-US" sz="1200"/>
          </a:p>
        </p:txBody>
      </p:sp>
      <p:pic>
        <p:nvPicPr>
          <p:cNvPr id="3" name="Picture 2" descr="1"/>
          <p:cNvPicPr>
            <a:picLocks noChangeAspect="1"/>
          </p:cNvPicPr>
          <p:nvPr/>
        </p:nvPicPr>
        <p:blipFill>
          <a:blip r:embed="rId1"/>
          <a:stretch>
            <a:fillRect/>
          </a:stretch>
        </p:blipFill>
        <p:spPr>
          <a:xfrm>
            <a:off x="1470660" y="1640205"/>
            <a:ext cx="4085590" cy="239014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360957" y="102436"/>
            <a:ext cx="4838700" cy="460375"/>
          </a:xfrm>
          <a:prstGeom prst="rect">
            <a:avLst/>
          </a:prstGeom>
          <a:noFill/>
        </p:spPr>
        <p:txBody>
          <a:bodyPr wrap="none" rtlCol="0">
            <a:spAutoFit/>
          </a:bodyPr>
          <a:p>
            <a:r>
              <a:rPr lang="zh-CN" sz="2400" dirty="0">
                <a:latin typeface="+mj-lt"/>
                <a:ea typeface="SimSun" panose="02010600030101010101" pitchFamily="2" charset="-122"/>
              </a:rPr>
              <a:t>准周期的</a:t>
            </a:r>
            <a:r>
              <a:rPr lang="en-US" altLang="zh-CN" sz="2400" dirty="0">
                <a:latin typeface="+mj-lt"/>
                <a:ea typeface="SimSun" panose="02010600030101010101" pitchFamily="2" charset="-122"/>
              </a:rPr>
              <a:t>Floquet-Thouless</a:t>
            </a:r>
            <a:r>
              <a:rPr lang="zh-CN" altLang="en-US" sz="2400" dirty="0">
                <a:latin typeface="+mj-lt"/>
                <a:ea typeface="SimSun" panose="02010600030101010101" pitchFamily="2" charset="-122"/>
              </a:rPr>
              <a:t>能量</a:t>
            </a:r>
            <a:r>
              <a:rPr lang="en-US" altLang="zh-CN" sz="2400" dirty="0">
                <a:latin typeface="+mj-lt"/>
                <a:ea typeface="SimSun" panose="02010600030101010101" pitchFamily="2" charset="-122"/>
              </a:rPr>
              <a:t>pump</a:t>
            </a:r>
            <a:endParaRPr lang="en-US" altLang="zh-CN" sz="2400" dirty="0">
              <a:latin typeface="+mj-lt"/>
              <a:ea typeface="SimSun" panose="02010600030101010101" pitchFamily="2" charset="-122"/>
            </a:endParaRPr>
          </a:p>
        </p:txBody>
      </p:sp>
      <p:sp>
        <p:nvSpPr>
          <p:cNvPr id="4" name="Text Box 3"/>
          <p:cNvSpPr txBox="1"/>
          <p:nvPr/>
        </p:nvSpPr>
        <p:spPr>
          <a:xfrm>
            <a:off x="366395" y="753745"/>
            <a:ext cx="7096125" cy="3046095"/>
          </a:xfrm>
          <a:prstGeom prst="rect">
            <a:avLst/>
          </a:prstGeom>
          <a:noFill/>
        </p:spPr>
        <p:txBody>
          <a:bodyPr wrap="none" rtlCol="0">
            <a:spAutoFit/>
          </a:bodyPr>
          <a:p>
            <a:pPr marL="285750" indent="-285750" algn="l">
              <a:buFont typeface="Arial" panose="020B0604020202020204" pitchFamily="34" charset="0"/>
              <a:buChar char="•"/>
            </a:pPr>
            <a:r>
              <a:rPr lang="zh-CN" altLang="en-US" sz="1600">
                <a:ea typeface="SimSun" panose="02010600030101010101" pitchFamily="2" charset="-122"/>
              </a:rPr>
              <a:t>周期驱动可以被用以量子控制</a:t>
            </a:r>
            <a:endParaRPr lang="zh-CN" altLang="en-US" sz="1600">
              <a:ea typeface="SimSun" panose="02010600030101010101" pitchFamily="2" charset="-122"/>
            </a:endParaRPr>
          </a:p>
          <a:p>
            <a:pPr marL="285750" indent="-285750" algn="l">
              <a:buFont typeface="Arial" panose="020B0604020202020204" pitchFamily="34" charset="0"/>
              <a:buChar char="•"/>
            </a:pPr>
            <a:r>
              <a:rPr lang="zh-CN" altLang="en-US" sz="1600">
                <a:ea typeface="SimSun" panose="02010600030101010101" pitchFamily="2" charset="-122"/>
              </a:rPr>
              <a:t>也可以产生平衡态下所不具备的新的相</a:t>
            </a:r>
            <a:endParaRPr lang="zh-CN" altLang="en-US" sz="1600">
              <a:ea typeface="SimSun" panose="02010600030101010101" pitchFamily="2" charset="-122"/>
            </a:endParaRPr>
          </a:p>
          <a:p>
            <a:pPr marL="285750" indent="-285750" algn="l">
              <a:buFont typeface="Arial" panose="020B0604020202020204" pitchFamily="34" charset="0"/>
              <a:buChar char="•"/>
            </a:pPr>
            <a:r>
              <a:rPr lang="zh-CN" altLang="en-US" sz="1600">
                <a:ea typeface="SimSun" panose="02010600030101010101" pitchFamily="2" charset="-122"/>
              </a:rPr>
              <a:t>最近发现了准周期驱动也可以产生新的相（尽管没有时间平移对称性）</a:t>
            </a:r>
            <a:endParaRPr lang="zh-CN" altLang="en-US" sz="1600">
              <a:ea typeface="SimSun" panose="02010600030101010101" pitchFamily="2" charset="-122"/>
            </a:endParaRPr>
          </a:p>
          <a:p>
            <a:pPr marL="285750" indent="-285750" algn="l">
              <a:buFont typeface="Arial" panose="020B0604020202020204" pitchFamily="34" charset="0"/>
              <a:buChar char="•"/>
            </a:pPr>
            <a:r>
              <a:rPr lang="zh-CN" altLang="en-US" sz="1600">
                <a:ea typeface="SimSun" panose="02010600030101010101" pitchFamily="2" charset="-122"/>
              </a:rPr>
              <a:t>本文发现：准周期驱动可以产生拓扑相</a:t>
            </a:r>
            <a:endParaRPr lang="zh-CN" altLang="en-US" sz="1600">
              <a:ea typeface="SimSun" panose="02010600030101010101" pitchFamily="2" charset="-122"/>
            </a:endParaRPr>
          </a:p>
          <a:p>
            <a:pPr marL="285750" indent="-285750" algn="l">
              <a:buFont typeface="Arial" panose="020B0604020202020204" pitchFamily="34" charset="0"/>
              <a:buChar char="•"/>
            </a:pPr>
            <a:r>
              <a:rPr lang="zh-CN" altLang="en-US" sz="1600">
                <a:ea typeface="SimSun" panose="02010600030101010101" pitchFamily="2" charset="-122"/>
              </a:rPr>
              <a:t>用两个频率不适配的外场驱动</a:t>
            </a:r>
            <a:r>
              <a:rPr lang="en-US" altLang="zh-CN" sz="1600">
                <a:ea typeface="SimSun" panose="02010600030101010101" pitchFamily="2" charset="-122"/>
              </a:rPr>
              <a:t>1</a:t>
            </a:r>
            <a:r>
              <a:rPr lang="en-US" altLang="en-US" sz="1600">
                <a:ea typeface="SimSun" panose="02010600030101010101" pitchFamily="2" charset="-122"/>
              </a:rPr>
              <a:t>D</a:t>
            </a:r>
            <a:r>
              <a:rPr lang="zh-CN" altLang="en-US" sz="1600">
                <a:ea typeface="SimSun" panose="02010600030101010101" pitchFamily="2" charset="-122"/>
              </a:rPr>
              <a:t>的费米系统，当存在空间局域化时系统</a:t>
            </a:r>
            <a:endParaRPr lang="zh-CN" altLang="en-US" sz="1600">
              <a:ea typeface="SimSun" panose="02010600030101010101" pitchFamily="2" charset="-122"/>
            </a:endParaRPr>
          </a:p>
          <a:p>
            <a:pPr indent="0" algn="l">
              <a:buFont typeface="Arial" panose="020B0604020202020204" pitchFamily="34" charset="0"/>
              <a:buNone/>
            </a:pPr>
            <a:r>
              <a:rPr lang="zh-CN" altLang="en-US" sz="1600">
                <a:ea typeface="SimSun" panose="02010600030101010101" pitchFamily="2" charset="-122"/>
              </a:rPr>
              <a:t>有一个相。处于这个相时，两个驱动模式之间的能量传输是量子化的</a:t>
            </a:r>
            <a:r>
              <a:rPr lang="en-US" altLang="zh-CN" sz="1600">
                <a:ea typeface="SimSun" panose="02010600030101010101" pitchFamily="2" charset="-122"/>
              </a:rPr>
              <a:t>(n*P0, </a:t>
            </a:r>
            <a:endParaRPr lang="en-US" altLang="zh-CN" sz="1600">
              <a:ea typeface="SimSun" panose="02010600030101010101" pitchFamily="2" charset="-122"/>
            </a:endParaRPr>
          </a:p>
          <a:p>
            <a:pPr indent="0" algn="l">
              <a:buFont typeface="Arial" panose="020B0604020202020204" pitchFamily="34" charset="0"/>
              <a:buNone/>
            </a:pPr>
            <a:r>
              <a:rPr lang="en-US" altLang="zh-CN" sz="1600">
                <a:ea typeface="SimSun" panose="02010600030101010101" pitchFamily="2" charset="-122"/>
              </a:rPr>
              <a:t>P0=w1*w2/2pi)</a:t>
            </a:r>
            <a:r>
              <a:rPr lang="zh-CN" altLang="en-US" sz="1600">
                <a:ea typeface="SimSun" panose="02010600030101010101" pitchFamily="2" charset="-122"/>
              </a:rPr>
              <a:t>，并且有一个非零的整数拓扑不变量。</a:t>
            </a:r>
            <a:endParaRPr lang="zh-CN" altLang="en-US" sz="1600">
              <a:ea typeface="SimSun" panose="02010600030101010101" pitchFamily="2" charset="-122"/>
            </a:endParaRPr>
          </a:p>
          <a:p>
            <a:pPr marL="285750" indent="-285750" algn="l">
              <a:buFont typeface="Arial" panose="020B0604020202020204" pitchFamily="34" charset="0"/>
              <a:buChar char="•"/>
            </a:pPr>
            <a:r>
              <a:rPr lang="zh-CN" altLang="en-US" sz="1600">
                <a:ea typeface="SimSun" panose="02010600030101010101" pitchFamily="2" charset="-122"/>
              </a:rPr>
              <a:t>称此相为：</a:t>
            </a:r>
            <a:r>
              <a:rPr lang="zh-CN" sz="1600" dirty="0">
                <a:solidFill>
                  <a:srgbClr val="FF0000"/>
                </a:solidFill>
                <a:latin typeface="+mj-lt"/>
                <a:ea typeface="SimSun" panose="02010600030101010101" pitchFamily="2" charset="-122"/>
                <a:sym typeface="+mn-ea"/>
              </a:rPr>
              <a:t>准周期</a:t>
            </a:r>
            <a:r>
              <a:rPr lang="en-US" altLang="zh-CN" sz="1600" dirty="0">
                <a:solidFill>
                  <a:srgbClr val="FF0000"/>
                </a:solidFill>
                <a:latin typeface="+mj-lt"/>
                <a:ea typeface="SimSun" panose="02010600030101010101" pitchFamily="2" charset="-122"/>
                <a:sym typeface="+mn-ea"/>
              </a:rPr>
              <a:t>Floquet-Thouless</a:t>
            </a:r>
            <a:r>
              <a:rPr lang="zh-CN" altLang="en-US" sz="1600" dirty="0">
                <a:solidFill>
                  <a:srgbClr val="FF0000"/>
                </a:solidFill>
                <a:latin typeface="+mj-lt"/>
                <a:ea typeface="SimSun" panose="02010600030101010101" pitchFamily="2" charset="-122"/>
                <a:sym typeface="+mn-ea"/>
              </a:rPr>
              <a:t>能量</a:t>
            </a:r>
            <a:r>
              <a:rPr lang="en-US" altLang="zh-CN" sz="1600" dirty="0">
                <a:solidFill>
                  <a:srgbClr val="FF0000"/>
                </a:solidFill>
                <a:latin typeface="+mj-lt"/>
                <a:ea typeface="SimSun" panose="02010600030101010101" pitchFamily="2" charset="-122"/>
                <a:sym typeface="+mn-ea"/>
              </a:rPr>
              <a:t>pump</a:t>
            </a:r>
            <a:r>
              <a:rPr lang="en-US" altLang="en-US" sz="1600" dirty="0">
                <a:solidFill>
                  <a:srgbClr val="FF0000"/>
                </a:solidFill>
                <a:latin typeface="+mj-lt"/>
                <a:ea typeface="SimSun" panose="02010600030101010101" pitchFamily="2" charset="-122"/>
                <a:sym typeface="+mn-ea"/>
              </a:rPr>
              <a:t> (QFTEP)</a:t>
            </a:r>
            <a:endParaRPr lang="en-US" altLang="zh-CN" sz="1600" dirty="0">
              <a:solidFill>
                <a:srgbClr val="FF0000"/>
              </a:solidFill>
              <a:latin typeface="+mj-lt"/>
              <a:ea typeface="SimSun" panose="02010600030101010101" pitchFamily="2" charset="-122"/>
            </a:endParaRPr>
          </a:p>
          <a:p>
            <a:pPr marL="285750" indent="-285750">
              <a:buFont typeface="Arial" panose="020B0604020202020204" pitchFamily="34" charset="0"/>
              <a:buChar char="•"/>
            </a:pPr>
            <a:r>
              <a:rPr lang="zh-CN" altLang="en-US" sz="1600" dirty="0">
                <a:solidFill>
                  <a:schemeClr val="tx1"/>
                </a:solidFill>
                <a:latin typeface="+mj-lt"/>
                <a:ea typeface="SimSun" panose="02010600030101010101" pitchFamily="2" charset="-122"/>
              </a:rPr>
              <a:t>文献</a:t>
            </a:r>
            <a:r>
              <a:rPr lang="en-US" altLang="zh-CN" sz="1600" dirty="0">
                <a:solidFill>
                  <a:schemeClr val="tx1"/>
                </a:solidFill>
                <a:latin typeface="+mj-lt"/>
                <a:ea typeface="SimSun" panose="02010600030101010101" pitchFamily="2" charset="-122"/>
              </a:rPr>
              <a:t>37</a:t>
            </a:r>
            <a:r>
              <a:rPr lang="zh-CN" altLang="en-US" sz="1600" dirty="0">
                <a:solidFill>
                  <a:schemeClr val="tx1"/>
                </a:solidFill>
                <a:latin typeface="+mj-lt"/>
                <a:ea typeface="SimSun" panose="02010600030101010101" pitchFamily="2" charset="-122"/>
              </a:rPr>
              <a:t>中的</a:t>
            </a:r>
            <a:r>
              <a:rPr lang="en-US" altLang="zh-CN" sz="1600" dirty="0">
                <a:solidFill>
                  <a:schemeClr val="tx1"/>
                </a:solidFill>
                <a:latin typeface="+mj-lt"/>
                <a:ea typeface="SimSun" panose="02010600030101010101" pitchFamily="2" charset="-122"/>
              </a:rPr>
              <a:t>FTEP</a:t>
            </a:r>
            <a:r>
              <a:rPr lang="zh-CN" altLang="en-US" sz="1600" dirty="0">
                <a:solidFill>
                  <a:schemeClr val="tx1"/>
                </a:solidFill>
                <a:latin typeface="+mj-lt"/>
                <a:ea typeface="SimSun" panose="02010600030101010101" pitchFamily="2" charset="-122"/>
              </a:rPr>
              <a:t>需要精细调节参数（绝热驱动、精调、不能有</a:t>
            </a:r>
            <a:r>
              <a:rPr lang="en-US" altLang="zh-CN" sz="1600" dirty="0">
                <a:solidFill>
                  <a:schemeClr val="tx1"/>
                </a:solidFill>
                <a:latin typeface="+mj-lt"/>
                <a:ea typeface="SimSun" panose="02010600030101010101" pitchFamily="2" charset="-122"/>
              </a:rPr>
              <a:t>disorder</a:t>
            </a:r>
            <a:r>
              <a:rPr lang="zh-CN" altLang="en-US" sz="1600" dirty="0">
                <a:solidFill>
                  <a:schemeClr val="tx1"/>
                </a:solidFill>
                <a:latin typeface="+mj-lt"/>
                <a:ea typeface="SimSun" panose="02010600030101010101" pitchFamily="2" charset="-122"/>
              </a:rPr>
              <a:t>），</a:t>
            </a:r>
            <a:endParaRPr lang="zh-CN" altLang="en-US" sz="1600" dirty="0">
              <a:solidFill>
                <a:schemeClr val="tx1"/>
              </a:solidFill>
              <a:latin typeface="+mj-lt"/>
              <a:ea typeface="SimSun" panose="02010600030101010101" pitchFamily="2" charset="-122"/>
            </a:endParaRPr>
          </a:p>
          <a:p>
            <a:pPr indent="0">
              <a:buFont typeface="Arial" panose="020B0604020202020204" pitchFamily="34" charset="0"/>
              <a:buNone/>
            </a:pPr>
            <a:r>
              <a:rPr lang="zh-CN" altLang="en-US" sz="1600" dirty="0">
                <a:solidFill>
                  <a:schemeClr val="tx1"/>
                </a:solidFill>
                <a:latin typeface="+mj-lt"/>
                <a:ea typeface="SimSun" panose="02010600030101010101" pitchFamily="2" charset="-122"/>
              </a:rPr>
              <a:t>但此</a:t>
            </a:r>
            <a:r>
              <a:rPr lang="en-US" altLang="zh-CN" sz="1600" dirty="0">
                <a:solidFill>
                  <a:schemeClr val="tx1"/>
                </a:solidFill>
                <a:latin typeface="+mj-lt"/>
                <a:ea typeface="SimSun" panose="02010600030101010101" pitchFamily="2" charset="-122"/>
              </a:rPr>
              <a:t>QFTEP</a:t>
            </a:r>
            <a:r>
              <a:rPr lang="zh-CN" altLang="en-US" sz="1600" dirty="0">
                <a:solidFill>
                  <a:schemeClr val="tx1"/>
                </a:solidFill>
                <a:latin typeface="+mj-lt"/>
                <a:ea typeface="SimSun" panose="02010600030101010101" pitchFamily="2" charset="-122"/>
              </a:rPr>
              <a:t>不需要（参数区域较大、受局域化保护、稳定）。</a:t>
            </a:r>
            <a:endParaRPr lang="zh-CN" altLang="en-US" sz="1600" dirty="0">
              <a:solidFill>
                <a:schemeClr val="tx1"/>
              </a:solidFill>
              <a:latin typeface="+mj-lt"/>
              <a:ea typeface="SimSun" panose="02010600030101010101" pitchFamily="2" charset="-122"/>
            </a:endParaRPr>
          </a:p>
          <a:p>
            <a:pPr marL="285750" indent="-285750">
              <a:buFont typeface="Arial" panose="020B0604020202020204" pitchFamily="34" charset="0"/>
              <a:buChar char="•"/>
            </a:pPr>
            <a:r>
              <a:rPr lang="en-US" altLang="zh-CN" sz="1600" dirty="0">
                <a:solidFill>
                  <a:schemeClr val="tx1"/>
                </a:solidFill>
                <a:latin typeface="+mj-lt"/>
                <a:ea typeface="SimSun" panose="02010600030101010101" pitchFamily="2" charset="-122"/>
              </a:rPr>
              <a:t>QFTEP</a:t>
            </a:r>
            <a:r>
              <a:rPr lang="zh-CN" altLang="en-US" sz="1600" dirty="0">
                <a:solidFill>
                  <a:schemeClr val="tx1"/>
                </a:solidFill>
                <a:latin typeface="+mj-lt"/>
                <a:ea typeface="SimSun" panose="02010600030101010101" pitchFamily="2" charset="-122"/>
              </a:rPr>
              <a:t>是一个新的非平衡拓扑相，在开放边界条件下有拓扑边缘态。</a:t>
            </a:r>
            <a:endParaRPr lang="zh-CN" altLang="en-US" sz="1600" dirty="0">
              <a:solidFill>
                <a:schemeClr val="tx1"/>
              </a:solidFill>
              <a:latin typeface="+mj-lt"/>
              <a:ea typeface="SimSun" panose="02010600030101010101" pitchFamily="2" charset="-122"/>
            </a:endParaRPr>
          </a:p>
          <a:p>
            <a:pPr marL="285750" indent="-285750">
              <a:buFont typeface="Arial" panose="020B0604020202020204" pitchFamily="34" charset="0"/>
              <a:buChar char="•"/>
            </a:pPr>
            <a:r>
              <a:rPr lang="zh-CN" altLang="en-US" sz="1600" dirty="0">
                <a:solidFill>
                  <a:schemeClr val="tx1"/>
                </a:solidFill>
                <a:latin typeface="+mj-lt"/>
                <a:ea typeface="SimSun" panose="02010600030101010101" pitchFamily="2" charset="-122"/>
              </a:rPr>
              <a:t>系统中加了</a:t>
            </a:r>
            <a:r>
              <a:rPr lang="en-US" altLang="zh-CN" sz="1600" dirty="0">
                <a:solidFill>
                  <a:schemeClr val="tx1"/>
                </a:solidFill>
                <a:latin typeface="+mj-lt"/>
                <a:ea typeface="SimSun" panose="02010600030101010101" pitchFamily="2" charset="-122"/>
              </a:rPr>
              <a:t>on-site disorder</a:t>
            </a:r>
            <a:endParaRPr lang="en-US" altLang="zh-CN" sz="1600" dirty="0">
              <a:solidFill>
                <a:schemeClr val="tx1"/>
              </a:solidFill>
              <a:latin typeface="+mj-lt"/>
              <a:ea typeface="SimSun" panose="02010600030101010101" pitchFamily="2" charset="-122"/>
            </a:endParaRPr>
          </a:p>
        </p:txBody>
      </p:sp>
      <p:sp>
        <p:nvSpPr>
          <p:cNvPr id="2" name="Text Box 1"/>
          <p:cNvSpPr txBox="1"/>
          <p:nvPr/>
        </p:nvSpPr>
        <p:spPr>
          <a:xfrm>
            <a:off x="5043170" y="562610"/>
            <a:ext cx="2237740" cy="275590"/>
          </a:xfrm>
          <a:prstGeom prst="rect">
            <a:avLst/>
          </a:prstGeom>
          <a:noFill/>
        </p:spPr>
        <p:txBody>
          <a:bodyPr wrap="square" rtlCol="0">
            <a:spAutoFit/>
          </a:bodyPr>
          <a:p>
            <a:r>
              <a:rPr lang="en-US" altLang="en-US" sz="1200"/>
              <a:t>PRL </a:t>
            </a:r>
            <a:r>
              <a:rPr lang="en-US" sz="1200"/>
              <a:t>127, 166804 (2021)</a:t>
            </a:r>
            <a:endParaRPr lang="en-US" sz="1200"/>
          </a:p>
        </p:txBody>
      </p:sp>
      <p:pic>
        <p:nvPicPr>
          <p:cNvPr id="6" name="Picture 5" descr="1"/>
          <p:cNvPicPr>
            <a:picLocks noChangeAspect="1"/>
          </p:cNvPicPr>
          <p:nvPr/>
        </p:nvPicPr>
        <p:blipFill>
          <a:blip r:embed="rId1"/>
          <a:stretch>
            <a:fillRect/>
          </a:stretch>
        </p:blipFill>
        <p:spPr>
          <a:xfrm>
            <a:off x="1551940" y="3710305"/>
            <a:ext cx="4360545" cy="180213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546887" y="151331"/>
            <a:ext cx="6466840" cy="460375"/>
          </a:xfrm>
          <a:prstGeom prst="rect">
            <a:avLst/>
          </a:prstGeom>
          <a:noFill/>
        </p:spPr>
        <p:txBody>
          <a:bodyPr wrap="none" rtlCol="0">
            <a:spAutoFit/>
          </a:bodyPr>
          <a:p>
            <a:r>
              <a:rPr lang="en-US" sz="2400" dirty="0">
                <a:latin typeface="+mj-lt"/>
                <a:ea typeface="SimSun" panose="02010600030101010101" pitchFamily="2" charset="-122"/>
              </a:rPr>
              <a:t>用电流来决定性地产生skyrmion和antiskyrmion</a:t>
            </a:r>
            <a:endParaRPr lang="en-US" sz="2400" dirty="0">
              <a:latin typeface="+mj-lt"/>
              <a:ea typeface="SimSun" panose="02010600030101010101" pitchFamily="2" charset="-122"/>
            </a:endParaRPr>
          </a:p>
        </p:txBody>
      </p:sp>
      <p:sp>
        <p:nvSpPr>
          <p:cNvPr id="4" name="Text Box 3"/>
          <p:cNvSpPr txBox="1"/>
          <p:nvPr/>
        </p:nvSpPr>
        <p:spPr>
          <a:xfrm>
            <a:off x="295275" y="669290"/>
            <a:ext cx="6971030" cy="1599565"/>
          </a:xfrm>
          <a:prstGeom prst="rect">
            <a:avLst/>
          </a:prstGeom>
          <a:noFill/>
        </p:spPr>
        <p:txBody>
          <a:bodyPr wrap="square" rtlCol="0">
            <a:spAutoFit/>
          </a:bodyPr>
          <a:p>
            <a:pPr marL="285750" indent="-285750">
              <a:buFont typeface="Arial" panose="020B0604020202020204" pitchFamily="34" charset="0"/>
              <a:buChar char="•"/>
            </a:pPr>
            <a:r>
              <a:rPr lang="en-US" altLang="zh-CN" sz="1400">
                <a:ea typeface="SimSun" panose="02010600030101010101" pitchFamily="2" charset="-122"/>
              </a:rPr>
              <a:t>用电流来可控地产生sk对应用很关键</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之前的研究是用磁场来产生sk，sk的拓扑电荷由磁场决定，所以是固定的</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本文</a:t>
            </a:r>
            <a:r>
              <a:rPr lang="en-US" altLang="zh-CN" sz="1400">
                <a:solidFill>
                  <a:srgbClr val="FF0000"/>
                </a:solidFill>
                <a:ea typeface="SimSun" panose="02010600030101010101" pitchFamily="2" charset="-122"/>
              </a:rPr>
              <a:t>实验</a:t>
            </a:r>
            <a:r>
              <a:rPr lang="en-US" altLang="zh-CN" sz="1400">
                <a:ea typeface="SimSun" panose="02010600030101010101" pitchFamily="2" charset="-122"/>
              </a:rPr>
              <a:t>报道: 在手性磁体FeGe纳米结构中，通过in-situ洛伦兹转移电子显微镜注入</a:t>
            </a:r>
            <a:r>
              <a:rPr lang="en-US" altLang="zh-CN" sz="1400">
                <a:ea typeface="SimSun" panose="02010600030101010101" pitchFamily="2" charset="-122"/>
                <a:sym typeface="+mn-ea"/>
              </a:rPr>
              <a:t>电流</a:t>
            </a:r>
            <a:r>
              <a:rPr lang="en-US" altLang="zh-CN" sz="1400">
                <a:ea typeface="SimSun" panose="02010600030101010101" pitchFamily="2" charset="-122"/>
              </a:rPr>
              <a:t>来生成sk。</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本文用微磁模拟和受力分析解释了实验结果</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结果表明：磁sk或anti-sk是由STT作用下，helical态的边缘不稳定性导致</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之前的研究表明FeGe中的载流子是空穴不是电子，所以 j=v_s</a:t>
            </a:r>
            <a:endParaRPr lang="en-US" altLang="zh-CN" sz="1400">
              <a:ea typeface="SimSun" panose="02010600030101010101" pitchFamily="2" charset="-122"/>
            </a:endParaRPr>
          </a:p>
        </p:txBody>
      </p:sp>
      <p:sp>
        <p:nvSpPr>
          <p:cNvPr id="2" name="Text Box 1"/>
          <p:cNvSpPr txBox="1"/>
          <p:nvPr/>
        </p:nvSpPr>
        <p:spPr>
          <a:xfrm>
            <a:off x="4672330" y="525780"/>
            <a:ext cx="2821940" cy="275590"/>
          </a:xfrm>
          <a:prstGeom prst="rect">
            <a:avLst/>
          </a:prstGeom>
          <a:noFill/>
        </p:spPr>
        <p:txBody>
          <a:bodyPr wrap="square" rtlCol="0">
            <a:spAutoFit/>
          </a:bodyPr>
          <a:p>
            <a:r>
              <a:rPr lang="en-US" sz="1200"/>
              <a:t>https://arxiv.org/pdf/2110.04713.pdf</a:t>
            </a:r>
            <a:endParaRPr lang="en-US" sz="1200"/>
          </a:p>
        </p:txBody>
      </p:sp>
      <p:pic>
        <p:nvPicPr>
          <p:cNvPr id="5" name="Picture 4" descr="1"/>
          <p:cNvPicPr>
            <a:picLocks noChangeAspect="1"/>
          </p:cNvPicPr>
          <p:nvPr/>
        </p:nvPicPr>
        <p:blipFill>
          <a:blip r:embed="rId1"/>
          <a:stretch>
            <a:fillRect/>
          </a:stretch>
        </p:blipFill>
        <p:spPr>
          <a:xfrm>
            <a:off x="4725035" y="2674620"/>
            <a:ext cx="2716530" cy="2569845"/>
          </a:xfrm>
          <a:prstGeom prst="rect">
            <a:avLst/>
          </a:prstGeom>
        </p:spPr>
      </p:pic>
      <p:pic>
        <p:nvPicPr>
          <p:cNvPr id="6" name="Picture 5" descr="1"/>
          <p:cNvPicPr>
            <a:picLocks noChangeAspect="1"/>
          </p:cNvPicPr>
          <p:nvPr/>
        </p:nvPicPr>
        <p:blipFill>
          <a:blip r:embed="rId2"/>
          <a:stretch>
            <a:fillRect/>
          </a:stretch>
        </p:blipFill>
        <p:spPr>
          <a:xfrm>
            <a:off x="1066800" y="2221865"/>
            <a:ext cx="2861310" cy="1624965"/>
          </a:xfrm>
          <a:prstGeom prst="rect">
            <a:avLst/>
          </a:prstGeom>
        </p:spPr>
      </p:pic>
      <p:pic>
        <p:nvPicPr>
          <p:cNvPr id="7" name="Picture 6" descr="1"/>
          <p:cNvPicPr>
            <a:picLocks noChangeAspect="1"/>
          </p:cNvPicPr>
          <p:nvPr/>
        </p:nvPicPr>
        <p:blipFill>
          <a:blip r:embed="rId3"/>
          <a:stretch>
            <a:fillRect/>
          </a:stretch>
        </p:blipFill>
        <p:spPr>
          <a:xfrm>
            <a:off x="716280" y="3933825"/>
            <a:ext cx="3919855" cy="1670685"/>
          </a:xfrm>
          <a:prstGeom prst="rect">
            <a:avLst/>
          </a:prstGeom>
        </p:spPr>
      </p:pic>
      <p:sp>
        <p:nvSpPr>
          <p:cNvPr id="8" name="Text Box 7"/>
          <p:cNvSpPr txBox="1"/>
          <p:nvPr/>
        </p:nvSpPr>
        <p:spPr>
          <a:xfrm>
            <a:off x="295275" y="2865755"/>
            <a:ext cx="792480" cy="337185"/>
          </a:xfrm>
          <a:prstGeom prst="rect">
            <a:avLst/>
          </a:prstGeom>
          <a:noFill/>
        </p:spPr>
        <p:txBody>
          <a:bodyPr wrap="none" rtlCol="0">
            <a:spAutoFit/>
          </a:bodyPr>
          <a:p>
            <a:r>
              <a:rPr lang="en-US" altLang="en-US" sz="1600">
                <a:solidFill>
                  <a:srgbClr val="FF0000"/>
                </a:solidFill>
              </a:rPr>
              <a:t>相图：</a:t>
            </a:r>
            <a:endParaRPr lang="en-US" altLang="en-US" sz="1600">
              <a:solidFill>
                <a:srgbClr val="FF0000"/>
              </a:solidFill>
            </a:endParaRPr>
          </a:p>
        </p:txBody>
      </p:sp>
      <p:sp>
        <p:nvSpPr>
          <p:cNvPr id="9" name="Text Box 8"/>
          <p:cNvSpPr txBox="1"/>
          <p:nvPr/>
        </p:nvSpPr>
        <p:spPr>
          <a:xfrm>
            <a:off x="39370" y="4098925"/>
            <a:ext cx="792480" cy="583565"/>
          </a:xfrm>
          <a:prstGeom prst="rect">
            <a:avLst/>
          </a:prstGeom>
          <a:noFill/>
        </p:spPr>
        <p:txBody>
          <a:bodyPr wrap="none" rtlCol="0">
            <a:spAutoFit/>
          </a:bodyPr>
          <a:p>
            <a:r>
              <a:rPr lang="en-US" altLang="en-US" sz="1600">
                <a:solidFill>
                  <a:srgbClr val="FF0000"/>
                </a:solidFill>
              </a:rPr>
              <a:t>电流激</a:t>
            </a:r>
            <a:endParaRPr lang="en-US" altLang="en-US" sz="1600">
              <a:solidFill>
                <a:srgbClr val="FF0000"/>
              </a:solidFill>
            </a:endParaRPr>
          </a:p>
          <a:p>
            <a:r>
              <a:rPr lang="en-US" altLang="en-US" sz="1600">
                <a:solidFill>
                  <a:srgbClr val="FF0000"/>
                </a:solidFill>
              </a:rPr>
              <a:t>发sk：</a:t>
            </a:r>
            <a:endParaRPr lang="en-US" altLang="en-US" sz="1600">
              <a:solidFill>
                <a:srgbClr val="FF0000"/>
              </a:solidFill>
            </a:endParaRPr>
          </a:p>
        </p:txBody>
      </p:sp>
      <p:sp>
        <p:nvSpPr>
          <p:cNvPr id="10" name="Text Box 9"/>
          <p:cNvSpPr txBox="1"/>
          <p:nvPr/>
        </p:nvSpPr>
        <p:spPr>
          <a:xfrm>
            <a:off x="4787265" y="2357755"/>
            <a:ext cx="1198880" cy="337185"/>
          </a:xfrm>
          <a:prstGeom prst="rect">
            <a:avLst/>
          </a:prstGeom>
          <a:noFill/>
        </p:spPr>
        <p:txBody>
          <a:bodyPr wrap="none" rtlCol="0">
            <a:spAutoFit/>
          </a:bodyPr>
          <a:p>
            <a:r>
              <a:rPr lang="en-US" altLang="en-US" sz="1600">
                <a:solidFill>
                  <a:srgbClr val="FF0000"/>
                </a:solidFill>
              </a:rPr>
              <a:t>微磁模拟：</a:t>
            </a:r>
            <a:endParaRPr lang="en-US" altLang="en-US" sz="1600">
              <a:solidFill>
                <a:srgbClr val="FF0000"/>
              </a:solidFill>
            </a:endParaRPr>
          </a:p>
        </p:txBody>
      </p:sp>
      <p:sp>
        <p:nvSpPr>
          <p:cNvPr id="11" name="Text Box 10"/>
          <p:cNvSpPr txBox="1"/>
          <p:nvPr/>
        </p:nvSpPr>
        <p:spPr>
          <a:xfrm>
            <a:off x="4578350" y="5311775"/>
            <a:ext cx="2922270" cy="337185"/>
          </a:xfrm>
          <a:prstGeom prst="rect">
            <a:avLst/>
          </a:prstGeom>
          <a:noFill/>
        </p:spPr>
        <p:txBody>
          <a:bodyPr wrap="none" rtlCol="0">
            <a:spAutoFit/>
          </a:bodyPr>
          <a:p>
            <a:pPr marL="285750" indent="-285750">
              <a:buFont typeface="Arial" panose="020B0604020202020204" pitchFamily="34" charset="0"/>
              <a:buChar char="•"/>
            </a:pPr>
            <a:r>
              <a:rPr lang="en-US" altLang="en-US" sz="1600" b="1">
                <a:solidFill>
                  <a:srgbClr val="FF0000"/>
                </a:solidFill>
              </a:rPr>
              <a:t>模拟结果与分析和实验一致</a:t>
            </a:r>
            <a:endParaRPr lang="en-US" altLang="en-US" sz="1600" b="1">
              <a:solidFill>
                <a:srgbClr val="FF0000"/>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978177" y="358341"/>
            <a:ext cx="3604260" cy="460375"/>
          </a:xfrm>
          <a:prstGeom prst="rect">
            <a:avLst/>
          </a:prstGeom>
          <a:noFill/>
        </p:spPr>
        <p:txBody>
          <a:bodyPr wrap="none" rtlCol="0">
            <a:spAutoFit/>
          </a:bodyPr>
          <a:p>
            <a:r>
              <a:rPr lang="en-US" sz="2400" dirty="0">
                <a:latin typeface="+mj-lt"/>
                <a:ea typeface="SimSun" panose="02010600030101010101" pitchFamily="2" charset="-122"/>
              </a:rPr>
              <a:t>韩秀峰2021物理年会报告</a:t>
            </a:r>
            <a:endParaRPr lang="en-US" sz="2400" dirty="0">
              <a:latin typeface="+mj-lt"/>
              <a:ea typeface="SimSun" panose="02010600030101010101" pitchFamily="2" charset="-122"/>
            </a:endParaRPr>
          </a:p>
        </p:txBody>
      </p:sp>
      <p:sp>
        <p:nvSpPr>
          <p:cNvPr id="2" name="Text Box 1"/>
          <p:cNvSpPr txBox="1"/>
          <p:nvPr/>
        </p:nvSpPr>
        <p:spPr>
          <a:xfrm>
            <a:off x="5650865" y="828040"/>
            <a:ext cx="1812290" cy="306705"/>
          </a:xfrm>
          <a:prstGeom prst="rect">
            <a:avLst/>
          </a:prstGeom>
          <a:noFill/>
        </p:spPr>
        <p:txBody>
          <a:bodyPr wrap="square" rtlCol="0">
            <a:spAutoFit/>
          </a:bodyPr>
          <a:p>
            <a:r>
              <a:rPr lang="en-US" sz="1400"/>
              <a:t>未来30年有大发展</a:t>
            </a:r>
            <a:endParaRPr lang="en-US" sz="1400">
              <a:ea typeface="SimSun" panose="02010600030101010101" pitchFamily="2" charset="-122"/>
            </a:endParaRPr>
          </a:p>
        </p:txBody>
      </p:sp>
      <p:pic>
        <p:nvPicPr>
          <p:cNvPr id="6" name="Picture 5" descr="/tmp/2.png2"/>
          <p:cNvPicPr>
            <a:picLocks noChangeAspect="1"/>
          </p:cNvPicPr>
          <p:nvPr/>
        </p:nvPicPr>
        <p:blipFill>
          <a:blip r:embed="rId1"/>
          <a:srcRect/>
          <a:stretch>
            <a:fillRect/>
          </a:stretch>
        </p:blipFill>
        <p:spPr>
          <a:xfrm>
            <a:off x="24130" y="1318260"/>
            <a:ext cx="7513320" cy="4226560"/>
          </a:xfrm>
          <a:prstGeom prst="rect">
            <a:avLst/>
          </a:prstGeom>
        </p:spPr>
      </p:pic>
      <p:sp>
        <p:nvSpPr>
          <p:cNvPr id="3" name="Oval 2"/>
          <p:cNvSpPr/>
          <p:nvPr/>
        </p:nvSpPr>
        <p:spPr>
          <a:xfrm rot="5400000">
            <a:off x="4778375" y="1487170"/>
            <a:ext cx="136525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8" name="Straight Arrow Connector 7"/>
          <p:cNvCxnSpPr/>
          <p:nvPr/>
        </p:nvCxnSpPr>
        <p:spPr>
          <a:xfrm flipV="1">
            <a:off x="6047105" y="1054100"/>
            <a:ext cx="245110" cy="8699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609117" y="56716"/>
            <a:ext cx="6151880" cy="398780"/>
          </a:xfrm>
          <a:prstGeom prst="rect">
            <a:avLst/>
          </a:prstGeom>
          <a:noFill/>
        </p:spPr>
        <p:txBody>
          <a:bodyPr wrap="none" rtlCol="0">
            <a:spAutoFit/>
          </a:bodyPr>
          <a:p>
            <a:r>
              <a:rPr lang="zh-CN" altLang="en-US" sz="2000" dirty="0">
                <a:latin typeface="+mj-lt"/>
                <a:ea typeface="SimSun" panose="02010600030101010101" pitchFamily="2" charset="-122"/>
              </a:rPr>
              <a:t>用</a:t>
            </a:r>
            <a:r>
              <a:rPr lang="en-US" altLang="zh-CN" sz="2000" dirty="0">
                <a:latin typeface="+mj-lt"/>
                <a:ea typeface="SimSun" panose="02010600030101010101" pitchFamily="2" charset="-122"/>
              </a:rPr>
              <a:t>skyrmion-vortex</a:t>
            </a:r>
            <a:r>
              <a:rPr lang="zh-CN" altLang="en-US" sz="2000" dirty="0">
                <a:latin typeface="+mj-lt"/>
                <a:ea typeface="SimSun" panose="02010600030101010101" pitchFamily="2" charset="-122"/>
              </a:rPr>
              <a:t>对来操控</a:t>
            </a:r>
            <a:r>
              <a:rPr lang="en-US" altLang="zh-CN" sz="2000" dirty="0">
                <a:latin typeface="+mj-lt"/>
                <a:ea typeface="SimSun" panose="02010600030101010101" pitchFamily="2" charset="-122"/>
              </a:rPr>
              <a:t>Majorana</a:t>
            </a:r>
            <a:r>
              <a:rPr lang="zh-CN" altLang="en-US" sz="2000" dirty="0">
                <a:latin typeface="+mj-lt"/>
                <a:ea typeface="SimSun" panose="02010600030101010101" pitchFamily="2" charset="-122"/>
              </a:rPr>
              <a:t>编织：可集成平台</a:t>
            </a:r>
            <a:endParaRPr lang="zh-CN" altLang="en-US" sz="2000" dirty="0">
              <a:latin typeface="+mj-lt"/>
              <a:ea typeface="SimSun" panose="02010600030101010101" pitchFamily="2" charset="-122"/>
            </a:endParaRPr>
          </a:p>
        </p:txBody>
      </p:sp>
      <p:sp>
        <p:nvSpPr>
          <p:cNvPr id="4" name="Text Box 3"/>
          <p:cNvSpPr txBox="1"/>
          <p:nvPr/>
        </p:nvSpPr>
        <p:spPr>
          <a:xfrm>
            <a:off x="175260" y="744855"/>
            <a:ext cx="7228840" cy="1599565"/>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Majorana</a:t>
            </a:r>
            <a:r>
              <a:rPr lang="zh-CN" altLang="en-US" sz="1400" dirty="0">
                <a:solidFill>
                  <a:schemeClr val="tx1"/>
                </a:solidFill>
                <a:latin typeface="+mj-lt"/>
                <a:ea typeface="SimSun" panose="02010600030101010101" pitchFamily="2" charset="-122"/>
              </a:rPr>
              <a:t>零模是准粒子，是拓扑量子计算的基石</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超导</a:t>
            </a:r>
            <a:r>
              <a:rPr lang="en-US" altLang="zh-CN" sz="1400" dirty="0">
                <a:solidFill>
                  <a:schemeClr val="tx1"/>
                </a:solidFill>
                <a:latin typeface="+mj-lt"/>
                <a:ea typeface="SimSun" panose="02010600030101010101" pitchFamily="2" charset="-122"/>
              </a:rPr>
              <a:t>/</a:t>
            </a:r>
            <a:r>
              <a:rPr lang="zh-CN" altLang="en-US" sz="1400" dirty="0">
                <a:solidFill>
                  <a:schemeClr val="tx1"/>
                </a:solidFill>
                <a:latin typeface="+mj-lt"/>
                <a:ea typeface="SimSun" panose="02010600030101010101" pitchFamily="2" charset="-122"/>
              </a:rPr>
              <a:t>铁磁</a:t>
            </a:r>
            <a:r>
              <a:rPr lang="en-US" altLang="zh-CN" sz="1400" dirty="0">
                <a:solidFill>
                  <a:schemeClr val="tx1"/>
                </a:solidFill>
                <a:latin typeface="+mj-lt"/>
                <a:ea typeface="SimSun" panose="02010600030101010101" pitchFamily="2" charset="-122"/>
              </a:rPr>
              <a:t> </a:t>
            </a:r>
            <a:r>
              <a:rPr lang="zh-CN" altLang="en-US" sz="1400" dirty="0">
                <a:solidFill>
                  <a:schemeClr val="tx1"/>
                </a:solidFill>
                <a:latin typeface="+mj-lt"/>
                <a:ea typeface="SimSun" panose="02010600030101010101" pitchFamily="2" charset="-122"/>
              </a:rPr>
              <a:t>异质结中的</a:t>
            </a:r>
            <a:r>
              <a:rPr lang="en-US" altLang="en-US" sz="1400" dirty="0">
                <a:solidFill>
                  <a:schemeClr val="tx1"/>
                </a:solidFill>
                <a:latin typeface="+mj-lt"/>
                <a:ea typeface="SimSun" panose="02010600030101010101" pitchFamily="2" charset="-122"/>
              </a:rPr>
              <a:t>skyrmion-vortex</a:t>
            </a:r>
            <a:r>
              <a:rPr lang="zh-CN" altLang="en-US" sz="1400" dirty="0">
                <a:solidFill>
                  <a:schemeClr val="tx1"/>
                </a:solidFill>
                <a:latin typeface="+mj-lt"/>
                <a:ea typeface="SimSun" panose="02010600030101010101" pitchFamily="2" charset="-122"/>
              </a:rPr>
              <a:t>对中存在</a:t>
            </a:r>
            <a:r>
              <a:rPr lang="en-US" altLang="en-US" sz="1400" dirty="0">
                <a:latin typeface="+mj-lt"/>
                <a:ea typeface="SimSun" panose="02010600030101010101" pitchFamily="2" charset="-122"/>
                <a:sym typeface="+mn-ea"/>
              </a:rPr>
              <a:t>Majorana</a:t>
            </a:r>
            <a:r>
              <a:rPr lang="zh-CN" altLang="en-US" sz="1400" dirty="0">
                <a:latin typeface="+mj-lt"/>
                <a:ea typeface="SimSun" panose="02010600030101010101" pitchFamily="2" charset="-122"/>
                <a:sym typeface="+mn-ea"/>
              </a:rPr>
              <a:t>零模，可以二维空间方便地操控</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本文：绝热地编织了复合拓扑结构，并能过对超导序参量的自洽计算，数值地验证了</a:t>
            </a:r>
            <a:endParaRPr lang="zh-CN" altLang="en-US" sz="1400" dirty="0">
              <a:solidFill>
                <a:schemeClr val="tx1"/>
              </a:solidFill>
              <a:latin typeface="+mj-lt"/>
              <a:ea typeface="SimSun" panose="02010600030101010101" pitchFamily="2" charset="-122"/>
            </a:endParaRPr>
          </a:p>
          <a:p>
            <a:pPr indent="0" algn="l">
              <a:buFont typeface="Arial" panose="020B0604020202020204" pitchFamily="34" charset="0"/>
              <a:buNone/>
            </a:pPr>
            <a:r>
              <a:rPr lang="en-US" altLang="en-US" sz="1400" dirty="0">
                <a:latin typeface="+mj-lt"/>
                <a:ea typeface="SimSun" panose="02010600030101010101" pitchFamily="2" charset="-122"/>
                <a:sym typeface="+mn-ea"/>
              </a:rPr>
              <a:t>Majorana</a:t>
            </a:r>
            <a:r>
              <a:rPr lang="zh-CN" altLang="en-US" sz="1400" dirty="0">
                <a:latin typeface="+mj-lt"/>
                <a:ea typeface="SimSun" panose="02010600030101010101" pitchFamily="2" charset="-122"/>
                <a:sym typeface="+mn-ea"/>
              </a:rPr>
              <a:t>零模的非阿贝尔统计性</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latin typeface="+mj-lt"/>
                <a:ea typeface="SimSun" panose="02010600030101010101" pitchFamily="2" charset="-122"/>
                <a:sym typeface="+mn-ea"/>
              </a:rPr>
              <a:t>这种方法有望发展成为可集成的平台</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latin typeface="+mj-lt"/>
                <a:ea typeface="SimSun" panose="02010600030101010101" pitchFamily="2" charset="-122"/>
                <a:sym typeface="+mn-ea"/>
              </a:rPr>
              <a:t>skyrmion-vortex</a:t>
            </a:r>
            <a:r>
              <a:rPr lang="zh-CN" altLang="en-US" sz="1400" dirty="0">
                <a:latin typeface="+mj-lt"/>
                <a:ea typeface="SimSun" panose="02010600030101010101" pitchFamily="2" charset="-122"/>
                <a:sym typeface="+mn-ea"/>
              </a:rPr>
              <a:t>对可以</a:t>
            </a:r>
            <a:r>
              <a:rPr lang="zh-CN" altLang="en-US" sz="1400">
                <a:ea typeface="SimSun" panose="02010600030101010101" pitchFamily="2" charset="-122"/>
                <a:sym typeface="+mn-ea"/>
              </a:rPr>
              <a:t>由</a:t>
            </a:r>
            <a:r>
              <a:rPr lang="en-US" altLang="zh-CN" sz="1400">
                <a:ea typeface="SimSun" panose="02010600030101010101" pitchFamily="2" charset="-122"/>
                <a:sym typeface="+mn-ea"/>
              </a:rPr>
              <a:t>SOC</a:t>
            </a:r>
            <a:r>
              <a:rPr lang="zh-CN" altLang="en-US" sz="1400">
                <a:ea typeface="SimSun" panose="02010600030101010101" pitchFamily="2" charset="-122"/>
                <a:sym typeface="+mn-ea"/>
              </a:rPr>
              <a:t>或应用场导致</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rPr>
              <a:t>系统：</a:t>
            </a:r>
            <a:r>
              <a:rPr lang="zh-CN" altLang="en-US" sz="1400" dirty="0">
                <a:solidFill>
                  <a:srgbClr val="FF0000"/>
                </a:solidFill>
                <a:latin typeface="+mj-lt"/>
                <a:ea typeface="SimSun" panose="02010600030101010101" pitchFamily="2" charset="-122"/>
              </a:rPr>
              <a:t>二维</a:t>
            </a:r>
            <a:r>
              <a:rPr lang="en-US" altLang="zh-CN" sz="1400" dirty="0">
                <a:solidFill>
                  <a:schemeClr val="tx1"/>
                </a:solidFill>
                <a:latin typeface="+mj-lt"/>
                <a:ea typeface="SimSun" panose="02010600030101010101" pitchFamily="2" charset="-122"/>
              </a:rPr>
              <a:t> </a:t>
            </a:r>
            <a:r>
              <a:rPr lang="zh-CN" altLang="en-US" sz="1400" dirty="0">
                <a:solidFill>
                  <a:srgbClr val="FF0000"/>
                </a:solidFill>
                <a:latin typeface="+mj-lt"/>
                <a:ea typeface="SimSun" panose="02010600030101010101" pitchFamily="2" charset="-122"/>
                <a:sym typeface="+mn-ea"/>
              </a:rPr>
              <a:t>超导</a:t>
            </a:r>
            <a:r>
              <a:rPr lang="en-US" altLang="zh-CN" sz="1400" dirty="0">
                <a:solidFill>
                  <a:srgbClr val="FF0000"/>
                </a:solidFill>
                <a:latin typeface="+mj-lt"/>
                <a:ea typeface="SimSun" panose="02010600030101010101" pitchFamily="2" charset="-122"/>
                <a:sym typeface="+mn-ea"/>
              </a:rPr>
              <a:t>/</a:t>
            </a:r>
            <a:r>
              <a:rPr lang="zh-CN" altLang="en-US" sz="1400" dirty="0">
                <a:solidFill>
                  <a:srgbClr val="FF0000"/>
                </a:solidFill>
                <a:latin typeface="+mj-lt"/>
                <a:ea typeface="SimSun" panose="02010600030101010101" pitchFamily="2" charset="-122"/>
                <a:sym typeface="+mn-ea"/>
              </a:rPr>
              <a:t>铁磁</a:t>
            </a:r>
            <a:r>
              <a:rPr lang="en-US" altLang="zh-CN" sz="1400" dirty="0">
                <a:solidFill>
                  <a:srgbClr val="FF0000"/>
                </a:solidFill>
                <a:latin typeface="+mj-lt"/>
                <a:ea typeface="SimSun" panose="02010600030101010101" pitchFamily="2" charset="-122"/>
                <a:sym typeface="+mn-ea"/>
              </a:rPr>
              <a:t> </a:t>
            </a:r>
            <a:r>
              <a:rPr lang="zh-CN" altLang="en-US" sz="1400" dirty="0">
                <a:solidFill>
                  <a:srgbClr val="FF0000"/>
                </a:solidFill>
                <a:latin typeface="+mj-lt"/>
                <a:ea typeface="SimSun" panose="02010600030101010101" pitchFamily="2" charset="-122"/>
                <a:sym typeface="+mn-ea"/>
              </a:rPr>
              <a:t>异质结</a:t>
            </a:r>
            <a:endParaRPr lang="zh-CN" altLang="en-US" sz="1400" dirty="0">
              <a:solidFill>
                <a:srgbClr val="FF0000"/>
              </a:solidFill>
              <a:latin typeface="+mj-lt"/>
              <a:ea typeface="SimSun" panose="02010600030101010101" pitchFamily="2" charset="-122"/>
              <a:sym typeface="+mn-ea"/>
            </a:endParaRPr>
          </a:p>
        </p:txBody>
      </p:sp>
      <p:sp>
        <p:nvSpPr>
          <p:cNvPr id="2" name="Text Box 1"/>
          <p:cNvSpPr txBox="1"/>
          <p:nvPr/>
        </p:nvSpPr>
        <p:spPr>
          <a:xfrm>
            <a:off x="4895215" y="455295"/>
            <a:ext cx="2653665" cy="275590"/>
          </a:xfrm>
          <a:prstGeom prst="rect">
            <a:avLst/>
          </a:prstGeom>
          <a:noFill/>
        </p:spPr>
        <p:txBody>
          <a:bodyPr wrap="square" rtlCol="0">
            <a:spAutoFit/>
          </a:bodyPr>
          <a:p>
            <a:r>
              <a:rPr lang="en-US" altLang="en-US" sz="1200"/>
              <a:t>https://arxiv.org/pdf/2110.13983.pdf</a:t>
            </a:r>
            <a:endParaRPr lang="en-US" altLang="en-US" sz="1200"/>
          </a:p>
        </p:txBody>
      </p:sp>
      <p:pic>
        <p:nvPicPr>
          <p:cNvPr id="3" name="Picture 2" descr="1"/>
          <p:cNvPicPr>
            <a:picLocks noChangeAspect="1"/>
          </p:cNvPicPr>
          <p:nvPr/>
        </p:nvPicPr>
        <p:blipFill>
          <a:blip r:embed="rId1"/>
          <a:stretch>
            <a:fillRect/>
          </a:stretch>
        </p:blipFill>
        <p:spPr>
          <a:xfrm>
            <a:off x="175260" y="2344420"/>
            <a:ext cx="7051675" cy="442595"/>
          </a:xfrm>
          <a:prstGeom prst="rect">
            <a:avLst/>
          </a:prstGeom>
        </p:spPr>
      </p:pic>
      <p:pic>
        <p:nvPicPr>
          <p:cNvPr id="5" name="Picture 4" descr="/home/ligy/Pictures/1.png1"/>
          <p:cNvPicPr>
            <a:picLocks noChangeAspect="1"/>
          </p:cNvPicPr>
          <p:nvPr/>
        </p:nvPicPr>
        <p:blipFill>
          <a:blip r:embed="rId2"/>
          <a:srcRect/>
          <a:stretch>
            <a:fillRect/>
          </a:stretch>
        </p:blipFill>
        <p:spPr>
          <a:xfrm>
            <a:off x="82550" y="3221355"/>
            <a:ext cx="2724150" cy="1336675"/>
          </a:xfrm>
          <a:prstGeom prst="rect">
            <a:avLst/>
          </a:prstGeom>
        </p:spPr>
      </p:pic>
      <p:pic>
        <p:nvPicPr>
          <p:cNvPr id="7" name="Picture 6" descr="1"/>
          <p:cNvPicPr>
            <a:picLocks noChangeAspect="1"/>
          </p:cNvPicPr>
          <p:nvPr/>
        </p:nvPicPr>
        <p:blipFill>
          <a:blip r:embed="rId3"/>
          <a:stretch>
            <a:fillRect/>
          </a:stretch>
        </p:blipFill>
        <p:spPr>
          <a:xfrm>
            <a:off x="2553970" y="2701290"/>
            <a:ext cx="2453005" cy="2049780"/>
          </a:xfrm>
          <a:prstGeom prst="rect">
            <a:avLst/>
          </a:prstGeom>
        </p:spPr>
      </p:pic>
      <p:pic>
        <p:nvPicPr>
          <p:cNvPr id="8" name="Picture 7" descr="1"/>
          <p:cNvPicPr>
            <a:picLocks noChangeAspect="1"/>
          </p:cNvPicPr>
          <p:nvPr/>
        </p:nvPicPr>
        <p:blipFill>
          <a:blip r:embed="rId4"/>
          <a:stretch>
            <a:fillRect/>
          </a:stretch>
        </p:blipFill>
        <p:spPr>
          <a:xfrm>
            <a:off x="5040630" y="2943225"/>
            <a:ext cx="2508250" cy="1892935"/>
          </a:xfrm>
          <a:prstGeom prst="rect">
            <a:avLst/>
          </a:prstGeom>
        </p:spPr>
      </p:pic>
      <p:sp>
        <p:nvSpPr>
          <p:cNvPr id="9" name="Text Box 8"/>
          <p:cNvSpPr txBox="1"/>
          <p:nvPr/>
        </p:nvSpPr>
        <p:spPr>
          <a:xfrm>
            <a:off x="3762375" y="4907915"/>
            <a:ext cx="640080" cy="368300"/>
          </a:xfrm>
          <a:prstGeom prst="rect">
            <a:avLst/>
          </a:prstGeom>
          <a:noFill/>
        </p:spPr>
        <p:txBody>
          <a:bodyPr wrap="none" rtlCol="0">
            <a:spAutoFit/>
          </a:bodyPr>
          <a:p>
            <a:r>
              <a:rPr lang="zh-CN" altLang="en-US">
                <a:ea typeface="SimSun" panose="02010600030101010101" pitchFamily="2" charset="-122"/>
              </a:rPr>
              <a:t>能谱</a:t>
            </a:r>
            <a:endParaRPr lang="zh-CN" altLang="en-US">
              <a:ea typeface="SimSun" panose="02010600030101010101" pitchFamily="2" charset="-122"/>
            </a:endParaRPr>
          </a:p>
        </p:txBody>
      </p:sp>
      <p:sp>
        <p:nvSpPr>
          <p:cNvPr id="10" name="Text Box 9"/>
          <p:cNvSpPr txBox="1"/>
          <p:nvPr/>
        </p:nvSpPr>
        <p:spPr>
          <a:xfrm>
            <a:off x="6019800" y="4907915"/>
            <a:ext cx="640080" cy="368300"/>
          </a:xfrm>
          <a:prstGeom prst="rect">
            <a:avLst/>
          </a:prstGeom>
          <a:noFill/>
        </p:spPr>
        <p:txBody>
          <a:bodyPr wrap="none" rtlCol="0">
            <a:spAutoFit/>
          </a:bodyPr>
          <a:p>
            <a:r>
              <a:rPr lang="zh-CN" altLang="en-US">
                <a:ea typeface="SimSun" panose="02010600030101010101" pitchFamily="2" charset="-122"/>
              </a:rPr>
              <a:t>相图</a:t>
            </a:r>
            <a:endParaRPr lang="zh-CN" altLang="en-US">
              <a:ea typeface="SimSun" panose="02010600030101010101" pitchFamily="2"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941857" y="131011"/>
            <a:ext cx="5677535" cy="460375"/>
          </a:xfrm>
          <a:prstGeom prst="rect">
            <a:avLst/>
          </a:prstGeom>
          <a:noFill/>
        </p:spPr>
        <p:txBody>
          <a:bodyPr wrap="none" rtlCol="0">
            <a:spAutoFit/>
          </a:bodyPr>
          <a:lstStyle/>
          <a:p>
            <a:r>
              <a:rPr lang="zh-CN" sz="2400" dirty="0">
                <a:latin typeface="+mj-lt"/>
                <a:ea typeface="SimSun" panose="02010600030101010101" pitchFamily="2" charset="-122"/>
              </a:rPr>
              <a:t>零电流情况下电子型</a:t>
            </a:r>
            <a:r>
              <a:rPr lang="en-US" altLang="zh-CN" sz="2400" dirty="0">
                <a:latin typeface="+mj-lt"/>
                <a:ea typeface="SimSun" panose="02010600030101010101" pitchFamily="2" charset="-122"/>
              </a:rPr>
              <a:t>shot noise</a:t>
            </a:r>
            <a:r>
              <a:rPr lang="zh-CN" altLang="en-US" sz="2400" dirty="0">
                <a:latin typeface="+mj-lt"/>
                <a:ea typeface="SimSun" panose="02010600030101010101" pitchFamily="2" charset="-122"/>
              </a:rPr>
              <a:t>的普适边界</a:t>
            </a:r>
            <a:endParaRPr lang="zh-CN" altLang="en-US" sz="2400" dirty="0">
              <a:latin typeface="+mj-lt"/>
              <a:ea typeface="SimSun" panose="02010600030101010101" pitchFamily="2" charset="-122"/>
            </a:endParaRPr>
          </a:p>
        </p:txBody>
      </p:sp>
      <p:sp>
        <p:nvSpPr>
          <p:cNvPr id="8" name="Text Box 7"/>
          <p:cNvSpPr txBox="1"/>
          <p:nvPr/>
        </p:nvSpPr>
        <p:spPr>
          <a:xfrm>
            <a:off x="217170" y="688975"/>
            <a:ext cx="7126605" cy="3167380"/>
          </a:xfrm>
          <a:prstGeom prst="rect">
            <a:avLst/>
          </a:prstGeom>
          <a:noFill/>
        </p:spPr>
        <p:txBody>
          <a:bodyPr wrap="square" rtlCol="0">
            <a:spAutoFit/>
          </a:bodyPr>
          <a:lstStyle/>
          <a:p>
            <a:pPr marL="285750" indent="-285750">
              <a:lnSpc>
                <a:spcPct val="110000"/>
              </a:lnSpc>
              <a:buFont typeface="Arial" panose="020B0604020202020204" pitchFamily="34" charset="0"/>
              <a:buChar char="•"/>
            </a:pPr>
            <a:r>
              <a:rPr lang="zh-CN" altLang="en-US" sz="1400" dirty="0">
                <a:ea typeface="SimSun" panose="02010600030101010101" pitchFamily="2" charset="-122"/>
                <a:sym typeface="+mn-ea"/>
              </a:rPr>
              <a:t>介观器件在</a:t>
            </a:r>
            <a:r>
              <a:rPr lang="zh-CN" altLang="en-US" sz="1400" dirty="0">
                <a:solidFill>
                  <a:srgbClr val="FF0000"/>
                </a:solidFill>
                <a:ea typeface="SimSun" panose="02010600030101010101" pitchFamily="2" charset="-122"/>
                <a:sym typeface="+mn-ea"/>
              </a:rPr>
              <a:t>平衡</a:t>
            </a:r>
            <a:r>
              <a:rPr lang="en-US" altLang="zh-CN" sz="1400" dirty="0">
                <a:ea typeface="SimSun" panose="02010600030101010101" pitchFamily="2" charset="-122"/>
                <a:sym typeface="+mn-ea"/>
              </a:rPr>
              <a:t>(</a:t>
            </a:r>
            <a:r>
              <a:rPr lang="zh-CN" altLang="en-US" sz="1400" dirty="0">
                <a:ea typeface="SimSun" panose="02010600030101010101" pitchFamily="2" charset="-122"/>
                <a:sym typeface="+mn-ea"/>
              </a:rPr>
              <a:t>热噪声</a:t>
            </a:r>
            <a:r>
              <a:rPr lang="en-US" altLang="zh-CN" sz="1400" dirty="0">
                <a:ea typeface="SimSun" panose="02010600030101010101" pitchFamily="2" charset="-122"/>
                <a:sym typeface="+mn-ea"/>
              </a:rPr>
              <a:t>)</a:t>
            </a:r>
            <a:r>
              <a:rPr lang="zh-CN" altLang="en-US" sz="1400" dirty="0">
                <a:ea typeface="SimSun" panose="02010600030101010101" pitchFamily="2" charset="-122"/>
                <a:sym typeface="+mn-ea"/>
              </a:rPr>
              <a:t>与</a:t>
            </a:r>
            <a:r>
              <a:rPr lang="zh-CN" altLang="en-US" sz="1400" dirty="0">
                <a:solidFill>
                  <a:srgbClr val="FF0000"/>
                </a:solidFill>
                <a:ea typeface="SimSun" panose="02010600030101010101" pitchFamily="2" charset="-122"/>
                <a:sym typeface="+mn-ea"/>
              </a:rPr>
              <a:t>非平衡</a:t>
            </a:r>
            <a:r>
              <a:rPr lang="en-US" altLang="zh-CN" sz="1400" dirty="0">
                <a:ea typeface="SimSun" panose="02010600030101010101" pitchFamily="2" charset="-122"/>
                <a:sym typeface="+mn-ea"/>
              </a:rPr>
              <a:t>(</a:t>
            </a:r>
            <a:r>
              <a:rPr lang="zh-CN" altLang="en-US" sz="1400" dirty="0">
                <a:ea typeface="SimSun" panose="02010600030101010101" pitchFamily="2" charset="-122"/>
                <a:sym typeface="+mn-ea"/>
              </a:rPr>
              <a:t>散射区电子产生</a:t>
            </a:r>
            <a:r>
              <a:rPr lang="en-US" altLang="zh-CN" sz="1400" dirty="0">
                <a:ea typeface="SimSun" panose="02010600030101010101" pitchFamily="2" charset="-122"/>
                <a:sym typeface="+mn-ea"/>
              </a:rPr>
              <a:t>shot noise)</a:t>
            </a:r>
            <a:r>
              <a:rPr lang="zh-CN" altLang="en-US" sz="1400" dirty="0">
                <a:ea typeface="SimSun" panose="02010600030101010101" pitchFamily="2" charset="-122"/>
                <a:sym typeface="+mn-ea"/>
              </a:rPr>
              <a:t>下都会产生噪声。</a:t>
            </a:r>
            <a:endParaRPr lang="zh-CN" altLang="en-US" sz="1400" dirty="0">
              <a:ea typeface="SimSun" panose="02010600030101010101" pitchFamily="2" charset="-122"/>
              <a:sym typeface="+mn-ea"/>
            </a:endParaRPr>
          </a:p>
          <a:p>
            <a:pPr marL="285750" indent="-285750">
              <a:lnSpc>
                <a:spcPct val="110000"/>
              </a:lnSpc>
              <a:buFont typeface="Arial" panose="020B0604020202020204" pitchFamily="34" charset="0"/>
              <a:buChar char="•"/>
            </a:pPr>
            <a:r>
              <a:rPr lang="en-US" altLang="zh-CN" sz="1400" dirty="0">
                <a:ea typeface="SimSun" panose="02010600030101010101" pitchFamily="2" charset="-122"/>
              </a:rPr>
              <a:t>shot noise</a:t>
            </a:r>
            <a:r>
              <a:rPr lang="zh-CN" altLang="en-US" sz="1400" dirty="0">
                <a:ea typeface="SimSun" panose="02010600030101010101" pitchFamily="2" charset="-122"/>
              </a:rPr>
              <a:t>对研究电荷载流子很有用，如帮助实验上发现了分数电荷。</a:t>
            </a:r>
            <a:endParaRPr lang="zh-CN" altLang="en-US" sz="1400" dirty="0">
              <a:ea typeface="SimSun" panose="02010600030101010101" pitchFamily="2" charset="-122"/>
            </a:endParaRPr>
          </a:p>
          <a:p>
            <a:pPr marL="285750" indent="-285750">
              <a:lnSpc>
                <a:spcPct val="110000"/>
              </a:lnSpc>
              <a:buFont typeface="Arial" panose="020B0604020202020204" pitchFamily="34" charset="0"/>
              <a:buChar char="•"/>
            </a:pPr>
            <a:r>
              <a:rPr lang="zh-CN" altLang="en-US" sz="1400" dirty="0">
                <a:ea typeface="SimSun" panose="02010600030101010101" pitchFamily="2" charset="-122"/>
              </a:rPr>
              <a:t>最近发现了</a:t>
            </a:r>
            <a:r>
              <a:rPr lang="en-US" altLang="zh-CN" sz="1400" dirty="0">
                <a:ea typeface="SimSun" panose="02010600030101010101" pitchFamily="2" charset="-122"/>
              </a:rPr>
              <a:t>d</a:t>
            </a:r>
            <a:r>
              <a:rPr lang="en-US" altLang="en-US" sz="1400" dirty="0">
                <a:ea typeface="SimSun" panose="02010600030101010101" pitchFamily="2" charset="-122"/>
              </a:rPr>
              <a:t>elta-T noise, </a:t>
            </a:r>
            <a:r>
              <a:rPr lang="zh-CN" altLang="en-US" sz="1400" dirty="0">
                <a:ea typeface="SimSun" panose="02010600030101010101" pitchFamily="2" charset="-122"/>
              </a:rPr>
              <a:t>完全由温度差导致，但与热噪声不同，在零平均电流时依然存在</a:t>
            </a:r>
            <a:endParaRPr lang="zh-CN" altLang="en-US" sz="1400" dirty="0">
              <a:ea typeface="SimSun" panose="02010600030101010101" pitchFamily="2" charset="-122"/>
            </a:endParaRPr>
          </a:p>
          <a:p>
            <a:pPr marL="285750" indent="-285750">
              <a:lnSpc>
                <a:spcPct val="110000"/>
              </a:lnSpc>
              <a:buFont typeface="Arial" panose="020B0604020202020204" pitchFamily="34" charset="0"/>
              <a:buChar char="•"/>
            </a:pPr>
            <a:r>
              <a:rPr lang="zh-CN" altLang="en-US" sz="1400" dirty="0">
                <a:ea typeface="SimSun" panose="02010600030101010101" pitchFamily="2" charset="-122"/>
              </a:rPr>
              <a:t>本文：</a:t>
            </a:r>
            <a:endParaRPr lang="zh-CN" altLang="en-US" sz="1400" dirty="0">
              <a:ea typeface="SimSun" panose="02010600030101010101" pitchFamily="2" charset="-122"/>
            </a:endParaRPr>
          </a:p>
          <a:p>
            <a:pPr marL="742950" lvl="1" indent="-285750">
              <a:lnSpc>
                <a:spcPct val="110000"/>
              </a:lnSpc>
              <a:buFont typeface="Arial" panose="020B0604020202020204" pitchFamily="34" charset="0"/>
              <a:buChar char="•"/>
            </a:pPr>
            <a:r>
              <a:rPr lang="en-US" altLang="zh-CN" sz="1400" dirty="0">
                <a:ea typeface="SimSun" panose="02010600030101010101" pitchFamily="2" charset="-122"/>
              </a:rPr>
              <a:t>1. </a:t>
            </a:r>
            <a:r>
              <a:rPr lang="zh-CN" altLang="en-US" sz="1400" dirty="0">
                <a:ea typeface="SimSun" panose="02010600030101010101" pitchFamily="2" charset="-122"/>
              </a:rPr>
              <a:t>在一般非平衡条件下温差、偏压实现了零电流时的有限</a:t>
            </a:r>
            <a:r>
              <a:rPr lang="en-US" altLang="zh-CN" sz="1400" dirty="0">
                <a:ea typeface="SimSun" panose="02010600030101010101" pitchFamily="2" charset="-122"/>
              </a:rPr>
              <a:t>shot noise. </a:t>
            </a:r>
            <a:endParaRPr lang="en-US" altLang="zh-CN" sz="1400" dirty="0">
              <a:ea typeface="SimSun" panose="02010600030101010101" pitchFamily="2" charset="-122"/>
            </a:endParaRPr>
          </a:p>
          <a:p>
            <a:pPr marL="742950" lvl="1" indent="-285750">
              <a:lnSpc>
                <a:spcPct val="110000"/>
              </a:lnSpc>
              <a:buFont typeface="Arial" panose="020B0604020202020204" pitchFamily="34" charset="0"/>
              <a:buChar char="•"/>
            </a:pPr>
            <a:r>
              <a:rPr lang="en-US" altLang="zh-CN" sz="1400" dirty="0">
                <a:ea typeface="SimSun" panose="02010600030101010101" pitchFamily="2" charset="-122"/>
              </a:rPr>
              <a:t>2. </a:t>
            </a:r>
            <a:r>
              <a:rPr lang="zh-CN" altLang="en-US" sz="1400" dirty="0">
                <a:ea typeface="SimSun" panose="02010600030101010101" pitchFamily="2" charset="-122"/>
              </a:rPr>
              <a:t>在合适的非平衡条件下，其他类型的流也有这种现象，如热</a:t>
            </a:r>
            <a:r>
              <a:rPr lang="en-US" altLang="zh-CN" sz="1400" dirty="0">
                <a:ea typeface="SimSun" panose="02010600030101010101" pitchFamily="2" charset="-122"/>
              </a:rPr>
              <a:t>shot noise</a:t>
            </a:r>
            <a:r>
              <a:rPr lang="zh-CN" altLang="en-US" sz="1400" dirty="0">
                <a:ea typeface="SimSun" panose="02010600030101010101" pitchFamily="2" charset="-122"/>
              </a:rPr>
              <a:t>在零热流下的行为。</a:t>
            </a:r>
            <a:endParaRPr lang="zh-CN" altLang="en-US" sz="1400" dirty="0">
              <a:ea typeface="SimSun" panose="02010600030101010101" pitchFamily="2" charset="-122"/>
            </a:endParaRPr>
          </a:p>
          <a:p>
            <a:pPr marL="285750" lvl="0" indent="-285750">
              <a:lnSpc>
                <a:spcPct val="110000"/>
              </a:lnSpc>
              <a:buFont typeface="Arial" panose="020B0604020202020204" pitchFamily="34" charset="0"/>
              <a:buChar char="•"/>
            </a:pPr>
            <a:r>
              <a:rPr lang="zh-CN" altLang="en-US" sz="1400" dirty="0">
                <a:ea typeface="SimSun" panose="02010600030101010101" pitchFamily="2" charset="-122"/>
              </a:rPr>
              <a:t>发现：</a:t>
            </a:r>
            <a:endParaRPr lang="zh-CN" altLang="en-US" sz="1400" dirty="0">
              <a:ea typeface="SimSun" panose="02010600030101010101" pitchFamily="2" charset="-122"/>
            </a:endParaRPr>
          </a:p>
          <a:p>
            <a:pPr marL="742950" lvl="1" indent="-285750">
              <a:lnSpc>
                <a:spcPct val="110000"/>
              </a:lnSpc>
              <a:buFont typeface="Arial" panose="020B0604020202020204" pitchFamily="34" charset="0"/>
              <a:buChar char="•"/>
            </a:pPr>
            <a:r>
              <a:rPr lang="en-US" altLang="zh-CN" sz="1400" dirty="0">
                <a:ea typeface="SimSun" panose="02010600030101010101" pitchFamily="2" charset="-122"/>
              </a:rPr>
              <a:t>1. </a:t>
            </a:r>
            <a:r>
              <a:rPr lang="zh-CN" altLang="en-US" sz="1400" dirty="0">
                <a:ea typeface="SimSun" panose="02010600030101010101" pitchFamily="2" charset="-122"/>
              </a:rPr>
              <a:t>电荷</a:t>
            </a:r>
            <a:r>
              <a:rPr lang="en-US" altLang="zh-CN" sz="1400" dirty="0">
                <a:ea typeface="SimSun" panose="02010600030101010101" pitchFamily="2" charset="-122"/>
              </a:rPr>
              <a:t>shot noise</a:t>
            </a:r>
            <a:r>
              <a:rPr lang="zh-CN" altLang="en-US" sz="1400" dirty="0">
                <a:ea typeface="SimSun" panose="02010600030101010101" pitchFamily="2" charset="-122"/>
              </a:rPr>
              <a:t>边界：零电流下的电荷</a:t>
            </a:r>
            <a:r>
              <a:rPr lang="en-US" altLang="zh-CN" sz="1400" dirty="0">
                <a:ea typeface="SimSun" panose="02010600030101010101" pitchFamily="2" charset="-122"/>
              </a:rPr>
              <a:t>shot noise</a:t>
            </a:r>
            <a:r>
              <a:rPr lang="zh-CN" altLang="en-US" sz="1400" dirty="0">
                <a:ea typeface="SimSun" panose="02010600030101010101" pitchFamily="2" charset="-122"/>
              </a:rPr>
              <a:t>不能热噪声，与系统细节和非平衡条件无关。</a:t>
            </a:r>
            <a:endParaRPr lang="zh-CN" altLang="en-US" sz="1400" dirty="0">
              <a:ea typeface="SimSun" panose="02010600030101010101" pitchFamily="2" charset="-122"/>
            </a:endParaRPr>
          </a:p>
          <a:p>
            <a:pPr marL="742950" lvl="1" indent="-285750">
              <a:lnSpc>
                <a:spcPct val="110000"/>
              </a:lnSpc>
              <a:buFont typeface="Arial" panose="020B0604020202020204" pitchFamily="34" charset="0"/>
              <a:buChar char="•"/>
            </a:pPr>
            <a:r>
              <a:rPr lang="en-US" altLang="zh-CN" sz="1400" dirty="0">
                <a:ea typeface="SimSun" panose="02010600030101010101" pitchFamily="2" charset="-122"/>
              </a:rPr>
              <a:t>2. </a:t>
            </a:r>
            <a:r>
              <a:rPr lang="zh-CN" altLang="en-US" sz="1400" dirty="0">
                <a:ea typeface="SimSun" panose="02010600030101010101" pitchFamily="2" charset="-122"/>
              </a:rPr>
              <a:t>零热流下的热</a:t>
            </a:r>
            <a:r>
              <a:rPr lang="en-US" altLang="zh-CN" sz="1400" dirty="0">
                <a:ea typeface="SimSun" panose="02010600030101010101" pitchFamily="2" charset="-122"/>
              </a:rPr>
              <a:t>shot noise </a:t>
            </a:r>
            <a:r>
              <a:rPr lang="zh-CN" altLang="en-US" sz="1400" dirty="0">
                <a:ea typeface="SimSun" panose="02010600030101010101" pitchFamily="2" charset="-122"/>
              </a:rPr>
              <a:t>无这一限制。</a:t>
            </a:r>
            <a:endParaRPr lang="zh-CN" altLang="en-US" sz="1400" dirty="0">
              <a:ea typeface="SimSun" panose="02010600030101010101" pitchFamily="2" charset="-122"/>
            </a:endParaRPr>
          </a:p>
          <a:p>
            <a:pPr marL="285750" lvl="0" indent="-285750">
              <a:lnSpc>
                <a:spcPct val="110000"/>
              </a:lnSpc>
              <a:buFont typeface="Arial" panose="020B0604020202020204" pitchFamily="34" charset="0"/>
              <a:buChar char="•"/>
            </a:pPr>
            <a:r>
              <a:rPr lang="zh-CN" altLang="en-US" sz="1400" dirty="0">
                <a:ea typeface="SimSun" panose="02010600030101010101" pitchFamily="2" charset="-122"/>
              </a:rPr>
              <a:t>方法：散射理论。要满足条件</a:t>
            </a:r>
            <a:r>
              <a:rPr lang="zh-CN" altLang="en-US" sz="1400" dirty="0">
                <a:solidFill>
                  <a:srgbClr val="FF0000"/>
                </a:solidFill>
                <a:ea typeface="SimSun" panose="02010600030101010101" pitchFamily="2" charset="-122"/>
              </a:rPr>
              <a:t>零流（热电势：</a:t>
            </a:r>
            <a:r>
              <a:rPr lang="en-US" altLang="zh-CN" sz="1400" dirty="0">
                <a:solidFill>
                  <a:srgbClr val="FF0000"/>
                </a:solidFill>
                <a:ea typeface="SimSun" panose="02010600030101010101" pitchFamily="2" charset="-122"/>
              </a:rPr>
              <a:t>                  </a:t>
            </a:r>
            <a:r>
              <a:rPr lang="zh-CN" altLang="en-US" sz="1400" dirty="0">
                <a:solidFill>
                  <a:srgbClr val="FF0000"/>
                </a:solidFill>
                <a:ea typeface="SimSun" panose="02010600030101010101" pitchFamily="2" charset="-122"/>
              </a:rPr>
              <a:t>）</a:t>
            </a:r>
            <a:endParaRPr lang="zh-CN" altLang="en-US" sz="1400" dirty="0">
              <a:solidFill>
                <a:srgbClr val="7030A0"/>
              </a:solidFill>
              <a:ea typeface="SimSun" panose="02010600030101010101" pitchFamily="2" charset="-122"/>
            </a:endParaRPr>
          </a:p>
        </p:txBody>
      </p:sp>
      <p:sp>
        <p:nvSpPr>
          <p:cNvPr id="3" name="Text Box 2"/>
          <p:cNvSpPr txBox="1"/>
          <p:nvPr/>
        </p:nvSpPr>
        <p:spPr>
          <a:xfrm>
            <a:off x="5283200" y="489585"/>
            <a:ext cx="2246630" cy="275590"/>
          </a:xfrm>
          <a:prstGeom prst="rect">
            <a:avLst/>
          </a:prstGeom>
          <a:noFill/>
        </p:spPr>
        <p:txBody>
          <a:bodyPr wrap="square" rtlCol="0" anchor="t">
            <a:spAutoFit/>
          </a:bodyPr>
          <a:p>
            <a:r>
              <a:rPr lang="en-US" altLang="en-US" sz="1200"/>
              <a:t>PRL </a:t>
            </a:r>
            <a:r>
              <a:rPr lang="en-US" sz="1200"/>
              <a:t>127, 136801 (2021)</a:t>
            </a:r>
            <a:endParaRPr lang="en-US" sz="1200"/>
          </a:p>
        </p:txBody>
      </p:sp>
      <p:pic>
        <p:nvPicPr>
          <p:cNvPr id="4" name="Picture 3" descr="1"/>
          <p:cNvPicPr>
            <a:picLocks noChangeAspect="1"/>
          </p:cNvPicPr>
          <p:nvPr/>
        </p:nvPicPr>
        <p:blipFill>
          <a:blip r:embed="rId1"/>
          <a:stretch>
            <a:fillRect/>
          </a:stretch>
        </p:blipFill>
        <p:spPr>
          <a:xfrm>
            <a:off x="4094480" y="3584575"/>
            <a:ext cx="774700" cy="200660"/>
          </a:xfrm>
          <a:prstGeom prst="rect">
            <a:avLst/>
          </a:prstGeom>
        </p:spPr>
      </p:pic>
      <p:pic>
        <p:nvPicPr>
          <p:cNvPr id="5" name="Picture 4" descr="1"/>
          <p:cNvPicPr>
            <a:picLocks noChangeAspect="1"/>
          </p:cNvPicPr>
          <p:nvPr/>
        </p:nvPicPr>
        <p:blipFill>
          <a:blip r:embed="rId2"/>
          <a:stretch>
            <a:fillRect/>
          </a:stretch>
        </p:blipFill>
        <p:spPr>
          <a:xfrm>
            <a:off x="5772785" y="3584575"/>
            <a:ext cx="1642745" cy="1748790"/>
          </a:xfrm>
          <a:prstGeom prst="rect">
            <a:avLst/>
          </a:prstGeom>
        </p:spPr>
      </p:pic>
      <p:cxnSp>
        <p:nvCxnSpPr>
          <p:cNvPr id="6" name="Straight Arrow Connector 5"/>
          <p:cNvCxnSpPr>
            <a:stCxn id="4" idx="2"/>
          </p:cNvCxnSpPr>
          <p:nvPr/>
        </p:nvCxnSpPr>
        <p:spPr>
          <a:xfrm>
            <a:off x="4481830" y="3785235"/>
            <a:ext cx="1292860" cy="4883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Text Box 6"/>
          <p:cNvSpPr txBox="1"/>
          <p:nvPr/>
        </p:nvSpPr>
        <p:spPr>
          <a:xfrm>
            <a:off x="38735" y="5287645"/>
            <a:ext cx="5866130" cy="327660"/>
          </a:xfrm>
          <a:prstGeom prst="rect">
            <a:avLst/>
          </a:prstGeom>
          <a:noFill/>
        </p:spPr>
        <p:txBody>
          <a:bodyPr wrap="square" rtlCol="0" anchor="t">
            <a:spAutoFit/>
          </a:bodyPr>
          <a:p>
            <a:pPr marL="285750" lvl="0" indent="-285750">
              <a:lnSpc>
                <a:spcPct val="110000"/>
              </a:lnSpc>
              <a:buFont typeface="Arial" panose="020B0604020202020204" pitchFamily="34" charset="0"/>
              <a:buChar char="•"/>
            </a:pPr>
            <a:r>
              <a:rPr lang="en-US" altLang="zh-CN" sz="1400" dirty="0">
                <a:solidFill>
                  <a:srgbClr val="FF0000"/>
                </a:solidFill>
                <a:ea typeface="SimSun" panose="02010600030101010101" pitchFamily="2" charset="-122"/>
                <a:sym typeface="+mn-ea"/>
              </a:rPr>
              <a:t>NM/NM/FI</a:t>
            </a:r>
            <a:r>
              <a:rPr lang="zh-CN" altLang="en-US" sz="1400" dirty="0">
                <a:solidFill>
                  <a:srgbClr val="FF0000"/>
                </a:solidFill>
                <a:ea typeface="SimSun" panose="02010600030101010101" pitchFamily="2" charset="-122"/>
                <a:sym typeface="+mn-ea"/>
              </a:rPr>
              <a:t>系统里能算吗？电流为零，自旋流，热流有这个现象吗？</a:t>
            </a:r>
            <a:endParaRPr lang="zh-CN" altLang="en-US" sz="1400" dirty="0">
              <a:solidFill>
                <a:srgbClr val="FF0000"/>
              </a:solidFill>
              <a:ea typeface="SimSun" panose="02010600030101010101" pitchFamily="2" charset="-122"/>
              <a:sym typeface="+mn-ea"/>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591337" y="117041"/>
            <a:ext cx="6379210" cy="460375"/>
          </a:xfrm>
          <a:prstGeom prst="rect">
            <a:avLst/>
          </a:prstGeom>
          <a:noFill/>
        </p:spPr>
        <p:txBody>
          <a:bodyPr wrap="none" rtlCol="0">
            <a:spAutoFit/>
          </a:bodyPr>
          <a:p>
            <a:r>
              <a:rPr lang="zh-CN" altLang="en-US" sz="2400" dirty="0">
                <a:latin typeface="+mj-lt"/>
                <a:ea typeface="SimSun" panose="02010600030101010101" pitchFamily="2" charset="-122"/>
              </a:rPr>
              <a:t>有限温度下的</a:t>
            </a:r>
            <a:r>
              <a:rPr lang="en-US" altLang="zh-CN" sz="2400" dirty="0">
                <a:latin typeface="+mj-lt"/>
                <a:ea typeface="SimSun" panose="02010600030101010101" pitchFamily="2" charset="-122"/>
              </a:rPr>
              <a:t>skyrmion</a:t>
            </a:r>
            <a:r>
              <a:rPr lang="zh-CN" altLang="en-US" sz="2400" dirty="0">
                <a:latin typeface="+mj-lt"/>
                <a:ea typeface="SimSun" panose="02010600030101010101" pitchFamily="2" charset="-122"/>
              </a:rPr>
              <a:t>动力学：超越</a:t>
            </a:r>
            <a:r>
              <a:rPr lang="en-US" altLang="zh-CN" sz="2400" dirty="0">
                <a:latin typeface="+mj-lt"/>
                <a:ea typeface="SimSun" panose="02010600030101010101" pitchFamily="2" charset="-122"/>
              </a:rPr>
              <a:t>Thiele</a:t>
            </a:r>
            <a:r>
              <a:rPr lang="zh-CN" altLang="en-US" sz="2400" dirty="0">
                <a:latin typeface="+mj-lt"/>
                <a:ea typeface="SimSun" panose="02010600030101010101" pitchFamily="2" charset="-122"/>
              </a:rPr>
              <a:t>方程</a:t>
            </a:r>
            <a:endParaRPr lang="zh-CN" altLang="en-US" sz="2400" dirty="0">
              <a:latin typeface="+mj-lt"/>
              <a:ea typeface="SimSun" panose="02010600030101010101" pitchFamily="2" charset="-122"/>
            </a:endParaRPr>
          </a:p>
        </p:txBody>
      </p:sp>
      <p:sp>
        <p:nvSpPr>
          <p:cNvPr id="4" name="Text Box 3"/>
          <p:cNvSpPr txBox="1"/>
          <p:nvPr/>
        </p:nvSpPr>
        <p:spPr>
          <a:xfrm>
            <a:off x="158115" y="563880"/>
            <a:ext cx="7324725" cy="1383665"/>
          </a:xfrm>
          <a:prstGeom prst="rect">
            <a:avLst/>
          </a:prstGeom>
          <a:noFill/>
        </p:spPr>
        <p:txBody>
          <a:bodyPr wrap="none" rtlCol="0">
            <a:spAutoFit/>
          </a:bodyPr>
          <a:p>
            <a:pPr marL="285750" indent="-285750">
              <a:buFont typeface="Arial" panose="020B0604020202020204" pitchFamily="34" charset="0"/>
              <a:buChar char="•"/>
            </a:pPr>
            <a:r>
              <a:rPr lang="zh-CN" sz="1400">
                <a:ea typeface="SimSun" panose="02010600030101010101" pitchFamily="2" charset="-122"/>
              </a:rPr>
              <a:t>磁结构常被当作服从</a:t>
            </a:r>
            <a:r>
              <a:rPr lang="en-US" altLang="zh-CN" sz="1400">
                <a:ea typeface="SimSun" panose="02010600030101010101" pitchFamily="2" charset="-122"/>
              </a:rPr>
              <a:t>Thiele</a:t>
            </a:r>
            <a:r>
              <a:rPr lang="zh-CN" altLang="en-US" sz="1400">
                <a:ea typeface="SimSun" panose="02010600030101010101" pitchFamily="2" charset="-122"/>
              </a:rPr>
              <a:t>方程的准粒子对待。</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本文通过对铁磁</a:t>
            </a:r>
            <a:r>
              <a:rPr lang="en-US" altLang="zh-CN" sz="1400">
                <a:ea typeface="SimSun" panose="02010600030101010101" pitchFamily="2" charset="-122"/>
              </a:rPr>
              <a:t>sk</a:t>
            </a:r>
            <a:r>
              <a:rPr lang="zh-CN" altLang="en-US" sz="1400">
                <a:ea typeface="SimSun" panose="02010600030101010101" pitchFamily="2" charset="-122"/>
              </a:rPr>
              <a:t>的电流驱动和</a:t>
            </a:r>
            <a:r>
              <a:rPr lang="en-US" altLang="zh-CN" sz="1400">
                <a:ea typeface="SimSun" panose="02010600030101010101" pitchFamily="2" charset="-122"/>
              </a:rPr>
              <a:t>Brown</a:t>
            </a:r>
            <a:r>
              <a:rPr lang="zh-CN" altLang="en-US" sz="1400">
                <a:ea typeface="SimSun" panose="02010600030101010101" pitchFamily="2" charset="-122"/>
              </a:rPr>
              <a:t>运动研究，表明基于</a:t>
            </a:r>
            <a:r>
              <a:rPr lang="en-US" altLang="zh-CN" sz="1400">
                <a:ea typeface="SimSun" panose="02010600030101010101" pitchFamily="2" charset="-122"/>
              </a:rPr>
              <a:t>Thiele</a:t>
            </a:r>
            <a:r>
              <a:rPr lang="zh-CN" altLang="en-US" sz="1400">
                <a:ea typeface="SimSun" panose="02010600030101010101" pitchFamily="2" charset="-122"/>
              </a:rPr>
              <a:t>方程的现有理论不能有</a:t>
            </a:r>
            <a:endParaRPr lang="zh-CN" altLang="en-US" sz="1400">
              <a:ea typeface="SimSun" panose="02010600030101010101" pitchFamily="2" charset="-122"/>
            </a:endParaRPr>
          </a:p>
          <a:p>
            <a:pPr indent="0">
              <a:buFont typeface="Arial" panose="020B0604020202020204" pitchFamily="34" charset="0"/>
              <a:buNone/>
            </a:pPr>
            <a:r>
              <a:rPr lang="zh-CN" altLang="en-US" sz="1400">
                <a:ea typeface="SimSun" panose="02010600030101010101" pitchFamily="2" charset="-122"/>
              </a:rPr>
              <a:t>效描述有限温度下的</a:t>
            </a:r>
            <a:r>
              <a:rPr lang="en-US" altLang="zh-CN" sz="1400">
                <a:ea typeface="SimSun" panose="02010600030101010101" pitchFamily="2" charset="-122"/>
              </a:rPr>
              <a:t>sk</a:t>
            </a:r>
            <a:r>
              <a:rPr lang="zh-CN" altLang="en-US" sz="1400">
                <a:ea typeface="SimSun" panose="02010600030101010101" pitchFamily="2" charset="-122"/>
              </a:rPr>
              <a:t>动力学。</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我们提出了一个拓展的运动方程：包含了</a:t>
            </a:r>
            <a:r>
              <a:rPr lang="en-US" altLang="zh-CN" sz="1400">
                <a:ea typeface="SimSun" panose="02010600030101010101" pitchFamily="2" charset="-122"/>
              </a:rPr>
              <a:t>sk</a:t>
            </a:r>
            <a:r>
              <a:rPr lang="zh-CN" altLang="en-US" sz="1400">
                <a:ea typeface="SimSun" panose="02010600030101010101" pitchFamily="2" charset="-122"/>
              </a:rPr>
              <a:t>与</a:t>
            </a:r>
            <a:r>
              <a:rPr lang="en-US" altLang="zh-CN" sz="1400">
                <a:ea typeface="SimSun" panose="02010600030101010101" pitchFamily="2" charset="-122"/>
              </a:rPr>
              <a:t>magnon</a:t>
            </a:r>
            <a:r>
              <a:rPr lang="zh-CN" altLang="en-US" sz="1400">
                <a:ea typeface="SimSun" panose="02010600030101010101" pitchFamily="2" charset="-122"/>
              </a:rPr>
              <a:t>库的耦合，导致了一个额外的，</a:t>
            </a:r>
            <a:endParaRPr lang="zh-CN" altLang="en-US" sz="1400">
              <a:ea typeface="SimSun" panose="02010600030101010101" pitchFamily="2" charset="-122"/>
            </a:endParaRPr>
          </a:p>
          <a:p>
            <a:pPr indent="0">
              <a:buFont typeface="Arial" panose="020B0604020202020204" pitchFamily="34" charset="0"/>
              <a:buNone/>
            </a:pPr>
            <a:r>
              <a:rPr lang="zh-CN" altLang="en-US" sz="1400">
                <a:ea typeface="SimSun" panose="02010600030101010101" pitchFamily="2" charset="-122"/>
              </a:rPr>
              <a:t>正比于温度一次方的耗散项。</a:t>
            </a:r>
            <a:r>
              <a:rPr lang="zh-CN" altLang="en-US" sz="1400">
                <a:solidFill>
                  <a:srgbClr val="FF0000"/>
                </a:solidFill>
                <a:ea typeface="SimSun" panose="02010600030101010101" pitchFamily="2" charset="-122"/>
              </a:rPr>
              <a:t>将</a:t>
            </a:r>
            <a:r>
              <a:rPr lang="en-US" altLang="zh-CN" sz="1400">
                <a:solidFill>
                  <a:srgbClr val="FF0000"/>
                </a:solidFill>
                <a:ea typeface="SimSun" panose="02010600030101010101" pitchFamily="2" charset="-122"/>
              </a:rPr>
              <a:t>Thiele</a:t>
            </a:r>
            <a:r>
              <a:rPr lang="zh-CN" altLang="en-US" sz="1400">
                <a:solidFill>
                  <a:srgbClr val="FF0000"/>
                </a:solidFill>
                <a:ea typeface="SimSun" panose="02010600030101010101" pitchFamily="2" charset="-122"/>
              </a:rPr>
              <a:t>方程拓展到有限温和小阻尼情况</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这个耗散项在单层和多层薄膜结构中占主导作用。</a:t>
            </a:r>
            <a:endParaRPr lang="zh-CN" altLang="en-US" sz="1400">
              <a:ea typeface="SimSun" panose="02010600030101010101" pitchFamily="2" charset="-122"/>
            </a:endParaRPr>
          </a:p>
        </p:txBody>
      </p:sp>
      <p:sp>
        <p:nvSpPr>
          <p:cNvPr id="2" name="Text Box 1"/>
          <p:cNvSpPr txBox="1"/>
          <p:nvPr/>
        </p:nvSpPr>
        <p:spPr>
          <a:xfrm>
            <a:off x="5589270" y="521335"/>
            <a:ext cx="1938655" cy="275590"/>
          </a:xfrm>
          <a:prstGeom prst="rect">
            <a:avLst/>
          </a:prstGeom>
          <a:noFill/>
        </p:spPr>
        <p:txBody>
          <a:bodyPr wrap="square" rtlCol="0">
            <a:spAutoFit/>
          </a:bodyPr>
          <a:p>
            <a:r>
              <a:rPr lang="en-US" altLang="en-US" sz="1200"/>
              <a:t>PRL </a:t>
            </a:r>
            <a:r>
              <a:rPr lang="en-US" sz="1200"/>
              <a:t>127, 047203 (2021)</a:t>
            </a:r>
            <a:endParaRPr lang="en-US" sz="1200"/>
          </a:p>
        </p:txBody>
      </p:sp>
      <p:sp>
        <p:nvSpPr>
          <p:cNvPr id="3" name="Text Box 2"/>
          <p:cNvSpPr txBox="1"/>
          <p:nvPr/>
        </p:nvSpPr>
        <p:spPr>
          <a:xfrm>
            <a:off x="323215" y="4278630"/>
            <a:ext cx="6356350" cy="1383665"/>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实验上第一次探测到孤立的</a:t>
            </a:r>
            <a:r>
              <a:rPr lang="en-US" altLang="zh-CN" sz="1400">
                <a:ea typeface="SimSun" panose="02010600030101010101" pitchFamily="2" charset="-122"/>
              </a:rPr>
              <a:t>s</a:t>
            </a:r>
            <a:r>
              <a:rPr lang="en-US" altLang="en-US" sz="1400">
                <a:ea typeface="SimSun" panose="02010600030101010101" pitchFamily="2" charset="-122"/>
              </a:rPr>
              <a:t>k</a:t>
            </a:r>
            <a:r>
              <a:rPr lang="zh-CN" altLang="en-US" sz="1400">
                <a:ea typeface="SimSun" panose="02010600030101010101" pitchFamily="2" charset="-122"/>
              </a:rPr>
              <a:t>，Nature (London) 465, 901 (2010)</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实验上研究了孤立</a:t>
            </a:r>
            <a:r>
              <a:rPr lang="en-US" altLang="zh-CN" sz="1400">
                <a:ea typeface="SimSun" panose="02010600030101010101" pitchFamily="2" charset="-122"/>
              </a:rPr>
              <a:t>sk</a:t>
            </a:r>
            <a:r>
              <a:rPr lang="zh-CN" altLang="en-US" sz="1400">
                <a:ea typeface="SimSun" panose="02010600030101010101" pitchFamily="2" charset="-122"/>
              </a:rPr>
              <a:t>的电流驱动</a:t>
            </a:r>
            <a:r>
              <a:rPr lang="en-US" altLang="zh-CN" sz="1400">
                <a:ea typeface="SimSun" panose="02010600030101010101" pitchFamily="2" charset="-122"/>
              </a:rPr>
              <a:t> [</a:t>
            </a:r>
            <a:r>
              <a:rPr lang="en-US" altLang="en-US" sz="1400">
                <a:ea typeface="SimSun" panose="02010600030101010101" pitchFamily="2" charset="-122"/>
              </a:rPr>
              <a:t>8-11]</a:t>
            </a:r>
            <a:r>
              <a:rPr lang="zh-CN" altLang="en-US" sz="1400">
                <a:ea typeface="SimSun" panose="02010600030101010101" pitchFamily="2" charset="-122"/>
              </a:rPr>
              <a:t>，和有限温度下的</a:t>
            </a:r>
            <a:r>
              <a:rPr lang="en-US" altLang="zh-CN" sz="1400">
                <a:ea typeface="SimSun" panose="02010600030101010101" pitchFamily="2" charset="-122"/>
              </a:rPr>
              <a:t>Brown</a:t>
            </a:r>
            <a:r>
              <a:rPr lang="zh-CN" altLang="en-US" sz="1400">
                <a:ea typeface="SimSun" panose="02010600030101010101" pitchFamily="2" charset="-122"/>
              </a:rPr>
              <a:t>运动</a:t>
            </a:r>
            <a:r>
              <a:rPr lang="en-US" altLang="zh-CN" sz="1400">
                <a:ea typeface="SimSun" panose="02010600030101010101" pitchFamily="2" charset="-122"/>
              </a:rPr>
              <a:t> [12-14]</a:t>
            </a:r>
            <a:endParaRPr lang="en-US" altLang="zh-CN"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目前孤立</a:t>
            </a:r>
            <a:r>
              <a:rPr lang="en-US" altLang="zh-CN" sz="1400">
                <a:ea typeface="SimSun" panose="02010600030101010101" pitchFamily="2" charset="-122"/>
              </a:rPr>
              <a:t>sk</a:t>
            </a:r>
            <a:r>
              <a:rPr lang="zh-CN" altLang="en-US" sz="1400">
                <a:ea typeface="SimSun" panose="02010600030101010101" pitchFamily="2" charset="-122"/>
              </a:rPr>
              <a:t>被当作</a:t>
            </a:r>
            <a:r>
              <a:rPr lang="zh-CN" altLang="en-US" sz="1400" b="1">
                <a:solidFill>
                  <a:srgbClr val="FF0000"/>
                </a:solidFill>
                <a:ea typeface="SimSun" panose="02010600030101010101" pitchFamily="2" charset="-122"/>
              </a:rPr>
              <a:t>刚体</a:t>
            </a:r>
            <a:r>
              <a:rPr lang="zh-CN" altLang="en-US" sz="1400">
                <a:ea typeface="SimSun" panose="02010600030101010101" pitchFamily="2" charset="-122"/>
              </a:rPr>
              <a:t>准粒子，用</a:t>
            </a:r>
            <a:r>
              <a:rPr lang="en-US" altLang="zh-CN" sz="1400">
                <a:ea typeface="SimSun" panose="02010600030101010101" pitchFamily="2" charset="-122"/>
              </a:rPr>
              <a:t>Thiele</a:t>
            </a:r>
            <a:r>
              <a:rPr lang="zh-CN" altLang="en-US" sz="1400">
                <a:ea typeface="SimSun" panose="02010600030101010101" pitchFamily="2" charset="-122"/>
              </a:rPr>
              <a:t>方程描述</a:t>
            </a:r>
            <a:r>
              <a:rPr lang="en-US" altLang="zh-CN" sz="1400">
                <a:ea typeface="SimSun" panose="02010600030101010101" pitchFamily="2" charset="-122"/>
              </a:rPr>
              <a:t>[15]</a:t>
            </a:r>
            <a:r>
              <a:rPr lang="zh-CN" altLang="en-US" sz="1400">
                <a:ea typeface="SimSun" panose="02010600030101010101" pitchFamily="2" charset="-122"/>
              </a:rPr>
              <a:t>。与零温下，数值模拟</a:t>
            </a:r>
            <a:endParaRPr lang="zh-CN" altLang="en-US" sz="1400">
              <a:ea typeface="SimSun" panose="02010600030101010101" pitchFamily="2" charset="-122"/>
            </a:endParaRPr>
          </a:p>
          <a:p>
            <a:pPr indent="0" algn="l">
              <a:buFont typeface="Arial" panose="020B0604020202020204" pitchFamily="34" charset="0"/>
              <a:buNone/>
            </a:pPr>
            <a:r>
              <a:rPr lang="zh-CN" altLang="en-US" sz="1400">
                <a:ea typeface="SimSun" panose="02010600030101010101" pitchFamily="2" charset="-122"/>
              </a:rPr>
              <a:t>的电流驱动的</a:t>
            </a:r>
            <a:r>
              <a:rPr lang="en-US" altLang="zh-CN" sz="1400">
                <a:ea typeface="SimSun" panose="02010600030101010101" pitchFamily="2" charset="-122"/>
              </a:rPr>
              <a:t>sk</a:t>
            </a:r>
            <a:r>
              <a:rPr lang="zh-CN" altLang="en-US" sz="1400">
                <a:ea typeface="SimSun" panose="02010600030101010101" pitchFamily="2" charset="-122"/>
              </a:rPr>
              <a:t>结果定量吻合</a:t>
            </a:r>
            <a:r>
              <a:rPr lang="en-US" altLang="zh-CN" sz="1400">
                <a:solidFill>
                  <a:srgbClr val="FF0000"/>
                </a:solidFill>
                <a:ea typeface="SimSun" panose="02010600030101010101" pitchFamily="2" charset="-122"/>
              </a:rPr>
              <a:t>[16,17]</a:t>
            </a:r>
            <a:r>
              <a:rPr lang="zh-CN" altLang="en-US" sz="1400">
                <a:ea typeface="SimSun" panose="02010600030101010101" pitchFamily="2" charset="-122"/>
              </a:rPr>
              <a:t>。</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有限温度下</a:t>
            </a:r>
            <a:r>
              <a:rPr lang="en-US" altLang="zh-CN" sz="1400">
                <a:ea typeface="SimSun" panose="02010600030101010101" pitchFamily="2" charset="-122"/>
              </a:rPr>
              <a:t>magnon</a:t>
            </a:r>
            <a:r>
              <a:rPr lang="zh-CN" altLang="en-US" sz="1400">
                <a:ea typeface="SimSun" panose="02010600030101010101" pitchFamily="2" charset="-122"/>
              </a:rPr>
              <a:t>被激发，作为热库与</a:t>
            </a:r>
            <a:r>
              <a:rPr lang="en-US" altLang="zh-CN" sz="1400">
                <a:ea typeface="SimSun" panose="02010600030101010101" pitchFamily="2" charset="-122"/>
              </a:rPr>
              <a:t>s</a:t>
            </a:r>
            <a:r>
              <a:rPr lang="en-US" altLang="en-US" sz="1400">
                <a:ea typeface="SimSun" panose="02010600030101010101" pitchFamily="2" charset="-122"/>
              </a:rPr>
              <a:t>k</a:t>
            </a:r>
            <a:r>
              <a:rPr lang="zh-CN" altLang="en-US" sz="1400">
                <a:ea typeface="SimSun" panose="02010600030101010101" pitchFamily="2" charset="-122"/>
              </a:rPr>
              <a:t>耦合，量子力学范畴下的研究表明</a:t>
            </a:r>
            <a:endParaRPr lang="zh-CN" altLang="en-US" sz="1400">
              <a:ea typeface="SimSun" panose="02010600030101010101" pitchFamily="2" charset="-122"/>
            </a:endParaRPr>
          </a:p>
          <a:p>
            <a:pPr indent="0" algn="l">
              <a:buFont typeface="Arial" panose="020B0604020202020204" pitchFamily="34" charset="0"/>
              <a:buNone/>
            </a:pPr>
            <a:r>
              <a:rPr lang="en-US" altLang="zh-CN" sz="1400">
                <a:ea typeface="SimSun" panose="02010600030101010101" pitchFamily="2" charset="-122"/>
              </a:rPr>
              <a:t>magnon</a:t>
            </a:r>
            <a:r>
              <a:rPr lang="zh-CN" altLang="en-US" sz="1400">
                <a:ea typeface="SimSun" panose="02010600030101010101" pitchFamily="2" charset="-122"/>
              </a:rPr>
              <a:t>诱导出了一个摩擦项。</a:t>
            </a:r>
            <a:r>
              <a:rPr lang="en-US" altLang="zh-CN" sz="1400">
                <a:solidFill>
                  <a:srgbClr val="FF0000"/>
                </a:solidFill>
                <a:ea typeface="SimSun" panose="02010600030101010101" pitchFamily="2" charset="-122"/>
              </a:rPr>
              <a:t>[</a:t>
            </a:r>
            <a:r>
              <a:rPr lang="en-US" altLang="en-US" sz="1400">
                <a:solidFill>
                  <a:srgbClr val="FF0000"/>
                </a:solidFill>
                <a:ea typeface="SimSun" panose="02010600030101010101" pitchFamily="2" charset="-122"/>
              </a:rPr>
              <a:t>29,30]</a:t>
            </a:r>
            <a:endParaRPr lang="en-US" altLang="en-US" sz="1400">
              <a:solidFill>
                <a:srgbClr val="FF0000"/>
              </a:solidFill>
              <a:ea typeface="SimSun" panose="02010600030101010101" pitchFamily="2" charset="-122"/>
            </a:endParaRPr>
          </a:p>
        </p:txBody>
      </p:sp>
      <p:pic>
        <p:nvPicPr>
          <p:cNvPr id="5" name="Picture 4" descr="/home/ligy/Pictures/1.png1"/>
          <p:cNvPicPr>
            <a:picLocks noChangeAspect="1"/>
          </p:cNvPicPr>
          <p:nvPr/>
        </p:nvPicPr>
        <p:blipFill>
          <a:blip r:embed="rId1"/>
          <a:srcRect/>
          <a:stretch>
            <a:fillRect/>
          </a:stretch>
        </p:blipFill>
        <p:spPr>
          <a:xfrm>
            <a:off x="591185" y="2152015"/>
            <a:ext cx="2561590" cy="1785620"/>
          </a:xfrm>
          <a:prstGeom prst="rect">
            <a:avLst/>
          </a:prstGeom>
        </p:spPr>
      </p:pic>
      <p:sp>
        <p:nvSpPr>
          <p:cNvPr id="6" name="Oval 5"/>
          <p:cNvSpPr/>
          <p:nvPr/>
        </p:nvSpPr>
        <p:spPr>
          <a:xfrm rot="1740000">
            <a:off x="2117725" y="2125345"/>
            <a:ext cx="72009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Text Box 6"/>
          <p:cNvSpPr txBox="1"/>
          <p:nvPr/>
        </p:nvSpPr>
        <p:spPr>
          <a:xfrm>
            <a:off x="72390" y="3877310"/>
            <a:ext cx="3311525" cy="337185"/>
          </a:xfrm>
          <a:prstGeom prst="rect">
            <a:avLst/>
          </a:prstGeom>
          <a:noFill/>
        </p:spPr>
        <p:txBody>
          <a:bodyPr wrap="none" rtlCol="0">
            <a:spAutoFit/>
          </a:bodyPr>
          <a:p>
            <a:r>
              <a:rPr lang="en-US" altLang="en-US" sz="1600">
                <a:solidFill>
                  <a:srgbClr val="FF0000"/>
                </a:solidFill>
              </a:rPr>
              <a:t>Thiele</a:t>
            </a:r>
            <a:r>
              <a:rPr lang="zh-CN" altLang="en-US" sz="1600">
                <a:solidFill>
                  <a:srgbClr val="FF0000"/>
                </a:solidFill>
                <a:ea typeface="SimSun" panose="02010600030101010101" pitchFamily="2" charset="-122"/>
              </a:rPr>
              <a:t>方程在</a:t>
            </a:r>
            <a:r>
              <a:rPr lang="en-US" altLang="zh-CN" sz="1600">
                <a:solidFill>
                  <a:srgbClr val="FF0000"/>
                </a:solidFill>
                <a:ea typeface="SimSun" panose="02010600030101010101" pitchFamily="2" charset="-122"/>
              </a:rPr>
              <a:t>T&gt;0</a:t>
            </a:r>
            <a:r>
              <a:rPr lang="zh-CN" altLang="en-US" sz="1600">
                <a:solidFill>
                  <a:srgbClr val="FF0000"/>
                </a:solidFill>
                <a:ea typeface="SimSun" panose="02010600030101010101" pitchFamily="2" charset="-122"/>
              </a:rPr>
              <a:t>和小</a:t>
            </a:r>
            <a:r>
              <a:rPr lang="en-US" altLang="zh-CN" sz="1600">
                <a:solidFill>
                  <a:srgbClr val="FF0000"/>
                </a:solidFill>
                <a:ea typeface="SimSun" panose="02010600030101010101" pitchFamily="2" charset="-122"/>
              </a:rPr>
              <a:t>alpha</a:t>
            </a:r>
            <a:r>
              <a:rPr lang="zh-CN" altLang="en-US" sz="1600">
                <a:solidFill>
                  <a:srgbClr val="FF0000"/>
                </a:solidFill>
                <a:ea typeface="SimSun" panose="02010600030101010101" pitchFamily="2" charset="-122"/>
              </a:rPr>
              <a:t>开始偏离</a:t>
            </a:r>
            <a:endParaRPr lang="zh-CN" altLang="en-US" sz="1600">
              <a:solidFill>
                <a:srgbClr val="FF0000"/>
              </a:solidFill>
              <a:ea typeface="SimSun" panose="02010600030101010101" pitchFamily="2" charset="-122"/>
            </a:endParaRPr>
          </a:p>
        </p:txBody>
      </p:sp>
      <p:cxnSp>
        <p:nvCxnSpPr>
          <p:cNvPr id="8" name="Straight Arrow Connector 7"/>
          <p:cNvCxnSpPr/>
          <p:nvPr/>
        </p:nvCxnSpPr>
        <p:spPr>
          <a:xfrm flipH="1" flipV="1">
            <a:off x="2393315" y="3575050"/>
            <a:ext cx="100965" cy="3352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1"/>
          </p:cNvPicPr>
          <p:nvPr/>
        </p:nvPicPr>
        <p:blipFill>
          <a:blip r:embed="rId2"/>
          <a:stretch>
            <a:fillRect/>
          </a:stretch>
        </p:blipFill>
        <p:spPr>
          <a:xfrm>
            <a:off x="3457575" y="1947545"/>
            <a:ext cx="1273810" cy="243840"/>
          </a:xfrm>
          <a:prstGeom prst="rect">
            <a:avLst/>
          </a:prstGeom>
        </p:spPr>
      </p:pic>
      <p:pic>
        <p:nvPicPr>
          <p:cNvPr id="10" name="Picture 9" descr="1"/>
          <p:cNvPicPr>
            <a:picLocks noChangeAspect="1"/>
          </p:cNvPicPr>
          <p:nvPr/>
        </p:nvPicPr>
        <p:blipFill>
          <a:blip r:embed="rId3"/>
          <a:stretch>
            <a:fillRect/>
          </a:stretch>
        </p:blipFill>
        <p:spPr>
          <a:xfrm>
            <a:off x="5588635" y="1947545"/>
            <a:ext cx="1882775" cy="537845"/>
          </a:xfrm>
          <a:prstGeom prst="rect">
            <a:avLst/>
          </a:prstGeom>
        </p:spPr>
      </p:pic>
      <p:sp>
        <p:nvSpPr>
          <p:cNvPr id="11" name="Right Arrow 10"/>
          <p:cNvSpPr/>
          <p:nvPr/>
        </p:nvSpPr>
        <p:spPr>
          <a:xfrm>
            <a:off x="4857750" y="1908175"/>
            <a:ext cx="605155" cy="32258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2" name="Picture 11" descr="1"/>
          <p:cNvPicPr>
            <a:picLocks noChangeAspect="1"/>
          </p:cNvPicPr>
          <p:nvPr/>
        </p:nvPicPr>
        <p:blipFill>
          <a:blip r:embed="rId4"/>
          <a:stretch>
            <a:fillRect/>
          </a:stretch>
        </p:blipFill>
        <p:spPr>
          <a:xfrm>
            <a:off x="3482340" y="2191385"/>
            <a:ext cx="645160" cy="212725"/>
          </a:xfrm>
          <a:prstGeom prst="rect">
            <a:avLst/>
          </a:prstGeom>
        </p:spPr>
      </p:pic>
      <p:sp>
        <p:nvSpPr>
          <p:cNvPr id="13" name="Oval 12"/>
          <p:cNvSpPr/>
          <p:nvPr/>
        </p:nvSpPr>
        <p:spPr>
          <a:xfrm>
            <a:off x="6679565" y="1908175"/>
            <a:ext cx="330835" cy="32258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p:nvPr/>
        </p:nvCxnSpPr>
        <p:spPr>
          <a:xfrm>
            <a:off x="6963410" y="2280920"/>
            <a:ext cx="81915" cy="27114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1"/>
          <p:nvPr/>
        </p:nvSpPr>
        <p:spPr>
          <a:xfrm>
            <a:off x="5902325" y="2473325"/>
            <a:ext cx="1644650" cy="521970"/>
          </a:xfrm>
          <a:prstGeom prst="rect">
            <a:avLst/>
          </a:prstGeom>
          <a:noFill/>
        </p:spPr>
        <p:txBody>
          <a:bodyPr wrap="none" rtlCol="0">
            <a:spAutoFit/>
          </a:bodyPr>
          <a:p>
            <a:r>
              <a:rPr lang="zh-CN" altLang="en-US" sz="1400">
                <a:ea typeface="SimSun" panose="02010600030101010101" pitchFamily="2" charset="-122"/>
              </a:rPr>
              <a:t>经典描述下</a:t>
            </a:r>
            <a:r>
              <a:rPr lang="en-US" altLang="zh-CN" sz="1400">
                <a:ea typeface="SimSun" panose="02010600030101010101" pitchFamily="2" charset="-122"/>
              </a:rPr>
              <a:t>m</a:t>
            </a:r>
            <a:r>
              <a:rPr lang="en-US" altLang="en-US" sz="1400">
                <a:ea typeface="SimSun" panose="02010600030101010101" pitchFamily="2" charset="-122"/>
              </a:rPr>
              <a:t>agnon</a:t>
            </a:r>
            <a:endParaRPr lang="en-US" altLang="en-US" sz="1400">
              <a:ea typeface="SimSun" panose="02010600030101010101" pitchFamily="2" charset="-122"/>
            </a:endParaRPr>
          </a:p>
          <a:p>
            <a:r>
              <a:rPr lang="zh-CN" altLang="en-US" sz="1400">
                <a:ea typeface="SimSun" panose="02010600030101010101" pitchFamily="2" charset="-122"/>
              </a:rPr>
              <a:t>占据数正比于温度</a:t>
            </a:r>
            <a:endParaRPr lang="zh-CN" altLang="en-US" sz="1400">
              <a:ea typeface="SimSun" panose="02010600030101010101" pitchFamily="2" charset="-122"/>
            </a:endParaRPr>
          </a:p>
        </p:txBody>
      </p:sp>
      <p:pic>
        <p:nvPicPr>
          <p:cNvPr id="17" name="Picture 16" descr="1"/>
          <p:cNvPicPr>
            <a:picLocks noChangeAspect="1"/>
          </p:cNvPicPr>
          <p:nvPr/>
        </p:nvPicPr>
        <p:blipFill>
          <a:blip r:embed="rId5"/>
          <a:stretch>
            <a:fillRect/>
          </a:stretch>
        </p:blipFill>
        <p:spPr>
          <a:xfrm>
            <a:off x="3387725" y="2404110"/>
            <a:ext cx="2508885" cy="1810385"/>
          </a:xfrm>
          <a:prstGeom prst="rect">
            <a:avLst/>
          </a:prstGeom>
        </p:spPr>
      </p:pic>
      <p:sp>
        <p:nvSpPr>
          <p:cNvPr id="18" name="Text Box 17"/>
          <p:cNvSpPr txBox="1"/>
          <p:nvPr/>
        </p:nvSpPr>
        <p:spPr>
          <a:xfrm>
            <a:off x="5775325" y="3481705"/>
            <a:ext cx="1734185" cy="521970"/>
          </a:xfrm>
          <a:prstGeom prst="rect">
            <a:avLst/>
          </a:prstGeom>
          <a:noFill/>
        </p:spPr>
        <p:txBody>
          <a:bodyPr wrap="none" rtlCol="0">
            <a:spAutoFit/>
          </a:bodyPr>
          <a:p>
            <a:r>
              <a:rPr lang="en-US" altLang="zh-CN" sz="1400">
                <a:solidFill>
                  <a:srgbClr val="FF0000"/>
                </a:solidFill>
                <a:ea typeface="SimSun" panose="02010600030101010101" pitchFamily="2" charset="-122"/>
              </a:rPr>
              <a:t>LLG模拟结果与</a:t>
            </a:r>
            <a:endParaRPr lang="en-US" altLang="zh-CN" sz="1400">
              <a:solidFill>
                <a:srgbClr val="FF0000"/>
              </a:solidFill>
              <a:ea typeface="SimSun" panose="02010600030101010101" pitchFamily="2" charset="-122"/>
            </a:endParaRPr>
          </a:p>
          <a:p>
            <a:r>
              <a:rPr lang="en-US" altLang="zh-CN" sz="1400">
                <a:solidFill>
                  <a:srgbClr val="FF0000"/>
                </a:solidFill>
                <a:ea typeface="SimSun" panose="02010600030101010101" pitchFamily="2" charset="-122"/>
              </a:rPr>
              <a:t>Thiele方程结果对比</a:t>
            </a:r>
            <a:endParaRPr lang="en-US" altLang="zh-CN" sz="1400">
              <a:solidFill>
                <a:srgbClr val="FF0000"/>
              </a:solidFill>
              <a:ea typeface="SimSun" panose="02010600030101010101" pitchFamily="2"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320442" y="56716"/>
            <a:ext cx="2920365" cy="398780"/>
          </a:xfrm>
          <a:prstGeom prst="rect">
            <a:avLst/>
          </a:prstGeom>
          <a:noFill/>
        </p:spPr>
        <p:txBody>
          <a:bodyPr wrap="none" rtlCol="0">
            <a:spAutoFit/>
          </a:bodyPr>
          <a:p>
            <a:r>
              <a:rPr lang="zh-CN" sz="2000" dirty="0">
                <a:latin typeface="+mj-lt"/>
                <a:ea typeface="SimSun" panose="02010600030101010101" pitchFamily="2" charset="-122"/>
              </a:rPr>
              <a:t>量子</a:t>
            </a:r>
            <a:r>
              <a:rPr lang="en-US" altLang="zh-CN" sz="2000" dirty="0">
                <a:latin typeface="+mj-lt"/>
                <a:ea typeface="SimSun" panose="02010600030101010101" pitchFamily="2" charset="-122"/>
              </a:rPr>
              <a:t>skyrmion</a:t>
            </a:r>
            <a:r>
              <a:rPr lang="zh-CN" altLang="en-US" sz="2000" dirty="0">
                <a:latin typeface="+mj-lt"/>
                <a:ea typeface="SimSun" panose="02010600030101010101" pitchFamily="2" charset="-122"/>
              </a:rPr>
              <a:t>的受控产生</a:t>
            </a:r>
            <a:endParaRPr lang="zh-CN" altLang="en-US" sz="2000" dirty="0">
              <a:latin typeface="+mj-lt"/>
              <a:ea typeface="SimSun" panose="02010600030101010101" pitchFamily="2" charset="-122"/>
            </a:endParaRPr>
          </a:p>
        </p:txBody>
      </p:sp>
      <p:sp>
        <p:nvSpPr>
          <p:cNvPr id="4" name="Text Box 3"/>
          <p:cNvSpPr txBox="1"/>
          <p:nvPr/>
        </p:nvSpPr>
        <p:spPr>
          <a:xfrm>
            <a:off x="175895" y="560070"/>
            <a:ext cx="7219950" cy="521970"/>
          </a:xfrm>
          <a:prstGeom prst="rect">
            <a:avLst/>
          </a:prstGeom>
          <a:noFill/>
        </p:spPr>
        <p:txBody>
          <a:bodyPr wrap="none" rtlCol="0">
            <a:spAutoFit/>
          </a:bodyPr>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skyrmion</a:t>
            </a:r>
            <a:r>
              <a:rPr lang="zh-CN" altLang="en-US" sz="1400" dirty="0">
                <a:solidFill>
                  <a:schemeClr val="tx1"/>
                </a:solidFill>
                <a:latin typeface="+mj-lt"/>
                <a:ea typeface="SimSun" panose="02010600030101010101" pitchFamily="2" charset="-122"/>
                <a:sym typeface="+mn-ea"/>
              </a:rPr>
              <a:t>晶格已经被发现于块体材料如</a:t>
            </a:r>
            <a:r>
              <a:rPr lang="en-US" altLang="zh-CN" sz="1400" dirty="0">
                <a:solidFill>
                  <a:schemeClr val="tx1"/>
                </a:solidFill>
                <a:latin typeface="+mj-lt"/>
                <a:ea typeface="SimSun" panose="02010600030101010101" pitchFamily="2" charset="-122"/>
                <a:sym typeface="+mn-ea"/>
              </a:rPr>
              <a:t>MnSi,  Fe</a:t>
            </a:r>
            <a:r>
              <a:rPr lang="en-US" altLang="zh-CN" sz="900" dirty="0">
                <a:solidFill>
                  <a:schemeClr val="tx1"/>
                </a:solidFill>
                <a:latin typeface="+mj-lt"/>
                <a:ea typeface="SimSun" panose="02010600030101010101" pitchFamily="2" charset="-122"/>
                <a:sym typeface="+mn-ea"/>
              </a:rPr>
              <a:t>0.5</a:t>
            </a:r>
            <a:r>
              <a:rPr lang="en-US" altLang="zh-CN" sz="1400" dirty="0">
                <a:solidFill>
                  <a:schemeClr val="tx1"/>
                </a:solidFill>
                <a:latin typeface="+mj-lt"/>
                <a:ea typeface="SimSun" panose="02010600030101010101" pitchFamily="2" charset="-122"/>
                <a:sym typeface="+mn-ea"/>
              </a:rPr>
              <a:t>Co</a:t>
            </a:r>
            <a:r>
              <a:rPr lang="en-US" altLang="zh-CN" sz="900" dirty="0">
                <a:solidFill>
                  <a:schemeClr val="tx1"/>
                </a:solidFill>
                <a:latin typeface="+mj-lt"/>
                <a:ea typeface="SimSun" panose="02010600030101010101" pitchFamily="2" charset="-122"/>
                <a:sym typeface="+mn-ea"/>
              </a:rPr>
              <a:t>0.5</a:t>
            </a:r>
            <a:r>
              <a:rPr lang="en-US" altLang="zh-CN" sz="1400" dirty="0">
                <a:solidFill>
                  <a:schemeClr val="tx1"/>
                </a:solidFill>
                <a:latin typeface="+mj-lt"/>
                <a:ea typeface="SimSun" panose="02010600030101010101" pitchFamily="2" charset="-122"/>
                <a:sym typeface="+mn-ea"/>
              </a:rPr>
              <a:t>Si, FeGe</a:t>
            </a:r>
            <a:r>
              <a:rPr lang="zh-CN" altLang="en-US" sz="1400" dirty="0">
                <a:solidFill>
                  <a:schemeClr val="tx1"/>
                </a:solidFill>
                <a:latin typeface="+mj-lt"/>
                <a:ea typeface="SimSun" panose="02010600030101010101" pitchFamily="2" charset="-122"/>
                <a:sym typeface="+mn-ea"/>
              </a:rPr>
              <a:t>中。也被发现于界面</a:t>
            </a:r>
            <a:r>
              <a:rPr lang="en-US" altLang="zh-CN" sz="1400" dirty="0">
                <a:solidFill>
                  <a:schemeClr val="tx1"/>
                </a:solidFill>
                <a:latin typeface="+mj-lt"/>
                <a:ea typeface="SimSun" panose="02010600030101010101" pitchFamily="2" charset="-122"/>
                <a:sym typeface="+mn-ea"/>
              </a:rPr>
              <a:t>Fe/Ir</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skyrmion</a:t>
            </a:r>
            <a:r>
              <a:rPr lang="zh-CN" altLang="en-US" sz="1400" dirty="0">
                <a:solidFill>
                  <a:schemeClr val="tx1"/>
                </a:solidFill>
                <a:latin typeface="+mj-lt"/>
                <a:ea typeface="SimSun" panose="02010600030101010101" pitchFamily="2" charset="-122"/>
                <a:sym typeface="+mn-ea"/>
              </a:rPr>
              <a:t>的量子处理</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25,26,27], [25,26]</a:t>
            </a:r>
            <a:r>
              <a:rPr lang="zh-CN" altLang="en-US" sz="1400" dirty="0">
                <a:solidFill>
                  <a:schemeClr val="tx1"/>
                </a:solidFill>
                <a:latin typeface="+mj-lt"/>
                <a:ea typeface="SimSun" panose="02010600030101010101" pitchFamily="2" charset="-122"/>
                <a:sym typeface="+mn-ea"/>
              </a:rPr>
              <a:t>中有</a:t>
            </a:r>
            <a:r>
              <a:rPr lang="en-US" altLang="zh-CN" sz="1400" dirty="0">
                <a:solidFill>
                  <a:schemeClr val="tx1"/>
                </a:solidFill>
                <a:latin typeface="+mj-lt"/>
                <a:ea typeface="SimSun" panose="02010600030101010101" pitchFamily="2" charset="-122"/>
                <a:sym typeface="+mn-ea"/>
              </a:rPr>
              <a:t>DMI</a:t>
            </a:r>
            <a:r>
              <a:rPr lang="zh-CN"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[27</a:t>
            </a:r>
            <a:r>
              <a:rPr lang="en-US" altLang="en-US"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是有组错的铁磁体，没有</a:t>
            </a:r>
            <a:r>
              <a:rPr lang="en-US" altLang="zh-CN" sz="1400" dirty="0">
                <a:solidFill>
                  <a:schemeClr val="tx1"/>
                </a:solidFill>
                <a:latin typeface="+mj-lt"/>
                <a:ea typeface="SimSun" panose="02010600030101010101" pitchFamily="2" charset="-122"/>
                <a:sym typeface="+mn-ea"/>
              </a:rPr>
              <a:t>DMI</a:t>
            </a:r>
            <a:r>
              <a:rPr lang="zh-CN" altLang="en-US" sz="1400" dirty="0">
                <a:solidFill>
                  <a:schemeClr val="tx1"/>
                </a:solidFill>
                <a:latin typeface="+mj-lt"/>
                <a:ea typeface="SimSun" panose="02010600030101010101" pitchFamily="2" charset="-122"/>
                <a:sym typeface="+mn-ea"/>
              </a:rPr>
              <a:t>，</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4983480" y="327025"/>
            <a:ext cx="2533650" cy="275590"/>
          </a:xfrm>
          <a:prstGeom prst="rect">
            <a:avLst/>
          </a:prstGeom>
          <a:noFill/>
        </p:spPr>
        <p:txBody>
          <a:bodyPr wrap="square" rtlCol="0">
            <a:spAutoFit/>
          </a:bodyPr>
          <a:p>
            <a:r>
              <a:rPr lang="en-US" altLang="en-US" sz="1200"/>
              <a:t>https://arxiv.org/pdf/2110.00348.pdf</a:t>
            </a:r>
            <a:endParaRPr lang="en-US" altLang="en-US" sz="1200"/>
          </a:p>
        </p:txBody>
      </p:sp>
      <p:pic>
        <p:nvPicPr>
          <p:cNvPr id="3" name="Picture 2" descr="/home/ligy/Pictures/1.png1"/>
          <p:cNvPicPr>
            <a:picLocks noChangeAspect="1"/>
          </p:cNvPicPr>
          <p:nvPr/>
        </p:nvPicPr>
        <p:blipFill>
          <a:blip r:embed="rId1"/>
          <a:srcRect/>
          <a:stretch>
            <a:fillRect/>
          </a:stretch>
        </p:blipFill>
        <p:spPr>
          <a:xfrm>
            <a:off x="2364740" y="1082040"/>
            <a:ext cx="2831465" cy="813435"/>
          </a:xfrm>
          <a:prstGeom prst="rect">
            <a:avLst/>
          </a:prstGeom>
        </p:spPr>
      </p:pic>
      <p:sp>
        <p:nvSpPr>
          <p:cNvPr id="6" name="Text Box 5"/>
          <p:cNvSpPr txBox="1"/>
          <p:nvPr/>
        </p:nvSpPr>
        <p:spPr>
          <a:xfrm>
            <a:off x="170180" y="1895475"/>
            <a:ext cx="7218680" cy="1168400"/>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本文通过操控边界磁化来在自旋</a:t>
            </a:r>
            <a:r>
              <a:rPr lang="en-US" altLang="zh-CN" sz="1400" dirty="0">
                <a:solidFill>
                  <a:schemeClr val="tx1"/>
                </a:solidFill>
                <a:latin typeface="+mj-lt"/>
                <a:ea typeface="SimSun" panose="02010600030101010101" pitchFamily="2" charset="-122"/>
                <a:sym typeface="+mn-ea"/>
              </a:rPr>
              <a:t>1/2</a:t>
            </a:r>
            <a:r>
              <a:rPr lang="zh-CN" altLang="en-US" sz="1400" dirty="0">
                <a:solidFill>
                  <a:schemeClr val="tx1"/>
                </a:solidFill>
                <a:latin typeface="+mj-lt"/>
                <a:ea typeface="SimSun" panose="02010600030101010101" pitchFamily="2" charset="-122"/>
                <a:sym typeface="+mn-ea"/>
              </a:rPr>
              <a:t>的晶格上产生量子</a:t>
            </a:r>
            <a:r>
              <a:rPr lang="en-US" altLang="zh-CN" sz="1400" dirty="0">
                <a:solidFill>
                  <a:schemeClr val="tx1"/>
                </a:solidFill>
                <a:latin typeface="+mj-lt"/>
                <a:ea typeface="SimSun" panose="02010600030101010101" pitchFamily="2" charset="-122"/>
                <a:sym typeface="+mn-ea"/>
              </a:rPr>
              <a:t>skyrmion</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a:t>
            </a:r>
            <a:endParaRPr lang="zh-CN" altLang="en-US" sz="1400" dirty="0">
              <a:solidFill>
                <a:schemeClr val="tx1"/>
              </a:solidFill>
              <a:latin typeface="+mj-lt"/>
              <a:ea typeface="SimSun" panose="02010600030101010101" pitchFamily="2" charset="-122"/>
              <a:sym typeface="+mn-ea"/>
            </a:endParaRPr>
          </a:p>
          <a:p>
            <a:pPr lvl="1" indent="0" algn="l">
              <a:buNone/>
            </a:pPr>
            <a:r>
              <a:rPr lang="en-US" altLang="zh-CN" sz="1400" dirty="0">
                <a:solidFill>
                  <a:schemeClr val="tx1"/>
                </a:solidFill>
                <a:latin typeface="+mj-lt"/>
                <a:ea typeface="SimSun" panose="02010600030101010101" pitchFamily="2" charset="-122"/>
                <a:sym typeface="+mn-ea"/>
              </a:rPr>
              <a:t>1. </a:t>
            </a:r>
            <a:r>
              <a:rPr lang="zh-CN" altLang="en-US" sz="1400" dirty="0">
                <a:solidFill>
                  <a:schemeClr val="tx1"/>
                </a:solidFill>
                <a:latin typeface="+mj-lt"/>
                <a:ea typeface="SimSun" panose="02010600030101010101" pitchFamily="2" charset="-122"/>
                <a:sym typeface="+mn-ea"/>
              </a:rPr>
              <a:t>用</a:t>
            </a:r>
            <a:r>
              <a:rPr lang="en-US" altLang="zh-CN" sz="1400" dirty="0">
                <a:solidFill>
                  <a:schemeClr val="tx1"/>
                </a:solidFill>
                <a:latin typeface="+mj-lt"/>
                <a:ea typeface="SimSun" panose="02010600030101010101" pitchFamily="2" charset="-122"/>
                <a:sym typeface="+mn-ea"/>
              </a:rPr>
              <a:t>winding</a:t>
            </a:r>
            <a:r>
              <a:rPr lang="zh-CN" altLang="en-US" sz="1400" dirty="0">
                <a:solidFill>
                  <a:schemeClr val="tx1"/>
                </a:solidFill>
                <a:latin typeface="+mj-lt"/>
                <a:ea typeface="SimSun" panose="02010600030101010101" pitchFamily="2" charset="-122"/>
                <a:sym typeface="+mn-ea"/>
              </a:rPr>
              <a:t>特性来区分系统的基态，</a:t>
            </a:r>
            <a:r>
              <a:rPr lang="zh-CN" altLang="en-US" sz="1400" b="1" dirty="0">
                <a:solidFill>
                  <a:srgbClr val="FF0000"/>
                </a:solidFill>
                <a:latin typeface="+mj-lt"/>
                <a:ea typeface="SimSun" panose="02010600030101010101" pitchFamily="2" charset="-122"/>
                <a:sym typeface="+mn-ea"/>
              </a:rPr>
              <a:t>发现</a:t>
            </a:r>
            <a:r>
              <a:rPr lang="zh-CN" altLang="en-US" sz="1400" dirty="0">
                <a:solidFill>
                  <a:schemeClr val="tx1"/>
                </a:solidFill>
                <a:latin typeface="+mj-lt"/>
                <a:ea typeface="SimSun" panose="02010600030101010101" pitchFamily="2" charset="-122"/>
                <a:sym typeface="+mn-ea"/>
              </a:rPr>
              <a:t>量子</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可以在没有组错的晶格中，在</a:t>
            </a:r>
            <a:r>
              <a:rPr lang="en-US" altLang="zh-CN" sz="1400" dirty="0">
                <a:solidFill>
                  <a:schemeClr val="tx1"/>
                </a:solidFill>
                <a:latin typeface="+mj-lt"/>
                <a:ea typeface="SimSun" panose="02010600030101010101" pitchFamily="2" charset="-122"/>
                <a:sym typeface="+mn-ea"/>
              </a:rPr>
              <a:t>DMI</a:t>
            </a:r>
            <a:endParaRPr lang="en-US" altLang="zh-CN" sz="1400" dirty="0">
              <a:solidFill>
                <a:schemeClr val="tx1"/>
              </a:solidFill>
              <a:latin typeface="+mj-lt"/>
              <a:ea typeface="SimSun" panose="02010600030101010101" pitchFamily="2" charset="-122"/>
              <a:sym typeface="+mn-ea"/>
            </a:endParaRPr>
          </a:p>
          <a:p>
            <a:pPr lvl="1" indent="0" algn="l">
              <a:buFont typeface="Arial" panose="020B0604020202020204" pitchFamily="34" charset="0"/>
              <a:buNone/>
            </a:pPr>
            <a:r>
              <a:rPr lang="zh-CN" altLang="en-US" sz="1400" dirty="0">
                <a:solidFill>
                  <a:schemeClr val="tx1"/>
                </a:solidFill>
                <a:latin typeface="+mj-lt"/>
                <a:ea typeface="SimSun" panose="02010600030101010101" pitchFamily="2" charset="-122"/>
                <a:sym typeface="+mn-ea"/>
              </a:rPr>
              <a:t>几乎为零时也可以大量存在（与经典情况不同，相区域较小），但对局域扰动不稳定</a:t>
            </a:r>
            <a:endParaRPr lang="zh-CN" altLang="en-US" sz="1400" dirty="0">
              <a:solidFill>
                <a:schemeClr val="tx1"/>
              </a:solidFill>
              <a:latin typeface="+mj-lt"/>
              <a:ea typeface="SimSun" panose="02010600030101010101" pitchFamily="2" charset="-122"/>
              <a:sym typeface="+mn-ea"/>
            </a:endParaRPr>
          </a:p>
          <a:p>
            <a:pPr lvl="1" indent="0" algn="l">
              <a:buFont typeface="Arial" panose="020B0604020202020204" pitchFamily="34" charset="0"/>
              <a:buNone/>
            </a:pPr>
            <a:r>
              <a:rPr lang="en-US" altLang="zh-CN" sz="1400" dirty="0">
                <a:solidFill>
                  <a:schemeClr val="tx1"/>
                </a:solidFill>
                <a:latin typeface="+mj-lt"/>
                <a:ea typeface="SimSun" panose="02010600030101010101" pitchFamily="2" charset="-122"/>
                <a:sym typeface="+mn-ea"/>
              </a:rPr>
              <a:t>2. </a:t>
            </a:r>
            <a:r>
              <a:rPr lang="zh-CN" altLang="en-US" sz="1400" dirty="0">
                <a:solidFill>
                  <a:schemeClr val="tx1"/>
                </a:solidFill>
                <a:latin typeface="+mj-lt"/>
                <a:ea typeface="SimSun" panose="02010600030101010101" pitchFamily="2" charset="-122"/>
                <a:sym typeface="+mn-ea"/>
              </a:rPr>
              <a:t>提出一种方法：通过绝热的旋转边界处的磁化来产生亚稳态的</a:t>
            </a:r>
            <a:r>
              <a:rPr lang="en-US" altLang="zh-CN" sz="1400" dirty="0">
                <a:solidFill>
                  <a:schemeClr val="tx1"/>
                </a:solidFill>
                <a:latin typeface="+mj-lt"/>
                <a:ea typeface="SimSun" panose="02010600030101010101" pitchFamily="2" charset="-122"/>
                <a:sym typeface="+mn-ea"/>
              </a:rPr>
              <a:t>sk</a:t>
            </a:r>
            <a:endParaRPr lang="en-US" altLang="zh-CN" sz="1400" dirty="0">
              <a:solidFill>
                <a:schemeClr val="tx1"/>
              </a:solidFill>
              <a:latin typeface="+mj-lt"/>
              <a:ea typeface="SimSun" panose="02010600030101010101" pitchFamily="2" charset="-122"/>
              <a:sym typeface="+mn-ea"/>
            </a:endParaRPr>
          </a:p>
        </p:txBody>
      </p:sp>
      <p:pic>
        <p:nvPicPr>
          <p:cNvPr id="11" name="Picture 10" descr="1"/>
          <p:cNvPicPr>
            <a:picLocks noChangeAspect="1"/>
          </p:cNvPicPr>
          <p:nvPr/>
        </p:nvPicPr>
        <p:blipFill>
          <a:blip r:embed="rId2"/>
          <a:stretch>
            <a:fillRect/>
          </a:stretch>
        </p:blipFill>
        <p:spPr>
          <a:xfrm>
            <a:off x="1633855" y="3220720"/>
            <a:ext cx="5883275" cy="1808480"/>
          </a:xfrm>
          <a:prstGeom prst="rect">
            <a:avLst/>
          </a:prstGeom>
        </p:spPr>
      </p:pic>
      <p:sp>
        <p:nvSpPr>
          <p:cNvPr id="12" name="Text Box 11"/>
          <p:cNvSpPr txBox="1"/>
          <p:nvPr/>
        </p:nvSpPr>
        <p:spPr>
          <a:xfrm>
            <a:off x="2571115" y="5171440"/>
            <a:ext cx="849630" cy="306705"/>
          </a:xfrm>
          <a:prstGeom prst="rect">
            <a:avLst/>
          </a:prstGeom>
          <a:noFill/>
        </p:spPr>
        <p:txBody>
          <a:bodyPr wrap="none" rtlCol="0">
            <a:spAutoFit/>
          </a:bodyPr>
          <a:p>
            <a:r>
              <a:rPr lang="en-US" sz="1400"/>
              <a:t>3</a:t>
            </a:r>
            <a:r>
              <a:rPr lang="en-US" altLang="en-US" sz="1400"/>
              <a:t>x3 </a:t>
            </a:r>
            <a:r>
              <a:rPr lang="zh-CN" altLang="en-US" sz="1400">
                <a:ea typeface="SimSun" panose="02010600030101010101" pitchFamily="2" charset="-122"/>
              </a:rPr>
              <a:t>晶格</a:t>
            </a:r>
            <a:endParaRPr lang="zh-CN" altLang="en-US" sz="1400">
              <a:ea typeface="SimSun" panose="02010600030101010101" pitchFamily="2" charset="-122"/>
            </a:endParaRPr>
          </a:p>
        </p:txBody>
      </p:sp>
      <p:sp>
        <p:nvSpPr>
          <p:cNvPr id="13" name="Text Box 12"/>
          <p:cNvSpPr txBox="1"/>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SimSun" panose="02010600030101010101" pitchFamily="2" charset="-122"/>
              </a:rPr>
              <a:t>晶格</a:t>
            </a:r>
            <a:endParaRPr lang="zh-CN" altLang="en-US" sz="1400">
              <a:ea typeface="SimSun" panose="02010600030101010101" pitchFamily="2" charset="-122"/>
            </a:endParaRPr>
          </a:p>
        </p:txBody>
      </p:sp>
      <p:pic>
        <p:nvPicPr>
          <p:cNvPr id="15" name="Picture 14" descr="1"/>
          <p:cNvPicPr>
            <a:picLocks noChangeAspect="1"/>
          </p:cNvPicPr>
          <p:nvPr/>
        </p:nvPicPr>
        <p:blipFill>
          <a:blip r:embed="rId3"/>
          <a:stretch>
            <a:fillRect/>
          </a:stretch>
        </p:blipFill>
        <p:spPr>
          <a:xfrm>
            <a:off x="23495" y="3220720"/>
            <a:ext cx="1493520" cy="8128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1305712" y="92911"/>
            <a:ext cx="5727700" cy="460375"/>
          </a:xfrm>
          <a:prstGeom prst="rect">
            <a:avLst/>
          </a:prstGeom>
          <a:noFill/>
        </p:spPr>
        <p:txBody>
          <a:bodyPr wrap="none" rtlCol="0">
            <a:spAutoFit/>
          </a:bodyPr>
          <a:lstStyle/>
          <a:p>
            <a:r>
              <a:rPr lang="en-US" altLang="zh-CN" sz="2400" dirty="0">
                <a:latin typeface="+mj-lt"/>
              </a:rPr>
              <a:t>量子化的</a:t>
            </a:r>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a:t>
            </a:r>
            <a:r>
              <a:rPr lang="en-US" altLang="en-US" sz="2400" dirty="0">
                <a:latin typeface="+mj-lt"/>
              </a:rPr>
              <a:t>Q</a:t>
            </a:r>
            <a:r>
              <a:rPr lang="en-US" altLang="zh-CN" sz="2400" dirty="0">
                <a:latin typeface="+mj-lt"/>
              </a:rPr>
              <a:t>USCF)</a:t>
            </a:r>
            <a:endParaRPr lang="zh-CN" altLang="en-US" sz="2400" dirty="0">
              <a:latin typeface="+mj-lt"/>
            </a:endParaRPr>
          </a:p>
        </p:txBody>
      </p:sp>
      <p:sp>
        <p:nvSpPr>
          <p:cNvPr id="2" name="Text Box 1"/>
          <p:cNvSpPr txBox="1"/>
          <p:nvPr/>
        </p:nvSpPr>
        <p:spPr>
          <a:xfrm>
            <a:off x="28575" y="138430"/>
            <a:ext cx="1102360" cy="368300"/>
          </a:xfrm>
          <a:prstGeom prst="rect">
            <a:avLst/>
          </a:prstGeom>
          <a:noFill/>
        </p:spPr>
        <p:txBody>
          <a:bodyPr wrap="none" rtlCol="0" anchor="t">
            <a:spAutoFit/>
          </a:bodyPr>
          <a:lstStyle/>
          <a:p>
            <a:r>
              <a:rPr lang="en-US" altLang="en-US" b="1" dirty="0">
                <a:solidFill>
                  <a:srgbClr val="FF0000"/>
                </a:solidFill>
                <a:sym typeface="+mn-ea"/>
              </a:rPr>
              <a:t>石墨烯中</a:t>
            </a:r>
            <a:endParaRPr lang="en-US" altLang="zh-CN" b="1" dirty="0">
              <a:solidFill>
                <a:srgbClr val="FF0000"/>
              </a:solidFill>
              <a:sym typeface="+mn-ea"/>
            </a:endParaRPr>
          </a:p>
        </p:txBody>
      </p:sp>
      <p:sp>
        <p:nvSpPr>
          <p:cNvPr id="3" name="Text Box 2"/>
          <p:cNvSpPr txBox="1"/>
          <p:nvPr/>
        </p:nvSpPr>
        <p:spPr>
          <a:xfrm>
            <a:off x="514985" y="654050"/>
            <a:ext cx="6075680" cy="583565"/>
          </a:xfrm>
          <a:prstGeom prst="rect">
            <a:avLst/>
          </a:prstGeom>
          <a:noFill/>
        </p:spPr>
        <p:txBody>
          <a:bodyPr wrap="none" rtlCol="0">
            <a:spAutoFit/>
          </a:bodyPr>
          <a:lstStyle/>
          <a:p>
            <a:r>
              <a:rPr lang="en-US" altLang="en-US" sz="1600"/>
              <a:t>量子化的自旋霍尔效应：当存在</a:t>
            </a:r>
            <a:r>
              <a:rPr lang="en-US" altLang="en-US" sz="1600">
                <a:solidFill>
                  <a:srgbClr val="FF0000"/>
                </a:solidFill>
              </a:rPr>
              <a:t>边缘态</a:t>
            </a:r>
            <a:r>
              <a:rPr lang="en-US" altLang="en-US" sz="1600"/>
              <a:t>时，自旋霍尔电导取量子化</a:t>
            </a:r>
            <a:endParaRPr lang="en-US" altLang="en-US" sz="1600"/>
          </a:p>
          <a:p>
            <a:r>
              <a:rPr lang="en-US" altLang="en-US" sz="1600"/>
              <a:t>的数值，e/(4*pi)的整数倍。</a:t>
            </a:r>
            <a:endParaRPr lang="en-US" altLang="en-US" sz="1600"/>
          </a:p>
        </p:txBody>
      </p:sp>
      <p:sp>
        <p:nvSpPr>
          <p:cNvPr id="10" name="Text Box 9"/>
          <p:cNvSpPr txBox="1"/>
          <p:nvPr/>
        </p:nvSpPr>
        <p:spPr>
          <a:xfrm>
            <a:off x="514985" y="1268730"/>
            <a:ext cx="962660" cy="583565"/>
          </a:xfrm>
          <a:prstGeom prst="rect">
            <a:avLst/>
          </a:prstGeom>
          <a:noFill/>
        </p:spPr>
        <p:txBody>
          <a:bodyPr wrap="none" rtlCol="0">
            <a:spAutoFit/>
          </a:bodyPr>
          <a:lstStyle/>
          <a:p>
            <a:r>
              <a:rPr lang="en-US" altLang="en-US" sz="1600"/>
              <a:t>Model 1:</a:t>
            </a:r>
            <a:endParaRPr lang="en-US" altLang="en-US" sz="1600"/>
          </a:p>
          <a:p>
            <a:r>
              <a:rPr lang="en-US" altLang="en-US" sz="1600"/>
              <a:t>Model 2:</a:t>
            </a:r>
            <a:endParaRPr lang="en-US" altLang="en-US" sz="1600"/>
          </a:p>
        </p:txBody>
      </p:sp>
      <p:pic>
        <p:nvPicPr>
          <p:cNvPr id="23" name="Picture 22" descr="1"/>
          <p:cNvPicPr>
            <a:picLocks noChangeAspect="1"/>
          </p:cNvPicPr>
          <p:nvPr/>
        </p:nvPicPr>
        <p:blipFill>
          <a:blip r:embed="rId1"/>
          <a:stretch>
            <a:fillRect/>
          </a:stretch>
        </p:blipFill>
        <p:spPr>
          <a:xfrm>
            <a:off x="2106930" y="1583690"/>
            <a:ext cx="3185795" cy="450850"/>
          </a:xfrm>
          <a:prstGeom prst="rect">
            <a:avLst/>
          </a:prstGeom>
        </p:spPr>
      </p:pic>
      <p:pic>
        <p:nvPicPr>
          <p:cNvPr id="15" name="Picture 14" descr="1"/>
          <p:cNvPicPr>
            <a:picLocks noChangeAspect="1"/>
          </p:cNvPicPr>
          <p:nvPr/>
        </p:nvPicPr>
        <p:blipFill>
          <a:blip r:embed="rId2"/>
          <a:stretch>
            <a:fillRect/>
          </a:stretch>
        </p:blipFill>
        <p:spPr>
          <a:xfrm>
            <a:off x="2106930" y="1240790"/>
            <a:ext cx="3133090" cy="414655"/>
          </a:xfrm>
          <a:prstGeom prst="rect">
            <a:avLst/>
          </a:prstGeom>
        </p:spPr>
      </p:pic>
      <p:sp>
        <p:nvSpPr>
          <p:cNvPr id="26" name="Text Box 25"/>
          <p:cNvSpPr txBox="1"/>
          <p:nvPr/>
        </p:nvSpPr>
        <p:spPr>
          <a:xfrm>
            <a:off x="514985" y="1993265"/>
            <a:ext cx="6807835" cy="583565"/>
          </a:xfrm>
          <a:prstGeom prst="rect">
            <a:avLst/>
          </a:prstGeom>
          <a:noFill/>
        </p:spPr>
        <p:txBody>
          <a:bodyPr wrap="square" rtlCol="0" anchor="t">
            <a:spAutoFit/>
          </a:bodyPr>
          <a:lstStyle/>
          <a:p>
            <a:pPr marL="285750" indent="-285750">
              <a:buFont typeface="Arial" panose="020B0604020202020204" pitchFamily="34" charset="0"/>
              <a:buChar char="•"/>
            </a:pPr>
            <a:r>
              <a:rPr lang="en-US" altLang="en-US" sz="1600"/>
              <a:t>线宽函数Gamma通过用transfer matrices方法计算半无穷长电极的自能Sigma^r得到[14]</a:t>
            </a:r>
            <a:endParaRPr lang="en-US" altLang="en-US" sz="1600"/>
          </a:p>
        </p:txBody>
      </p:sp>
      <p:sp>
        <p:nvSpPr>
          <p:cNvPr id="27" name="Text Box 26"/>
          <p:cNvSpPr txBox="1"/>
          <p:nvPr/>
        </p:nvSpPr>
        <p:spPr>
          <a:xfrm>
            <a:off x="5467350" y="1237615"/>
            <a:ext cx="1741170" cy="337185"/>
          </a:xfrm>
          <a:prstGeom prst="rect">
            <a:avLst/>
          </a:prstGeom>
          <a:noFill/>
        </p:spPr>
        <p:txBody>
          <a:bodyPr wrap="square" rtlCol="0" anchor="t">
            <a:spAutoFit/>
          </a:bodyPr>
          <a:lstStyle/>
          <a:p>
            <a:r>
              <a:rPr lang="en-US" sz="1600"/>
              <a:t>unitary symmetry</a:t>
            </a:r>
            <a:endParaRPr lang="en-US" sz="1600"/>
          </a:p>
        </p:txBody>
      </p:sp>
      <p:pic>
        <p:nvPicPr>
          <p:cNvPr id="29" name="Picture 28" descr="1"/>
          <p:cNvPicPr>
            <a:picLocks noChangeAspect="1"/>
          </p:cNvPicPr>
          <p:nvPr/>
        </p:nvPicPr>
        <p:blipFill>
          <a:blip r:embed="rId3"/>
          <a:srcRect l="591" t="90" r="714" b="-1351"/>
          <a:stretch>
            <a:fillRect/>
          </a:stretch>
        </p:blipFill>
        <p:spPr>
          <a:xfrm>
            <a:off x="258445" y="2665730"/>
            <a:ext cx="2546985" cy="1427480"/>
          </a:xfrm>
          <a:prstGeom prst="snipRoundRect">
            <a:avLst/>
          </a:prstGeom>
        </p:spPr>
      </p:pic>
      <p:sp>
        <p:nvSpPr>
          <p:cNvPr id="30" name="Oval 29"/>
          <p:cNvSpPr/>
          <p:nvPr/>
        </p:nvSpPr>
        <p:spPr>
          <a:xfrm>
            <a:off x="676275" y="3714115"/>
            <a:ext cx="330200" cy="291465"/>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957580" y="3491865"/>
            <a:ext cx="775970" cy="32258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740535" y="3672205"/>
            <a:ext cx="98806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32"/>
          <p:cNvSpPr txBox="1"/>
          <p:nvPr/>
        </p:nvSpPr>
        <p:spPr>
          <a:xfrm>
            <a:off x="165100" y="4005580"/>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sp>
        <p:nvSpPr>
          <p:cNvPr id="34" name="Text Box 33"/>
          <p:cNvSpPr txBox="1"/>
          <p:nvPr/>
        </p:nvSpPr>
        <p:spPr>
          <a:xfrm>
            <a:off x="957580" y="3061335"/>
            <a:ext cx="924560" cy="33718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p:txBody>
      </p:sp>
      <p:sp>
        <p:nvSpPr>
          <p:cNvPr id="35" name="Text Box 34"/>
          <p:cNvSpPr txBox="1"/>
          <p:nvPr/>
        </p:nvSpPr>
        <p:spPr>
          <a:xfrm>
            <a:off x="1924685" y="3255645"/>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pic>
        <p:nvPicPr>
          <p:cNvPr id="37" name="Picture 36" descr="1"/>
          <p:cNvPicPr>
            <a:picLocks noChangeAspect="1"/>
          </p:cNvPicPr>
          <p:nvPr/>
        </p:nvPicPr>
        <p:blipFill>
          <a:blip r:embed="rId4"/>
          <a:stretch>
            <a:fillRect/>
          </a:stretch>
        </p:blipFill>
        <p:spPr>
          <a:xfrm>
            <a:off x="3240405" y="2476500"/>
            <a:ext cx="3792855" cy="1805305"/>
          </a:xfrm>
          <a:prstGeom prst="rect">
            <a:avLst/>
          </a:prstGeom>
        </p:spPr>
      </p:pic>
      <p:sp>
        <p:nvSpPr>
          <p:cNvPr id="38" name="Oval 37"/>
          <p:cNvSpPr/>
          <p:nvPr/>
        </p:nvSpPr>
        <p:spPr>
          <a:xfrm>
            <a:off x="4251960" y="3438525"/>
            <a:ext cx="115570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p:cNvCxnSpPr/>
          <p:nvPr/>
        </p:nvCxnSpPr>
        <p:spPr>
          <a:xfrm flipV="1">
            <a:off x="4263390" y="3714115"/>
            <a:ext cx="208280" cy="6388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1" name="Text Box 40"/>
          <p:cNvSpPr txBox="1"/>
          <p:nvPr/>
        </p:nvSpPr>
        <p:spPr>
          <a:xfrm>
            <a:off x="3013710" y="4342130"/>
            <a:ext cx="3840480" cy="337185"/>
          </a:xfrm>
          <a:prstGeom prst="rect">
            <a:avLst/>
          </a:prstGeom>
          <a:noFill/>
        </p:spPr>
        <p:txBody>
          <a:bodyPr wrap="none" rtlCol="0">
            <a:spAutoFit/>
          </a:bodyPr>
          <a:lstStyle/>
          <a:p>
            <a:r>
              <a:rPr lang="en-US" altLang="en-US" sz="1600"/>
              <a:t>不同参数的电导涨落最大值形成平台结构</a:t>
            </a:r>
            <a:endParaRPr lang="en-US" altLang="en-US" sz="1600"/>
          </a:p>
        </p:txBody>
      </p:sp>
      <p:sp>
        <p:nvSpPr>
          <p:cNvPr id="42" name="Text Box 41"/>
          <p:cNvSpPr txBox="1"/>
          <p:nvPr/>
        </p:nvSpPr>
        <p:spPr>
          <a:xfrm>
            <a:off x="5467350" y="1592580"/>
            <a:ext cx="2077085" cy="337185"/>
          </a:xfrm>
          <a:prstGeom prst="rect">
            <a:avLst/>
          </a:prstGeom>
          <a:noFill/>
        </p:spPr>
        <p:txBody>
          <a:bodyPr wrap="square" rtlCol="0" anchor="t">
            <a:spAutoFit/>
          </a:bodyPr>
          <a:lstStyle/>
          <a:p>
            <a:r>
              <a:rPr lang="en-US" sz="1600"/>
              <a:t>symplectic symmetry</a:t>
            </a:r>
            <a:endParaRPr lang="en-US" sz="1600"/>
          </a:p>
        </p:txBody>
      </p:sp>
      <p:sp>
        <p:nvSpPr>
          <p:cNvPr id="44" name="Text Box 43"/>
          <p:cNvSpPr txBox="1"/>
          <p:nvPr/>
        </p:nvSpPr>
        <p:spPr>
          <a:xfrm>
            <a:off x="514985" y="4648200"/>
            <a:ext cx="5386705" cy="829945"/>
          </a:xfrm>
          <a:prstGeom prst="rect">
            <a:avLst/>
          </a:prstGeom>
          <a:noFill/>
        </p:spPr>
        <p:txBody>
          <a:bodyPr wrap="none" rtlCol="0">
            <a:spAutoFit/>
          </a:bodyPr>
          <a:lstStyle/>
          <a:p>
            <a:pPr marL="285750" indent="-285750">
              <a:buFont typeface="Arial" panose="020B0604020202020204" pitchFamily="34" charset="0"/>
              <a:buChar char="•"/>
            </a:pPr>
            <a:r>
              <a:rPr lang="en-US" altLang="en-US" sz="1600"/>
              <a:t>不同对称性的模型，得到相同的普适电导rms(G)=0.285</a:t>
            </a:r>
            <a:endParaRPr lang="en-US" altLang="en-US" sz="1600"/>
          </a:p>
          <a:p>
            <a:pPr marL="285750" indent="-285750">
              <a:buFont typeface="Arial" panose="020B0604020202020204" pitchFamily="34" charset="0"/>
              <a:buChar char="•"/>
            </a:pPr>
            <a:r>
              <a:rPr lang="en-US" altLang="en-US" sz="1600">
                <a:solidFill>
                  <a:srgbClr val="FF0000"/>
                </a:solidFill>
              </a:rPr>
              <a:t>diffusive区的电导分布都是log-normal，不是高斯</a:t>
            </a:r>
            <a:r>
              <a:rPr lang="en-US" altLang="en-US" sz="1600"/>
              <a:t>。</a:t>
            </a:r>
            <a:endParaRPr lang="en-US" altLang="en-US" sz="1600"/>
          </a:p>
          <a:p>
            <a:pPr marL="285750" indent="-285750">
              <a:buFont typeface="Arial" panose="020B0604020202020204" pitchFamily="34" charset="0"/>
              <a:buChar char="•"/>
            </a:pPr>
            <a:r>
              <a:rPr lang="en-US" altLang="en-US" sz="1600"/>
              <a:t>在量子化的自旋霍尔效应中，系统对称性不起作用！</a:t>
            </a:r>
            <a:endParaRPr lang="en-US" altLang="en-US" sz="1600"/>
          </a:p>
        </p:txBody>
      </p:sp>
      <p:sp>
        <p:nvSpPr>
          <p:cNvPr id="45" name="文本占位符 2"/>
          <p:cNvSpPr/>
          <p:nvPr>
            <p:ph type="body"/>
          </p:nvPr>
        </p:nvSpPr>
        <p:spPr>
          <a:xfrm>
            <a:off x="2280285" y="5478145"/>
            <a:ext cx="2262505" cy="178435"/>
          </a:xfrm>
        </p:spPr>
        <p:txBody>
          <a:bodyPr>
            <a:normAutofit lnSpcReduction="10000"/>
          </a:bodyPr>
          <a:lstStyle/>
          <a:p>
            <a:pPr marL="81280" indent="0" algn="just">
              <a:lnSpc>
                <a:spcPct val="100000"/>
              </a:lnSpc>
              <a:buNone/>
            </a:pPr>
            <a:r>
              <a:rPr lang="en-US" altLang="en-US" sz="1200" dirty="0"/>
              <a:t>Qiao, PRL </a:t>
            </a:r>
            <a:r>
              <a:rPr lang="en-US" altLang="en-US" sz="1200" b="1" dirty="0"/>
              <a:t>101</a:t>
            </a:r>
            <a:r>
              <a:rPr lang="en-US" altLang="en-US" sz="1200" dirty="0"/>
              <a:t>, 016804 (2008)</a:t>
            </a:r>
            <a:endParaRPr lang="en-US" altLang="en-US" sz="12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558442" y="63701"/>
            <a:ext cx="4444365" cy="398780"/>
          </a:xfrm>
          <a:prstGeom prst="rect">
            <a:avLst/>
          </a:prstGeom>
          <a:noFill/>
        </p:spPr>
        <p:txBody>
          <a:bodyPr wrap="none" rtlCol="0">
            <a:spAutoFit/>
          </a:bodyPr>
          <a:p>
            <a:r>
              <a:rPr lang="zh-CN" altLang="en-US" sz="2000" dirty="0">
                <a:latin typeface="+mj-lt"/>
                <a:ea typeface="SimSun" panose="02010600030101010101" pitchFamily="2" charset="-122"/>
              </a:rPr>
              <a:t>探测经典</a:t>
            </a:r>
            <a:r>
              <a:rPr lang="en-US" altLang="zh-CN" sz="2000" dirty="0">
                <a:latin typeface="+mj-lt"/>
                <a:ea typeface="SimSun" panose="02010600030101010101" pitchFamily="2" charset="-122"/>
              </a:rPr>
              <a:t>skyrmion</a:t>
            </a:r>
            <a:r>
              <a:rPr lang="zh-CN" altLang="en-US" sz="2000" dirty="0">
                <a:latin typeface="+mj-lt"/>
                <a:ea typeface="SimSun" panose="02010600030101010101" pitchFamily="2" charset="-122"/>
              </a:rPr>
              <a:t>的量子版本的拓扑性</a:t>
            </a:r>
            <a:endParaRPr lang="zh-CN" altLang="en-US" sz="2000" dirty="0">
              <a:latin typeface="+mj-lt"/>
              <a:ea typeface="SimSun" panose="02010600030101010101" pitchFamily="2" charset="-122"/>
            </a:endParaRPr>
          </a:p>
        </p:txBody>
      </p:sp>
      <p:sp>
        <p:nvSpPr>
          <p:cNvPr id="4" name="Text Box 3"/>
          <p:cNvSpPr txBox="1"/>
          <p:nvPr/>
        </p:nvSpPr>
        <p:spPr>
          <a:xfrm>
            <a:off x="233045" y="405130"/>
            <a:ext cx="7278370" cy="138366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磁学中的</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由经典自旋指向的</a:t>
            </a:r>
            <a:r>
              <a:rPr lang="en-US" altLang="zh-CN" sz="1400" dirty="0">
                <a:solidFill>
                  <a:schemeClr val="tx1"/>
                </a:solidFill>
                <a:latin typeface="+mj-lt"/>
                <a:ea typeface="SimSun" panose="02010600030101010101" pitchFamily="2" charset="-122"/>
                <a:sym typeface="+mn-ea"/>
              </a:rPr>
              <a:t>winding</a:t>
            </a:r>
            <a:r>
              <a:rPr lang="zh-CN" altLang="en-US" sz="1400" dirty="0">
                <a:solidFill>
                  <a:schemeClr val="tx1"/>
                </a:solidFill>
                <a:latin typeface="+mj-lt"/>
                <a:ea typeface="SimSun" panose="02010600030101010101" pitchFamily="2" charset="-122"/>
                <a:sym typeface="+mn-ea"/>
              </a:rPr>
              <a:t>特性来定义</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但对于量子自旋来说，其指向没有意义的</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现代测量局域磁化的实验无法直接观测到量子</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态</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b="1" dirty="0">
                <a:solidFill>
                  <a:srgbClr val="FF0000"/>
                </a:solidFill>
                <a:latin typeface="+mj-lt"/>
                <a:ea typeface="SimSun" panose="02010600030101010101" pitchFamily="2" charset="-122"/>
                <a:sym typeface="+mn-ea"/>
              </a:rPr>
              <a:t>本文发现</a:t>
            </a:r>
            <a:r>
              <a:rPr lang="zh-CN" altLang="en-US" sz="1400" dirty="0">
                <a:solidFill>
                  <a:schemeClr val="tx1"/>
                </a:solidFill>
                <a:latin typeface="+mj-lt"/>
                <a:ea typeface="SimSun" panose="02010600030101010101" pitchFamily="2" charset="-122"/>
                <a:sym typeface="+mn-ea"/>
              </a:rPr>
              <a:t>：可以用一个定义在近邻格点上的局域的三自旋关联函数来区分量子</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态。</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这个量为</a:t>
            </a:r>
            <a:r>
              <a:rPr lang="en-US" altLang="zh-CN" sz="1400" dirty="0">
                <a:solidFill>
                  <a:schemeClr val="tx1"/>
                </a:solidFill>
                <a:latin typeface="+mj-lt"/>
                <a:ea typeface="SimSun" panose="02010600030101010101" pitchFamily="2" charset="-122"/>
                <a:sym typeface="+mn-ea"/>
              </a:rPr>
              <a:t>scalar chirality, </a:t>
            </a:r>
            <a:r>
              <a:rPr lang="zh-CN" altLang="en-US" sz="1400" dirty="0">
                <a:solidFill>
                  <a:schemeClr val="tx1"/>
                </a:solidFill>
                <a:latin typeface="+mj-lt"/>
                <a:ea typeface="SimSun" panose="02010600030101010101" pitchFamily="2" charset="-122"/>
                <a:sym typeface="+mn-ea"/>
              </a:rPr>
              <a:t>在大系统中退化为经典的拓扑不变量，在量子</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相</a:t>
            </a:r>
            <a:r>
              <a:rPr lang="zh-CN" altLang="en-US" sz="1400" dirty="0">
                <a:latin typeface="+mj-lt"/>
                <a:ea typeface="SimSun" panose="02010600030101010101" pitchFamily="2" charset="-122"/>
                <a:sym typeface="+mn-ea"/>
              </a:rPr>
              <a:t>近似</a:t>
            </a:r>
            <a:r>
              <a:rPr lang="zh-CN" altLang="en-US" sz="1400" dirty="0">
                <a:solidFill>
                  <a:schemeClr val="tx1"/>
                </a:solidFill>
                <a:latin typeface="+mj-lt"/>
                <a:ea typeface="SimSun" panose="02010600030101010101" pitchFamily="2" charset="-122"/>
                <a:sym typeface="+mn-ea"/>
              </a:rPr>
              <a:t>是个常数</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latin typeface="+mj-lt"/>
                <a:ea typeface="SimSun" panose="02010600030101010101" pitchFamily="2" charset="-122"/>
                <a:sym typeface="+mn-ea"/>
              </a:rPr>
              <a:t>广泛地使用拓扑的语言在当今物理界，如凝聚态和材料科学领域，已经成为一主要趋势</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5588635" y="348615"/>
            <a:ext cx="1928495" cy="275590"/>
          </a:xfrm>
          <a:prstGeom prst="rect">
            <a:avLst/>
          </a:prstGeom>
          <a:noFill/>
        </p:spPr>
        <p:txBody>
          <a:bodyPr wrap="square" rtlCol="0">
            <a:spAutoFit/>
          </a:bodyPr>
          <a:p>
            <a:r>
              <a:rPr lang="en-US" altLang="en-US" sz="1200"/>
              <a:t>PRB 103, L060404 (2021)</a:t>
            </a:r>
            <a:endParaRPr lang="en-US" altLang="en-US" sz="1200"/>
          </a:p>
        </p:txBody>
      </p:sp>
      <p:pic>
        <p:nvPicPr>
          <p:cNvPr id="11" name="Picture 10" descr="/home/ligy/Pictures/1.png1"/>
          <p:cNvPicPr>
            <a:picLocks noChangeAspect="1"/>
          </p:cNvPicPr>
          <p:nvPr/>
        </p:nvPicPr>
        <p:blipFill>
          <a:blip r:embed="rId1"/>
          <a:srcRect/>
          <a:stretch>
            <a:fillRect/>
          </a:stretch>
        </p:blipFill>
        <p:spPr>
          <a:xfrm>
            <a:off x="3971290" y="1859915"/>
            <a:ext cx="3034665" cy="441960"/>
          </a:xfrm>
          <a:prstGeom prst="rect">
            <a:avLst/>
          </a:prstGeom>
        </p:spPr>
      </p:pic>
      <p:sp>
        <p:nvSpPr>
          <p:cNvPr id="12" name="Text Box 11"/>
          <p:cNvSpPr txBox="1"/>
          <p:nvPr/>
        </p:nvSpPr>
        <p:spPr>
          <a:xfrm>
            <a:off x="233045" y="1725295"/>
            <a:ext cx="4024630" cy="953135"/>
          </a:xfrm>
          <a:prstGeom prst="rect">
            <a:avLst/>
          </a:prstGeom>
          <a:noFill/>
        </p:spPr>
        <p:txBody>
          <a:bodyPr wrap="none" rtlCol="0">
            <a:spAutoFit/>
          </a:bodyPr>
          <a:p>
            <a:pPr marL="285750" indent="-285750">
              <a:buFont typeface="Arial" panose="020B0604020202020204" pitchFamily="34" charset="0"/>
              <a:buChar char="•"/>
            </a:pPr>
            <a:r>
              <a:rPr lang="en-US" sz="1400"/>
              <a:t>D_ij</a:t>
            </a:r>
            <a:r>
              <a:rPr lang="zh-CN" altLang="en-US" sz="1400">
                <a:ea typeface="SimSun" panose="02010600030101010101" pitchFamily="2" charset="-122"/>
              </a:rPr>
              <a:t>在面内并垂直于</a:t>
            </a:r>
            <a:r>
              <a:rPr lang="en-US" altLang="zh-CN" sz="1400">
                <a:ea typeface="SimSun" panose="02010600030101010101" pitchFamily="2" charset="-122"/>
              </a:rPr>
              <a:t>i</a:t>
            </a:r>
            <a:r>
              <a:rPr lang="en-US" altLang="en-US" sz="1400">
                <a:ea typeface="SimSun" panose="02010600030101010101" pitchFamily="2" charset="-122"/>
              </a:rPr>
              <a:t>j</a:t>
            </a:r>
            <a:r>
              <a:rPr lang="zh-CN" altLang="en-US" sz="1400">
                <a:ea typeface="SimSun" panose="02010600030101010101" pitchFamily="2" charset="-122"/>
              </a:rPr>
              <a:t>的连线</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D</a:t>
            </a:r>
            <a:r>
              <a:rPr lang="zh-CN" altLang="en-US" sz="1400">
                <a:ea typeface="SimSun" panose="02010600030101010101" pitchFamily="2" charset="-122"/>
              </a:rPr>
              <a:t>与</a:t>
            </a:r>
            <a:r>
              <a:rPr lang="en-US" altLang="zh-CN" sz="1400">
                <a:ea typeface="SimSun" panose="02010600030101010101" pitchFamily="2" charset="-122"/>
              </a:rPr>
              <a:t>J</a:t>
            </a:r>
            <a:r>
              <a:rPr lang="zh-CN" altLang="en-US" sz="1400">
                <a:ea typeface="SimSun" panose="02010600030101010101" pitchFamily="2" charset="-122"/>
              </a:rPr>
              <a:t>的竞争形成经典</a:t>
            </a:r>
            <a:r>
              <a:rPr lang="en-US" altLang="zh-CN" sz="1400">
                <a:ea typeface="SimSun" panose="02010600030101010101" pitchFamily="2" charset="-122"/>
              </a:rPr>
              <a:t>sk</a:t>
            </a:r>
            <a:endParaRPr lang="en-US" altLang="zh-CN"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施加磁场会稳定</a:t>
            </a:r>
            <a:r>
              <a:rPr lang="en-US" altLang="zh-CN" sz="1400">
                <a:ea typeface="SimSun" panose="02010600030101010101" pitchFamily="2" charset="-122"/>
              </a:rPr>
              <a:t>sk</a:t>
            </a:r>
            <a:r>
              <a:rPr lang="zh-CN" altLang="en-US" sz="1400">
                <a:ea typeface="SimSun" panose="02010600030101010101" pitchFamily="2" charset="-122"/>
              </a:rPr>
              <a:t>态</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在</a:t>
            </a:r>
            <a:r>
              <a:rPr lang="en-US" altLang="zh-CN" sz="1400">
                <a:ea typeface="SimSun" panose="02010600030101010101" pitchFamily="2" charset="-122"/>
              </a:rPr>
              <a:t>19</a:t>
            </a:r>
            <a:r>
              <a:rPr lang="zh-CN" altLang="en-US" sz="1400">
                <a:ea typeface="SimSun" panose="02010600030101010101" pitchFamily="2" charset="-122"/>
              </a:rPr>
              <a:t>个格点的三角晶格上作了精确对角化计算</a:t>
            </a:r>
            <a:endParaRPr lang="zh-CN" altLang="en-US" sz="1400">
              <a:ea typeface="SimSun" panose="02010600030101010101" pitchFamily="2" charset="-122"/>
            </a:endParaRPr>
          </a:p>
        </p:txBody>
      </p:sp>
      <p:sp>
        <p:nvSpPr>
          <p:cNvPr id="13" name="Text Box 12"/>
          <p:cNvSpPr txBox="1"/>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SimSun" panose="02010600030101010101" pitchFamily="2" charset="-122"/>
              </a:rPr>
              <a:t>晶格</a:t>
            </a:r>
            <a:endParaRPr lang="zh-CN" altLang="en-US" sz="1400">
              <a:ea typeface="SimSun" panose="02010600030101010101" pitchFamily="2" charset="-122"/>
            </a:endParaRPr>
          </a:p>
        </p:txBody>
      </p:sp>
      <p:pic>
        <p:nvPicPr>
          <p:cNvPr id="15" name="Picture 14" descr="/home/ligy/Pictures/1.png1"/>
          <p:cNvPicPr>
            <a:picLocks noChangeAspect="1"/>
          </p:cNvPicPr>
          <p:nvPr/>
        </p:nvPicPr>
        <p:blipFill>
          <a:blip r:embed="rId2"/>
          <a:srcRect/>
          <a:stretch>
            <a:fillRect/>
          </a:stretch>
        </p:blipFill>
        <p:spPr>
          <a:xfrm>
            <a:off x="304800" y="2607310"/>
            <a:ext cx="6499225" cy="3028950"/>
          </a:xfrm>
          <a:prstGeom prst="rect">
            <a:avLst/>
          </a:prstGeom>
        </p:spPr>
      </p:pic>
      <p:pic>
        <p:nvPicPr>
          <p:cNvPr id="5" name="Picture 4" descr="1"/>
          <p:cNvPicPr>
            <a:picLocks noChangeAspect="1"/>
          </p:cNvPicPr>
          <p:nvPr/>
        </p:nvPicPr>
        <p:blipFill>
          <a:blip r:embed="rId3"/>
          <a:stretch>
            <a:fillRect/>
          </a:stretch>
        </p:blipFill>
        <p:spPr>
          <a:xfrm>
            <a:off x="5066665" y="624205"/>
            <a:ext cx="1824990" cy="444500"/>
          </a:xfrm>
          <a:prstGeom prst="rect">
            <a:avLst/>
          </a:prstGeom>
        </p:spPr>
      </p:pic>
      <p:cxnSp>
        <p:nvCxnSpPr>
          <p:cNvPr id="8" name="Straight Arrow Connector 7"/>
          <p:cNvCxnSpPr/>
          <p:nvPr/>
        </p:nvCxnSpPr>
        <p:spPr>
          <a:xfrm flipV="1">
            <a:off x="2322830" y="889635"/>
            <a:ext cx="2693035" cy="4635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 name="Picture 17" descr="1"/>
          <p:cNvPicPr>
            <a:picLocks noChangeAspect="1"/>
          </p:cNvPicPr>
          <p:nvPr/>
        </p:nvPicPr>
        <p:blipFill>
          <a:blip r:embed="rId1"/>
          <a:stretch>
            <a:fillRect/>
          </a:stretch>
        </p:blipFill>
        <p:spPr>
          <a:xfrm>
            <a:off x="5631180" y="2357120"/>
            <a:ext cx="1648460" cy="1021715"/>
          </a:xfrm>
          <a:prstGeom prst="rect">
            <a:avLst/>
          </a:prstGeom>
        </p:spPr>
      </p:pic>
      <p:sp>
        <p:nvSpPr>
          <p:cNvPr id="14" name="文本框 13"/>
          <p:cNvSpPr txBox="1"/>
          <p:nvPr/>
        </p:nvSpPr>
        <p:spPr>
          <a:xfrm>
            <a:off x="2574442" y="92276"/>
            <a:ext cx="2412365" cy="398780"/>
          </a:xfrm>
          <a:prstGeom prst="rect">
            <a:avLst/>
          </a:prstGeom>
          <a:noFill/>
        </p:spPr>
        <p:txBody>
          <a:bodyPr wrap="none" rtlCol="0">
            <a:spAutoFit/>
          </a:bodyPr>
          <a:p>
            <a:r>
              <a:rPr lang="zh-CN" sz="2000" dirty="0">
                <a:latin typeface="+mj-lt"/>
                <a:ea typeface="SimSun" panose="02010600030101010101" pitchFamily="2" charset="-122"/>
              </a:rPr>
              <a:t>声学</a:t>
            </a:r>
            <a:r>
              <a:rPr lang="en-US" altLang="zh-CN" sz="2000" dirty="0">
                <a:latin typeface="+mj-lt"/>
                <a:ea typeface="SimSun" panose="02010600030101010101" pitchFamily="2" charset="-122"/>
              </a:rPr>
              <a:t>skyrmion</a:t>
            </a:r>
            <a:r>
              <a:rPr lang="zh-CN" altLang="en-US" sz="2000" dirty="0">
                <a:latin typeface="+mj-lt"/>
                <a:ea typeface="SimSun" panose="02010600030101010101" pitchFamily="2" charset="-122"/>
              </a:rPr>
              <a:t>的观测</a:t>
            </a:r>
            <a:endParaRPr lang="zh-CN" altLang="en-US" sz="2000" dirty="0">
              <a:latin typeface="+mj-lt"/>
              <a:ea typeface="SimSun" panose="02010600030101010101" pitchFamily="2" charset="-122"/>
            </a:endParaRPr>
          </a:p>
        </p:txBody>
      </p:sp>
      <p:sp>
        <p:nvSpPr>
          <p:cNvPr id="4" name="Text Box 3"/>
          <p:cNvSpPr txBox="1"/>
          <p:nvPr/>
        </p:nvSpPr>
        <p:spPr>
          <a:xfrm>
            <a:off x="76200" y="490855"/>
            <a:ext cx="7387590" cy="1814830"/>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本文在实验上观测到了声波中的</a:t>
            </a:r>
            <a:r>
              <a:rPr lang="en-US" altLang="zh-CN" sz="1400" dirty="0">
                <a:solidFill>
                  <a:schemeClr val="tx1"/>
                </a:solidFill>
                <a:latin typeface="+mj-lt"/>
                <a:ea typeface="SimSun" panose="02010600030101010101" pitchFamily="2" charset="-122"/>
                <a:sym typeface="+mn-ea"/>
              </a:rPr>
              <a:t>skyrmion</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本文发现：受限在六边形的表面声波在震动的气流中会产生</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晶格的图样</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本文：用声速探测技术直接观测到了一个</a:t>
            </a:r>
            <a:r>
              <a:rPr lang="en-US" altLang="zh-CN" sz="1400" dirty="0">
                <a:solidFill>
                  <a:schemeClr val="tx1"/>
                </a:solidFill>
                <a:latin typeface="+mj-lt"/>
                <a:ea typeface="SimSun" panose="02010600030101010101" pitchFamily="2" charset="-122"/>
                <a:sym typeface="+mn-ea"/>
              </a:rPr>
              <a:t>Neel</a:t>
            </a:r>
            <a:r>
              <a:rPr lang="en-US" altLang="en-US" sz="1400" dirty="0">
                <a:solidFill>
                  <a:schemeClr val="tx1"/>
                </a:solidFill>
                <a:latin typeface="+mj-lt"/>
                <a:ea typeface="SimSun" panose="02010600030101010101" pitchFamily="2" charset="-122"/>
                <a:sym typeface="+mn-ea"/>
              </a:rPr>
              <a:t> skyrmion</a:t>
            </a:r>
            <a:r>
              <a:rPr lang="zh-CN" altLang="en-US" sz="1400" dirty="0">
                <a:solidFill>
                  <a:schemeClr val="tx1"/>
                </a:solidFill>
                <a:latin typeface="+mj-lt"/>
                <a:ea typeface="SimSun" panose="02010600030101010101" pitchFamily="2" charset="-122"/>
                <a:sym typeface="+mn-ea"/>
              </a:rPr>
              <a:t>，并研究了波源和扰动对它的影响</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最近在光子学中发现类似</a:t>
            </a:r>
            <a:r>
              <a:rPr lang="en-US" altLang="zh-CN" sz="1400" dirty="0">
                <a:solidFill>
                  <a:schemeClr val="tx1"/>
                </a:solidFill>
                <a:latin typeface="+mj-lt"/>
                <a:ea typeface="SimSun" panose="02010600030101010101" pitchFamily="2" charset="-122"/>
                <a:sym typeface="+mn-ea"/>
              </a:rPr>
              <a:t>skyrmion</a:t>
            </a:r>
            <a:r>
              <a:rPr lang="zh-CN" altLang="en-US" sz="1400" dirty="0">
                <a:solidFill>
                  <a:schemeClr val="tx1"/>
                </a:solidFill>
                <a:latin typeface="+mj-lt"/>
                <a:ea typeface="SimSun" panose="02010600030101010101" pitchFamily="2" charset="-122"/>
                <a:sym typeface="+mn-ea"/>
              </a:rPr>
              <a:t>的矢量结构</a:t>
            </a:r>
            <a:r>
              <a:rPr lang="en-US" altLang="zh-CN" sz="1400" dirty="0">
                <a:solidFill>
                  <a:schemeClr val="tx1"/>
                </a:solidFill>
                <a:latin typeface="+mj-lt"/>
                <a:ea typeface="SimSun" panose="02010600030101010101" pitchFamily="2" charset="-122"/>
                <a:sym typeface="+mn-ea"/>
              </a:rPr>
              <a:t> [</a:t>
            </a:r>
            <a:r>
              <a:rPr lang="en-US" altLang="en-US" sz="1400" dirty="0">
                <a:solidFill>
                  <a:schemeClr val="tx1"/>
                </a:solidFill>
                <a:latin typeface="+mj-lt"/>
                <a:ea typeface="SimSun" panose="02010600030101010101" pitchFamily="2" charset="-122"/>
                <a:sym typeface="+mn-ea"/>
              </a:rPr>
              <a:t>11-21]</a:t>
            </a:r>
            <a:endParaRPr lang="en-US"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光子自旋为</a:t>
            </a:r>
            <a:r>
              <a:rPr lang="en-US" altLang="zh-CN" sz="1400" dirty="0">
                <a:solidFill>
                  <a:schemeClr val="tx1"/>
                </a:solidFill>
                <a:latin typeface="+mj-lt"/>
                <a:ea typeface="SimSun" panose="02010600030101010101" pitchFamily="2" charset="-122"/>
                <a:sym typeface="+mn-ea"/>
              </a:rPr>
              <a:t>1,</a:t>
            </a:r>
            <a:r>
              <a:rPr lang="zh-CN" altLang="en-US" sz="1400" dirty="0">
                <a:solidFill>
                  <a:schemeClr val="tx1"/>
                </a:solidFill>
                <a:latin typeface="+mj-lt"/>
                <a:ea typeface="SimSun" panose="02010600030101010101" pitchFamily="2" charset="-122"/>
                <a:sym typeface="+mn-ea"/>
              </a:rPr>
              <a:t>电磁波是矢量</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长久以来，声波被认为不带自旋，并且是标量</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b="1" dirty="0">
                <a:solidFill>
                  <a:srgbClr val="FF0000"/>
                </a:solidFill>
                <a:latin typeface="+mj-lt"/>
                <a:ea typeface="SimSun" panose="02010600030101010101" pitchFamily="2" charset="-122"/>
                <a:sym typeface="+mn-ea"/>
              </a:rPr>
              <a:t>声波的速度场</a:t>
            </a:r>
            <a:r>
              <a:rPr lang="zh-CN" altLang="en-US" sz="1400" dirty="0">
                <a:solidFill>
                  <a:schemeClr val="tx1"/>
                </a:solidFill>
                <a:latin typeface="+mj-lt"/>
                <a:ea typeface="SimSun" panose="02010600030101010101" pitchFamily="2" charset="-122"/>
                <a:sym typeface="+mn-ea"/>
              </a:rPr>
              <a:t>可以产生</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结构，图样是稳定的，并且可以通过调节声源的相位差来操控</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通过引入局域扰动研究了形成的</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图样对无序的稳定性。</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5631180" y="300990"/>
            <a:ext cx="1928495" cy="275590"/>
          </a:xfrm>
          <a:prstGeom prst="rect">
            <a:avLst/>
          </a:prstGeom>
          <a:noFill/>
        </p:spPr>
        <p:txBody>
          <a:bodyPr wrap="square" rtlCol="0">
            <a:spAutoFit/>
          </a:bodyPr>
          <a:p>
            <a:r>
              <a:rPr lang="en-US" altLang="en-US" sz="1200"/>
              <a:t>PRL 127, 144502 (2021)</a:t>
            </a:r>
            <a:endParaRPr lang="en-US" altLang="en-US" sz="1200"/>
          </a:p>
        </p:txBody>
      </p:sp>
      <p:pic>
        <p:nvPicPr>
          <p:cNvPr id="8" name="Picture 7" descr="1"/>
          <p:cNvPicPr>
            <a:picLocks noChangeAspect="1"/>
          </p:cNvPicPr>
          <p:nvPr/>
        </p:nvPicPr>
        <p:blipFill>
          <a:blip r:embed="rId2"/>
          <a:stretch>
            <a:fillRect/>
          </a:stretch>
        </p:blipFill>
        <p:spPr>
          <a:xfrm>
            <a:off x="4785995" y="1153795"/>
            <a:ext cx="839470" cy="588010"/>
          </a:xfrm>
          <a:prstGeom prst="rect">
            <a:avLst/>
          </a:prstGeom>
        </p:spPr>
      </p:pic>
      <p:cxnSp>
        <p:nvCxnSpPr>
          <p:cNvPr id="9" name="Straight Arrow Connector 8"/>
          <p:cNvCxnSpPr/>
          <p:nvPr/>
        </p:nvCxnSpPr>
        <p:spPr>
          <a:xfrm flipV="1">
            <a:off x="1510665" y="1310640"/>
            <a:ext cx="3578860" cy="5067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2" name="Picture 11" descr="1"/>
          <p:cNvPicPr>
            <a:picLocks noChangeAspect="1"/>
          </p:cNvPicPr>
          <p:nvPr/>
        </p:nvPicPr>
        <p:blipFill>
          <a:blip r:embed="rId3"/>
          <a:stretch>
            <a:fillRect/>
          </a:stretch>
        </p:blipFill>
        <p:spPr>
          <a:xfrm>
            <a:off x="594360" y="2230755"/>
            <a:ext cx="1891030" cy="377190"/>
          </a:xfrm>
          <a:prstGeom prst="rect">
            <a:avLst/>
          </a:prstGeom>
        </p:spPr>
      </p:pic>
      <p:pic>
        <p:nvPicPr>
          <p:cNvPr id="16" name="Picture 15" descr="1"/>
          <p:cNvPicPr>
            <a:picLocks noChangeAspect="1"/>
          </p:cNvPicPr>
          <p:nvPr/>
        </p:nvPicPr>
        <p:blipFill>
          <a:blip r:embed="rId4"/>
          <a:stretch>
            <a:fillRect/>
          </a:stretch>
        </p:blipFill>
        <p:spPr>
          <a:xfrm>
            <a:off x="2846705" y="2305050"/>
            <a:ext cx="1341755" cy="227965"/>
          </a:xfrm>
          <a:prstGeom prst="rect">
            <a:avLst/>
          </a:prstGeom>
        </p:spPr>
      </p:pic>
      <p:sp>
        <p:nvSpPr>
          <p:cNvPr id="17" name="Text Box 16"/>
          <p:cNvSpPr txBox="1"/>
          <p:nvPr/>
        </p:nvSpPr>
        <p:spPr>
          <a:xfrm>
            <a:off x="5217160" y="2078990"/>
            <a:ext cx="2246630" cy="30670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周期打孔的声学超表面</a:t>
            </a:r>
            <a:endParaRPr lang="zh-CN" altLang="en-US" sz="1400" dirty="0">
              <a:solidFill>
                <a:schemeClr val="tx1"/>
              </a:solidFill>
              <a:latin typeface="+mj-lt"/>
              <a:ea typeface="SimSun" panose="02010600030101010101" pitchFamily="2" charset="-122"/>
              <a:sym typeface="+mn-ea"/>
            </a:endParaRPr>
          </a:p>
        </p:txBody>
      </p:sp>
      <p:pic>
        <p:nvPicPr>
          <p:cNvPr id="19" name="Picture 18" descr="1"/>
          <p:cNvPicPr>
            <a:picLocks noChangeAspect="1"/>
          </p:cNvPicPr>
          <p:nvPr/>
        </p:nvPicPr>
        <p:blipFill>
          <a:blip r:embed="rId5"/>
          <a:stretch>
            <a:fillRect/>
          </a:stretch>
        </p:blipFill>
        <p:spPr>
          <a:xfrm>
            <a:off x="12065" y="2778125"/>
            <a:ext cx="4414520" cy="1975485"/>
          </a:xfrm>
          <a:prstGeom prst="rect">
            <a:avLst/>
          </a:prstGeom>
        </p:spPr>
      </p:pic>
      <p:pic>
        <p:nvPicPr>
          <p:cNvPr id="20" name="Picture 19" descr="1"/>
          <p:cNvPicPr>
            <a:picLocks noChangeAspect="1"/>
          </p:cNvPicPr>
          <p:nvPr/>
        </p:nvPicPr>
        <p:blipFill>
          <a:blip r:embed="rId6"/>
          <a:stretch>
            <a:fillRect/>
          </a:stretch>
        </p:blipFill>
        <p:spPr>
          <a:xfrm>
            <a:off x="4426585" y="3378835"/>
            <a:ext cx="2846705" cy="2182495"/>
          </a:xfrm>
          <a:prstGeom prst="rect">
            <a:avLst/>
          </a:prstGeom>
        </p:spPr>
      </p:pic>
      <p:sp>
        <p:nvSpPr>
          <p:cNvPr id="21" name="Text Box 20"/>
          <p:cNvSpPr txBox="1"/>
          <p:nvPr/>
        </p:nvSpPr>
        <p:spPr>
          <a:xfrm>
            <a:off x="129540" y="4544695"/>
            <a:ext cx="2068830" cy="30670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实验观测与计算对比</a:t>
            </a:r>
            <a:endParaRPr lang="zh-CN" altLang="en-US" sz="1400" dirty="0">
              <a:solidFill>
                <a:schemeClr val="tx1"/>
              </a:solidFill>
              <a:latin typeface="+mj-lt"/>
              <a:ea typeface="SimSun" panose="02010600030101010101" pitchFamily="2" charset="-122"/>
              <a:sym typeface="+mn-ea"/>
            </a:endParaRPr>
          </a:p>
        </p:txBody>
      </p:sp>
      <p:sp>
        <p:nvSpPr>
          <p:cNvPr id="22" name="Text Box 21"/>
          <p:cNvSpPr txBox="1"/>
          <p:nvPr/>
        </p:nvSpPr>
        <p:spPr>
          <a:xfrm>
            <a:off x="3626485" y="5254625"/>
            <a:ext cx="1002030" cy="30670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加杂质</a:t>
            </a:r>
            <a:endParaRPr lang="zh-CN" altLang="en-US" sz="1400" dirty="0">
              <a:solidFill>
                <a:schemeClr val="tx1"/>
              </a:solidFill>
              <a:latin typeface="+mj-lt"/>
              <a:ea typeface="SimSun" panose="02010600030101010101" pitchFamily="2" charset="-122"/>
              <a:sym typeface="+mn-ea"/>
            </a:endParaRPr>
          </a:p>
        </p:txBody>
      </p:sp>
      <p:sp>
        <p:nvSpPr>
          <p:cNvPr id="3" name="Text Box 2"/>
          <p:cNvSpPr txBox="1"/>
          <p:nvPr/>
        </p:nvSpPr>
        <p:spPr>
          <a:xfrm>
            <a:off x="129540" y="4991100"/>
            <a:ext cx="4202430" cy="306705"/>
          </a:xfrm>
          <a:prstGeom prst="rect">
            <a:avLst/>
          </a:prstGeom>
          <a:noFill/>
        </p:spPr>
        <p:txBody>
          <a:bodyPr wrap="none" rtlCol="0">
            <a:spAutoFit/>
          </a:bodyPr>
          <a:p>
            <a:pPr marL="285750" indent="-285750">
              <a:buFont typeface="Arial" panose="020B0604020202020204" pitchFamily="34" charset="0"/>
              <a:buChar char="•"/>
            </a:pPr>
            <a:r>
              <a:rPr lang="" altLang="en-US" sz="1400"/>
              <a:t>思考：在水面或沙盘上能形成类似的sk图案吗？</a:t>
            </a:r>
            <a:endParaRPr lang="" altLang="en-US" sz="14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059967" y="49731"/>
            <a:ext cx="5114925" cy="460375"/>
          </a:xfrm>
          <a:prstGeom prst="rect">
            <a:avLst/>
          </a:prstGeom>
          <a:noFill/>
        </p:spPr>
        <p:txBody>
          <a:bodyPr wrap="none" rtlCol="0">
            <a:spAutoFit/>
          </a:bodyPr>
          <a:p>
            <a:r>
              <a:rPr lang="zh-CN" altLang="en-US" sz="2400" dirty="0">
                <a:latin typeface="+mj-lt"/>
                <a:ea typeface="SimSun" panose="02010600030101010101" pitchFamily="2" charset="-122"/>
              </a:rPr>
              <a:t>亚铁磁材料</a:t>
            </a:r>
            <a:r>
              <a:rPr lang="en-US" altLang="zh-CN" sz="2400" dirty="0">
                <a:latin typeface="+mj-lt"/>
                <a:ea typeface="SimSun" panose="02010600030101010101" pitchFamily="2" charset="-122"/>
              </a:rPr>
              <a:t>Mn</a:t>
            </a:r>
            <a:r>
              <a:rPr lang="en-US" altLang="zh-CN" sz="1400" dirty="0">
                <a:latin typeface="+mj-lt"/>
                <a:ea typeface="SimSun" panose="02010600030101010101" pitchFamily="2" charset="-122"/>
              </a:rPr>
              <a:t>4</a:t>
            </a:r>
            <a:r>
              <a:rPr lang="en-US" altLang="zh-CN" sz="2400" dirty="0">
                <a:latin typeface="+mj-lt"/>
                <a:ea typeface="SimSun" panose="02010600030101010101" pitchFamily="2" charset="-122"/>
              </a:rPr>
              <a:t>N</a:t>
            </a:r>
            <a:r>
              <a:rPr lang="zh-CN" altLang="en-US" sz="2400" dirty="0">
                <a:latin typeface="+mj-lt"/>
                <a:ea typeface="SimSun" panose="02010600030101010101" pitchFamily="2" charset="-122"/>
              </a:rPr>
              <a:t>中可调控的</a:t>
            </a:r>
            <a:r>
              <a:rPr lang="en-US" altLang="zh-CN" sz="2400" dirty="0">
                <a:latin typeface="+mj-lt"/>
                <a:ea typeface="SimSun" panose="02010600030101010101" pitchFamily="2" charset="-122"/>
              </a:rPr>
              <a:t>skyrmion</a:t>
            </a:r>
            <a:endParaRPr lang="en-US" altLang="zh-CN" sz="2400" dirty="0">
              <a:latin typeface="+mj-lt"/>
              <a:ea typeface="SimSun" panose="02010600030101010101" pitchFamily="2" charset="-122"/>
            </a:endParaRPr>
          </a:p>
        </p:txBody>
      </p:sp>
      <p:sp>
        <p:nvSpPr>
          <p:cNvPr id="4" name="Text Box 3"/>
          <p:cNvSpPr txBox="1"/>
          <p:nvPr/>
        </p:nvSpPr>
        <p:spPr>
          <a:xfrm>
            <a:off x="15875" y="785495"/>
            <a:ext cx="7334250" cy="1168400"/>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latin typeface="+mj-lt"/>
                <a:ea typeface="SimSun" panose="02010600030101010101" pitchFamily="2" charset="-122"/>
                <a:sym typeface="+mn-ea"/>
              </a:rPr>
              <a:t>亚铁磁材料</a:t>
            </a:r>
            <a:r>
              <a:rPr lang="en-US" altLang="zh-CN" sz="1400" dirty="0">
                <a:latin typeface="+mj-lt"/>
                <a:ea typeface="SimSun" panose="02010600030101010101" pitchFamily="2" charset="-122"/>
                <a:sym typeface="+mn-ea"/>
              </a:rPr>
              <a:t>Mn4N</a:t>
            </a:r>
            <a:r>
              <a:rPr lang="zh-CN" altLang="en-US" sz="1400" dirty="0">
                <a:latin typeface="+mj-lt"/>
                <a:ea typeface="SimSun" panose="02010600030101010101" pitchFamily="2" charset="-122"/>
                <a:sym typeface="+mn-ea"/>
              </a:rPr>
              <a:t>的薄膜中可以存在</a:t>
            </a:r>
            <a:r>
              <a:rPr lang="en-US" altLang="zh-CN" sz="1400" dirty="0">
                <a:latin typeface="+mj-lt"/>
                <a:ea typeface="SimSun" panose="02010600030101010101" pitchFamily="2" charset="-122"/>
                <a:sym typeface="+mn-ea"/>
              </a:rPr>
              <a:t>sk</a:t>
            </a:r>
            <a:r>
              <a:rPr lang="zh-CN" altLang="en-US" sz="1400" dirty="0">
                <a:latin typeface="+mj-lt"/>
                <a:ea typeface="SimSun" panose="02010600030101010101" pitchFamily="2" charset="-122"/>
                <a:sym typeface="+mn-ea"/>
              </a:rPr>
              <a:t>，但实验上还没有报道</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本文讨论：在</a:t>
            </a:r>
            <a:r>
              <a:rPr lang="en-US" altLang="zh-CN" sz="1400" dirty="0">
                <a:solidFill>
                  <a:schemeClr val="tx1"/>
                </a:solidFill>
                <a:latin typeface="+mj-lt"/>
                <a:ea typeface="SimSun" panose="02010600030101010101" pitchFamily="2" charset="-122"/>
                <a:sym typeface="+mn-ea"/>
              </a:rPr>
              <a:t>MgO</a:t>
            </a:r>
            <a:r>
              <a:rPr lang="zh-CN" altLang="en-US" sz="1400" dirty="0">
                <a:solidFill>
                  <a:schemeClr val="tx1"/>
                </a:solidFill>
                <a:latin typeface="+mj-lt"/>
                <a:ea typeface="SimSun" panose="02010600030101010101" pitchFamily="2" charset="-122"/>
                <a:sym typeface="+mn-ea"/>
              </a:rPr>
              <a:t>基底上用溅射法生长的</a:t>
            </a:r>
            <a:r>
              <a:rPr lang="en-US" altLang="zh-CN" sz="1400" dirty="0">
                <a:solidFill>
                  <a:schemeClr val="tx1"/>
                </a:solidFill>
                <a:latin typeface="+mj-lt"/>
                <a:ea typeface="SimSun" panose="02010600030101010101" pitchFamily="2" charset="-122"/>
                <a:sym typeface="+mn-ea"/>
              </a:rPr>
              <a:t>15-17nm</a:t>
            </a:r>
            <a:r>
              <a:rPr lang="zh-CN" altLang="en-US" sz="1400" dirty="0">
                <a:solidFill>
                  <a:schemeClr val="tx1"/>
                </a:solidFill>
                <a:latin typeface="+mj-lt"/>
                <a:ea typeface="SimSun" panose="02010600030101010101" pitchFamily="2" charset="-122"/>
                <a:sym typeface="+mn-ea"/>
              </a:rPr>
              <a:t>厚度的</a:t>
            </a:r>
            <a:r>
              <a:rPr lang="en-US" altLang="zh-CN" sz="1400" dirty="0">
                <a:solidFill>
                  <a:schemeClr val="tx1"/>
                </a:solidFill>
                <a:latin typeface="+mj-lt"/>
                <a:ea typeface="SimSun" panose="02010600030101010101" pitchFamily="2" charset="-122"/>
                <a:sym typeface="+mn-ea"/>
              </a:rPr>
              <a:t>Mn4N</a:t>
            </a:r>
            <a:r>
              <a:rPr lang="zh-CN" altLang="en-US" sz="1400" dirty="0">
                <a:solidFill>
                  <a:schemeClr val="tx1"/>
                </a:solidFill>
                <a:latin typeface="+mj-lt"/>
                <a:ea typeface="SimSun" panose="02010600030101010101" pitchFamily="2" charset="-122"/>
                <a:sym typeface="+mn-ea"/>
              </a:rPr>
              <a:t>薄膜，上面用</a:t>
            </a:r>
            <a:r>
              <a:rPr lang="en-US" altLang="zh-CN" sz="1400" dirty="0">
                <a:solidFill>
                  <a:schemeClr val="tx1"/>
                </a:solidFill>
                <a:latin typeface="+mj-lt"/>
                <a:ea typeface="SimSun" panose="02010600030101010101" pitchFamily="2" charset="-122"/>
                <a:sym typeface="+mn-ea"/>
              </a:rPr>
              <a:t>Pt/Cu</a:t>
            </a:r>
            <a:r>
              <a:rPr lang="zh-CN" altLang="en-US" sz="1400" dirty="0">
                <a:solidFill>
                  <a:schemeClr val="tx1"/>
                </a:solidFill>
                <a:latin typeface="+mj-lt"/>
                <a:ea typeface="SimSun" panose="02010600030101010101" pitchFamily="2" charset="-122"/>
                <a:sym typeface="+mn-ea"/>
              </a:rPr>
              <a:t>来覆盖</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实验表明覆盖层对中间层的磁性质影响很小</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磁力显微镜发现，当覆盖层中</a:t>
            </a:r>
            <a:r>
              <a:rPr lang="en-US" altLang="zh-CN" sz="1400" dirty="0">
                <a:solidFill>
                  <a:schemeClr val="tx1"/>
                </a:solidFill>
                <a:latin typeface="+mj-lt"/>
                <a:ea typeface="SimSun" panose="02010600030101010101" pitchFamily="2" charset="-122"/>
                <a:sym typeface="+mn-ea"/>
              </a:rPr>
              <a:t>Cu</a:t>
            </a:r>
            <a:r>
              <a:rPr lang="zh-CN" altLang="en-US" sz="1400" dirty="0">
                <a:solidFill>
                  <a:schemeClr val="tx1"/>
                </a:solidFill>
                <a:latin typeface="+mj-lt"/>
                <a:ea typeface="SimSun" panose="02010600030101010101" pitchFamily="2" charset="-122"/>
                <a:sym typeface="+mn-ea"/>
              </a:rPr>
              <a:t>的浓度从</a:t>
            </a:r>
            <a:r>
              <a:rPr lang="en-US" altLang="zh-CN" sz="1400" dirty="0">
                <a:solidFill>
                  <a:schemeClr val="tx1"/>
                </a:solidFill>
                <a:latin typeface="+mj-lt"/>
                <a:ea typeface="SimSun" panose="02010600030101010101" pitchFamily="2" charset="-122"/>
                <a:sym typeface="+mn-ea"/>
              </a:rPr>
              <a:t>0-0.9</a:t>
            </a:r>
            <a:r>
              <a:rPr lang="zh-CN" altLang="en-US" sz="1400" dirty="0">
                <a:solidFill>
                  <a:schemeClr val="tx1"/>
                </a:solidFill>
                <a:latin typeface="+mj-lt"/>
                <a:ea typeface="SimSun" panose="02010600030101010101" pitchFamily="2" charset="-122"/>
                <a:sym typeface="+mn-ea"/>
              </a:rPr>
              <a:t>变化时，</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半径从</a:t>
            </a:r>
            <a:r>
              <a:rPr lang="en-US" altLang="zh-CN" sz="1400" dirty="0">
                <a:solidFill>
                  <a:schemeClr val="tx1"/>
                </a:solidFill>
                <a:latin typeface="+mj-lt"/>
                <a:ea typeface="SimSun" panose="02010600030101010101" pitchFamily="2" charset="-122"/>
                <a:sym typeface="+mn-ea"/>
              </a:rPr>
              <a:t>300-50nm</a:t>
            </a:r>
            <a:endParaRPr lang="en-US"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用密度范函计算发现：</a:t>
            </a:r>
            <a:r>
              <a:rPr lang="en-US" altLang="zh-CN" sz="1400" dirty="0">
                <a:solidFill>
                  <a:schemeClr val="tx1"/>
                </a:solidFill>
                <a:latin typeface="+mj-lt"/>
                <a:ea typeface="SimSun" panose="02010600030101010101" pitchFamily="2" charset="-122"/>
                <a:sym typeface="+mn-ea"/>
              </a:rPr>
              <a:t>DMI</a:t>
            </a:r>
            <a:r>
              <a:rPr lang="zh-CN" altLang="en-US" sz="1400" dirty="0">
                <a:solidFill>
                  <a:schemeClr val="tx1"/>
                </a:solidFill>
                <a:latin typeface="+mj-lt"/>
                <a:ea typeface="SimSun" panose="02010600030101010101" pitchFamily="2" charset="-122"/>
                <a:sym typeface="+mn-ea"/>
              </a:rPr>
              <a:t>有变化，可以用</a:t>
            </a:r>
            <a:r>
              <a:rPr lang="en-US" altLang="zh-CN" sz="1400" dirty="0">
                <a:solidFill>
                  <a:schemeClr val="tx1"/>
                </a:solidFill>
                <a:latin typeface="+mj-lt"/>
                <a:ea typeface="SimSun" panose="02010600030101010101" pitchFamily="2" charset="-122"/>
                <a:sym typeface="+mn-ea"/>
              </a:rPr>
              <a:t>Cu</a:t>
            </a:r>
            <a:r>
              <a:rPr lang="zh-CN" altLang="en-US" sz="1400" dirty="0">
                <a:solidFill>
                  <a:schemeClr val="tx1"/>
                </a:solidFill>
                <a:latin typeface="+mj-lt"/>
                <a:ea typeface="SimSun" panose="02010600030101010101" pitchFamily="2" charset="-122"/>
                <a:sym typeface="+mn-ea"/>
              </a:rPr>
              <a:t>的浓度控制来</a:t>
            </a:r>
            <a:r>
              <a:rPr lang="en-US" altLang="zh-CN" sz="1400" dirty="0">
                <a:solidFill>
                  <a:schemeClr val="tx1"/>
                </a:solidFill>
                <a:latin typeface="+mj-lt"/>
                <a:ea typeface="SimSun" panose="02010600030101010101" pitchFamily="2" charset="-122"/>
                <a:sym typeface="+mn-ea"/>
              </a:rPr>
              <a:t>DMI</a:t>
            </a:r>
            <a:r>
              <a:rPr lang="zh-CN" altLang="en-US" sz="1400" dirty="0">
                <a:solidFill>
                  <a:schemeClr val="tx1"/>
                </a:solidFill>
                <a:latin typeface="+mj-lt"/>
                <a:ea typeface="SimSun" panose="02010600030101010101" pitchFamily="2" charset="-122"/>
                <a:sym typeface="+mn-ea"/>
              </a:rPr>
              <a:t>的强度及</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大小</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4867275" y="509905"/>
            <a:ext cx="2681605" cy="275590"/>
          </a:xfrm>
          <a:prstGeom prst="rect">
            <a:avLst/>
          </a:prstGeom>
          <a:noFill/>
        </p:spPr>
        <p:txBody>
          <a:bodyPr wrap="square" rtlCol="0">
            <a:spAutoFit/>
          </a:bodyPr>
          <a:p>
            <a:r>
              <a:rPr lang="en-US" altLang="en-US" sz="1200"/>
              <a:t>https://arxiv.org/pdf/2111.00258.pdf</a:t>
            </a:r>
            <a:endParaRPr lang="en-US" altLang="en-US" sz="1200"/>
          </a:p>
        </p:txBody>
      </p:sp>
      <p:pic>
        <p:nvPicPr>
          <p:cNvPr id="5" name="Picture 4" descr="/home/ligy/Pictures/1.png1"/>
          <p:cNvPicPr>
            <a:picLocks noChangeAspect="1"/>
          </p:cNvPicPr>
          <p:nvPr/>
        </p:nvPicPr>
        <p:blipFill>
          <a:blip r:embed="rId1"/>
          <a:srcRect/>
          <a:stretch>
            <a:fillRect/>
          </a:stretch>
        </p:blipFill>
        <p:spPr>
          <a:xfrm>
            <a:off x="432435" y="2110105"/>
            <a:ext cx="3491865" cy="2807970"/>
          </a:xfrm>
          <a:prstGeom prst="rect">
            <a:avLst/>
          </a:prstGeom>
        </p:spPr>
      </p:pic>
      <p:pic>
        <p:nvPicPr>
          <p:cNvPr id="3" name="Picture 2" descr="/home/ligy/Pictures/1.png1"/>
          <p:cNvPicPr>
            <a:picLocks noChangeAspect="1"/>
          </p:cNvPicPr>
          <p:nvPr/>
        </p:nvPicPr>
        <p:blipFill>
          <a:blip r:embed="rId2"/>
          <a:srcRect/>
          <a:stretch>
            <a:fillRect/>
          </a:stretch>
        </p:blipFill>
        <p:spPr>
          <a:xfrm>
            <a:off x="4783455" y="2545715"/>
            <a:ext cx="2281555" cy="153035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059967" y="49731"/>
            <a:ext cx="4855845" cy="460375"/>
          </a:xfrm>
          <a:prstGeom prst="rect">
            <a:avLst/>
          </a:prstGeom>
          <a:noFill/>
        </p:spPr>
        <p:txBody>
          <a:bodyPr wrap="none" rtlCol="0">
            <a:spAutoFit/>
          </a:bodyPr>
          <a:p>
            <a:r>
              <a:rPr lang="zh-CN" sz="2400" dirty="0">
                <a:latin typeface="+mj-lt"/>
                <a:ea typeface="SimSun" panose="02010600030101010101" pitchFamily="2" charset="-122"/>
              </a:rPr>
              <a:t>手征磁体中的</a:t>
            </a:r>
            <a:r>
              <a:rPr lang="en-US" altLang="zh-CN" sz="2400" dirty="0">
                <a:latin typeface="+mj-lt"/>
                <a:ea typeface="SimSun" panose="02010600030101010101" pitchFamily="2" charset="-122"/>
              </a:rPr>
              <a:t>magnon-skyrmion</a:t>
            </a:r>
            <a:r>
              <a:rPr lang="zh-CN" altLang="en-US" sz="2400" dirty="0">
                <a:latin typeface="+mj-lt"/>
                <a:ea typeface="SimSun" panose="02010600030101010101" pitchFamily="2" charset="-122"/>
              </a:rPr>
              <a:t>散射</a:t>
            </a:r>
            <a:endParaRPr lang="zh-CN" altLang="en-US" sz="2400" dirty="0">
              <a:latin typeface="+mj-lt"/>
              <a:ea typeface="SimSun" panose="02010600030101010101" pitchFamily="2" charset="-122"/>
            </a:endParaRPr>
          </a:p>
        </p:txBody>
      </p:sp>
      <p:sp>
        <p:nvSpPr>
          <p:cNvPr id="4" name="Text Box 3"/>
          <p:cNvSpPr txBox="1"/>
          <p:nvPr/>
        </p:nvSpPr>
        <p:spPr>
          <a:xfrm>
            <a:off x="343535" y="785495"/>
            <a:ext cx="7007860" cy="2030095"/>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被外场极化的磁性态的大辐激发</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skyrmion</a:t>
            </a:r>
            <a:r>
              <a:rPr lang="zh-CN" altLang="en-US" sz="1400" dirty="0">
                <a:solidFill>
                  <a:schemeClr val="tx1"/>
                </a:solidFill>
                <a:latin typeface="+mj-lt"/>
                <a:ea typeface="SimSun" panose="02010600030101010101" pitchFamily="2" charset="-122"/>
                <a:sym typeface="+mn-ea"/>
              </a:rPr>
              <a:t>，小辐激发</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magnon</a:t>
            </a:r>
            <a:endParaRPr lang="en-US"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a:t>
            </a:r>
            <a:r>
              <a:rPr lang="zh-CN" altLang="en-US" sz="1400" dirty="0">
                <a:solidFill>
                  <a:srgbClr val="FF0000"/>
                </a:solidFill>
                <a:latin typeface="+mj-lt"/>
                <a:ea typeface="SimSun" panose="02010600030101010101" pitchFamily="2" charset="-122"/>
                <a:sym typeface="+mn-ea"/>
              </a:rPr>
              <a:t>解析</a:t>
            </a:r>
            <a:r>
              <a:rPr lang="zh-CN" altLang="en-US" sz="1400" dirty="0">
                <a:solidFill>
                  <a:schemeClr val="tx1"/>
                </a:solidFill>
                <a:latin typeface="+mj-lt"/>
                <a:ea typeface="SimSun" panose="02010600030101010101" pitchFamily="2" charset="-122"/>
                <a:sym typeface="+mn-ea"/>
              </a:rPr>
              <a:t>地研究二维纯净系统中这两个激发的相互作用</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谱中有两个束缚态：</a:t>
            </a:r>
            <a:r>
              <a:rPr lang="en-US" altLang="zh-CN" sz="1400" dirty="0">
                <a:solidFill>
                  <a:schemeClr val="tx1"/>
                </a:solidFill>
                <a:latin typeface="+mj-lt"/>
                <a:ea typeface="SimSun" panose="02010600030101010101" pitchFamily="2" charset="-122"/>
                <a:sym typeface="+mn-ea"/>
              </a:rPr>
              <a:t>1. </a:t>
            </a:r>
            <a:r>
              <a:rPr lang="zh-CN" altLang="en-US" sz="1400" dirty="0">
                <a:solidFill>
                  <a:schemeClr val="tx1"/>
                </a:solidFill>
                <a:latin typeface="+mj-lt"/>
                <a:ea typeface="SimSun" panose="02010600030101010101" pitchFamily="2" charset="-122"/>
                <a:sym typeface="+mn-ea"/>
              </a:rPr>
              <a:t>呼吸模式</a:t>
            </a:r>
            <a:r>
              <a:rPr lang="en-US" altLang="zh-CN" sz="1400" dirty="0">
                <a:solidFill>
                  <a:schemeClr val="tx1"/>
                </a:solidFill>
                <a:latin typeface="+mj-lt"/>
                <a:ea typeface="SimSun" panose="02010600030101010101" pitchFamily="2" charset="-122"/>
                <a:sym typeface="+mn-ea"/>
              </a:rPr>
              <a:t> 2. </a:t>
            </a:r>
            <a:r>
              <a:rPr lang="zh-CN" altLang="en-US" sz="1400" dirty="0">
                <a:solidFill>
                  <a:schemeClr val="tx1"/>
                </a:solidFill>
                <a:latin typeface="+mj-lt"/>
                <a:ea typeface="SimSun" panose="02010600030101010101" pitchFamily="2" charset="-122"/>
                <a:sym typeface="+mn-ea"/>
              </a:rPr>
              <a:t>四极模式</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sz="1400" dirty="0">
                <a:solidFill>
                  <a:schemeClr val="tx1"/>
                </a:solidFill>
                <a:latin typeface="+mj-lt"/>
                <a:ea typeface="SimSun" panose="02010600030101010101" pitchFamily="2" charset="-122"/>
                <a:sym typeface="+mn-ea"/>
              </a:rPr>
              <a:t>skew</a:t>
            </a:r>
            <a:r>
              <a:rPr lang="en-US" sz="1400" dirty="0">
                <a:solidFill>
                  <a:schemeClr val="tx1"/>
                </a:solidFill>
                <a:latin typeface="+mj-lt"/>
                <a:ea typeface="SimSun" panose="02010600030101010101" pitchFamily="2" charset="-122"/>
                <a:sym typeface="+mn-ea"/>
              </a:rPr>
              <a:t> </a:t>
            </a:r>
            <a:r>
              <a:rPr sz="1400" dirty="0">
                <a:solidFill>
                  <a:schemeClr val="tx1"/>
                </a:solidFill>
                <a:latin typeface="+mj-lt"/>
                <a:ea typeface="SimSun" panose="02010600030101010101" pitchFamily="2" charset="-122"/>
                <a:sym typeface="+mn-ea"/>
              </a:rPr>
              <a:t>scattering</a:t>
            </a:r>
            <a:r>
              <a:rPr lang="en-US"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偏斜散射</a:t>
            </a:r>
            <a:r>
              <a:rPr lang="en-US" altLang="zh-CN"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会导致</a:t>
            </a:r>
            <a:r>
              <a:rPr lang="en-US" altLang="zh-CN" sz="1400" dirty="0">
                <a:solidFill>
                  <a:schemeClr val="tx1"/>
                </a:solidFill>
                <a:latin typeface="+mj-lt"/>
                <a:ea typeface="SimSun" panose="02010600030101010101" pitchFamily="2" charset="-122"/>
                <a:sym typeface="+mn-ea"/>
              </a:rPr>
              <a:t>topological magnon effect</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会传递动量给</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，表现在</a:t>
            </a:r>
            <a:r>
              <a:rPr lang="en-US" altLang="zh-CN" sz="1400" dirty="0">
                <a:solidFill>
                  <a:schemeClr val="tx1"/>
                </a:solidFill>
                <a:latin typeface="+mj-lt"/>
                <a:ea typeface="SimSun" panose="02010600030101010101" pitchFamily="2" charset="-122"/>
                <a:sym typeface="+mn-ea"/>
              </a:rPr>
              <a:t>Thiele</a:t>
            </a:r>
            <a:r>
              <a:rPr lang="zh-CN" altLang="en-US" sz="1400" dirty="0">
                <a:solidFill>
                  <a:schemeClr val="tx1"/>
                </a:solidFill>
                <a:latin typeface="+mj-lt"/>
                <a:ea typeface="SimSun" panose="02010600030101010101" pitchFamily="2" charset="-122"/>
                <a:sym typeface="+mn-ea"/>
              </a:rPr>
              <a:t>方程中的动量转移力</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这个力导致了显著的</a:t>
            </a:r>
            <a:r>
              <a:rPr lang="en-US" altLang="zh-CN" sz="1400" dirty="0">
                <a:solidFill>
                  <a:schemeClr val="tx1"/>
                </a:solidFill>
                <a:latin typeface="+mj-lt"/>
                <a:ea typeface="SimSun" panose="02010600030101010101" pitchFamily="2" charset="-122"/>
                <a:sym typeface="+mn-ea"/>
              </a:rPr>
              <a:t>sk Hall</a:t>
            </a:r>
            <a:r>
              <a:rPr lang="zh-CN" altLang="en-US" sz="1400" dirty="0">
                <a:solidFill>
                  <a:schemeClr val="tx1"/>
                </a:solidFill>
                <a:latin typeface="+mj-lt"/>
                <a:ea typeface="SimSun" panose="02010600030101010101" pitchFamily="2" charset="-122"/>
                <a:sym typeface="+mn-ea"/>
              </a:rPr>
              <a:t>效应</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在</a:t>
            </a:r>
            <a:r>
              <a:rPr lang="en-US" altLang="zh-CN" sz="1400" dirty="0">
                <a:solidFill>
                  <a:schemeClr val="tx1"/>
                </a:solidFill>
                <a:latin typeface="+mj-lt"/>
                <a:ea typeface="SimSun" panose="02010600030101010101" pitchFamily="2" charset="-122"/>
                <a:sym typeface="+mn-ea"/>
              </a:rPr>
              <a:t>SkX</a:t>
            </a:r>
            <a:r>
              <a:rPr lang="zh-CN" altLang="en-US" sz="1400" dirty="0">
                <a:solidFill>
                  <a:schemeClr val="tx1"/>
                </a:solidFill>
                <a:latin typeface="+mj-lt"/>
                <a:ea typeface="SimSun" panose="02010600030101010101" pitchFamily="2" charset="-122"/>
                <a:sym typeface="+mn-ea"/>
              </a:rPr>
              <a:t>中，除了长波的自旋波激发，还有三个磁共振：一个</a:t>
            </a:r>
            <a:r>
              <a:rPr lang="zh-CN" altLang="en-US" sz="1400" dirty="0">
                <a:latin typeface="+mj-lt"/>
                <a:ea typeface="SimSun" panose="02010600030101010101" pitchFamily="2" charset="-122"/>
                <a:sym typeface="+mn-ea"/>
              </a:rPr>
              <a:t>呼吸模式、两个磁旋模式</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magnon-sk</a:t>
            </a:r>
            <a:r>
              <a:rPr lang="zh-CN" altLang="en-US" sz="1400" dirty="0">
                <a:solidFill>
                  <a:schemeClr val="tx1"/>
                </a:solidFill>
                <a:latin typeface="+mj-lt"/>
                <a:ea typeface="SimSun" panose="02010600030101010101" pitchFamily="2" charset="-122"/>
                <a:sym typeface="+mn-ea"/>
              </a:rPr>
              <a:t>束缚态</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36], sk</a:t>
            </a:r>
            <a:r>
              <a:rPr lang="zh-CN" altLang="en-US" sz="1400" dirty="0">
                <a:solidFill>
                  <a:schemeClr val="tx1"/>
                </a:solidFill>
                <a:latin typeface="+mj-lt"/>
                <a:ea typeface="SimSun" panose="02010600030101010101" pitchFamily="2" charset="-122"/>
                <a:sym typeface="+mn-ea"/>
              </a:rPr>
              <a:t>对</a:t>
            </a: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的散射微磁模拟研究</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37]</a:t>
            </a:r>
            <a:endParaRPr lang="en-US"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会将</a:t>
            </a:r>
            <a:r>
              <a:rPr lang="en-US" altLang="zh-CN" sz="1400" dirty="0">
                <a:solidFill>
                  <a:schemeClr val="tx1"/>
                </a:solidFill>
                <a:latin typeface="+mj-lt"/>
                <a:ea typeface="SimSun" panose="02010600030101010101" pitchFamily="2" charset="-122"/>
                <a:sym typeface="+mn-ea"/>
              </a:rPr>
              <a:t>sk</a:t>
            </a:r>
            <a:r>
              <a:rPr lang="zh-CN" altLang="en-US" sz="1400" dirty="0">
                <a:solidFill>
                  <a:schemeClr val="tx1"/>
                </a:solidFill>
                <a:latin typeface="+mj-lt"/>
                <a:ea typeface="SimSun" panose="02010600030101010101" pitchFamily="2" charset="-122"/>
                <a:sym typeface="+mn-ea"/>
              </a:rPr>
              <a:t>推向</a:t>
            </a:r>
            <a:r>
              <a:rPr lang="en-US" altLang="zh-CN" sz="1400" dirty="0">
                <a:solidFill>
                  <a:schemeClr val="tx1"/>
                </a:solidFill>
                <a:latin typeface="+mj-lt"/>
                <a:ea typeface="SimSun" panose="02010600030101010101" pitchFamily="2" charset="-122"/>
                <a:sym typeface="+mn-ea"/>
              </a:rPr>
              <a:t>magnon</a:t>
            </a:r>
            <a:r>
              <a:rPr lang="zh-CN" altLang="en-US" sz="1400" dirty="0">
                <a:solidFill>
                  <a:schemeClr val="tx1"/>
                </a:solidFill>
                <a:latin typeface="+mj-lt"/>
                <a:ea typeface="SimSun" panose="02010600030101010101" pitchFamily="2" charset="-122"/>
                <a:sym typeface="+mn-ea"/>
              </a:rPr>
              <a:t>源</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5721985" y="466725"/>
            <a:ext cx="1734185" cy="275590"/>
          </a:xfrm>
          <a:prstGeom prst="rect">
            <a:avLst/>
          </a:prstGeom>
          <a:noFill/>
        </p:spPr>
        <p:txBody>
          <a:bodyPr wrap="square" rtlCol="0">
            <a:spAutoFit/>
          </a:bodyPr>
          <a:p>
            <a:r>
              <a:rPr lang="en-US" altLang="en-US" sz="1200"/>
              <a:t>PRB 90, 094423 (2014)</a:t>
            </a:r>
            <a:endParaRPr lang="en-US" altLang="en-US" sz="12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430047" y="92911"/>
            <a:ext cx="6701790" cy="460375"/>
          </a:xfrm>
          <a:prstGeom prst="rect">
            <a:avLst/>
          </a:prstGeom>
          <a:noFill/>
        </p:spPr>
        <p:txBody>
          <a:bodyPr wrap="none" rtlCol="0">
            <a:spAutoFit/>
          </a:bodyPr>
          <a:p>
            <a:r>
              <a:rPr lang="en-US" sz="2400" dirty="0">
                <a:latin typeface="+mj-lt"/>
                <a:ea typeface="SimSun" panose="02010600030101010101" pitchFamily="2" charset="-122"/>
              </a:rPr>
              <a:t>Kagome</a:t>
            </a:r>
            <a:r>
              <a:rPr lang="zh-CN" altLang="en-US" sz="2400" dirty="0">
                <a:latin typeface="+mj-lt"/>
                <a:ea typeface="SimSun" panose="02010600030101010101" pitchFamily="2" charset="-122"/>
              </a:rPr>
              <a:t>反铁磁体中受自旋波驱动的双向畴壁运动</a:t>
            </a:r>
            <a:endParaRPr lang="zh-CN" altLang="en-US" sz="2400" dirty="0">
              <a:latin typeface="+mj-lt"/>
              <a:ea typeface="SimSun" panose="02010600030101010101" pitchFamily="2" charset="-122"/>
            </a:endParaRPr>
          </a:p>
        </p:txBody>
      </p:sp>
      <p:sp>
        <p:nvSpPr>
          <p:cNvPr id="4" name="Text Box 3"/>
          <p:cNvSpPr txBox="1"/>
          <p:nvPr/>
        </p:nvSpPr>
        <p:spPr>
          <a:xfrm>
            <a:off x="267970" y="685800"/>
            <a:ext cx="6863715" cy="1168400"/>
          </a:xfrm>
          <a:prstGeom prst="rect">
            <a:avLst/>
          </a:prstGeom>
          <a:noFill/>
        </p:spPr>
        <p:txBody>
          <a:bodyPr wrap="none" rtlCol="0">
            <a:spAutoFit/>
          </a:bodyPr>
          <a:p>
            <a:pPr marL="285750" indent="-285750" algn="l">
              <a:buFont typeface="Arial" panose="020B0604020202020204" pitchFamily="34" charset="0"/>
              <a:buChar char="•"/>
            </a:pPr>
            <a:r>
              <a:rPr lang="zh-CN" sz="1400" dirty="0">
                <a:solidFill>
                  <a:schemeClr val="tx1"/>
                </a:solidFill>
                <a:latin typeface="+mj-lt"/>
                <a:ea typeface="SimSun" panose="02010600030101010101" pitchFamily="2" charset="-122"/>
                <a:sym typeface="+mn-ea"/>
              </a:rPr>
              <a:t>反铁磁</a:t>
            </a:r>
            <a:r>
              <a:rPr lang="en-US" altLang="zh-CN" sz="1400" dirty="0">
                <a:solidFill>
                  <a:schemeClr val="tx1"/>
                </a:solidFill>
                <a:latin typeface="+mj-lt"/>
                <a:ea typeface="SimSun" panose="02010600030101010101" pitchFamily="2" charset="-122"/>
                <a:sym typeface="+mn-ea"/>
              </a:rPr>
              <a:t>(AFM)</a:t>
            </a:r>
            <a:r>
              <a:rPr lang="zh-CN" sz="1400" dirty="0">
                <a:solidFill>
                  <a:schemeClr val="tx1"/>
                </a:solidFill>
                <a:latin typeface="+mj-lt"/>
                <a:ea typeface="SimSun" panose="02010600030101010101" pitchFamily="2" charset="-122"/>
                <a:sym typeface="+mn-ea"/>
              </a:rPr>
              <a:t>中自旋波</a:t>
            </a:r>
            <a:r>
              <a:rPr lang="en-US" altLang="zh-CN" sz="1400" dirty="0">
                <a:solidFill>
                  <a:schemeClr val="tx1"/>
                </a:solidFill>
                <a:latin typeface="+mj-lt"/>
                <a:ea typeface="SimSun" panose="02010600030101010101" pitchFamily="2" charset="-122"/>
                <a:sym typeface="+mn-ea"/>
              </a:rPr>
              <a:t>(SW</a:t>
            </a:r>
            <a:r>
              <a:rPr lang="en-US" altLang="en-US"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频率是</a:t>
            </a:r>
            <a:r>
              <a:rPr lang="en-US" altLang="zh-CN" sz="1400" dirty="0">
                <a:solidFill>
                  <a:schemeClr val="tx1"/>
                </a:solidFill>
                <a:latin typeface="+mj-lt"/>
                <a:ea typeface="SimSun" panose="02010600030101010101" pitchFamily="2" charset="-122"/>
                <a:sym typeface="+mn-ea"/>
              </a:rPr>
              <a:t>THz,</a:t>
            </a:r>
            <a:r>
              <a:rPr lang="zh-CN" altLang="en-US" sz="1400" dirty="0">
                <a:solidFill>
                  <a:schemeClr val="tx1"/>
                </a:solidFill>
                <a:latin typeface="+mj-lt"/>
                <a:ea typeface="SimSun" panose="02010600030101010101" pitchFamily="2" charset="-122"/>
                <a:sym typeface="+mn-ea"/>
              </a:rPr>
              <a:t>是铁磁体中</a:t>
            </a:r>
            <a:r>
              <a:rPr lang="en-US" altLang="zh-CN" sz="1400" dirty="0">
                <a:solidFill>
                  <a:schemeClr val="tx1"/>
                </a:solidFill>
                <a:latin typeface="+mj-lt"/>
                <a:ea typeface="SimSun" panose="02010600030101010101" pitchFamily="2" charset="-122"/>
                <a:sym typeface="+mn-ea"/>
              </a:rPr>
              <a:t>SW</a:t>
            </a:r>
            <a:r>
              <a:rPr lang="zh-CN" altLang="en-US" sz="1400" dirty="0">
                <a:solidFill>
                  <a:schemeClr val="tx1"/>
                </a:solidFill>
                <a:latin typeface="+mj-lt"/>
                <a:ea typeface="SimSun" panose="02010600030101010101" pitchFamily="2" charset="-122"/>
                <a:sym typeface="+mn-ea"/>
              </a:rPr>
              <a:t>的</a:t>
            </a:r>
            <a:r>
              <a:rPr lang="en-US" altLang="zh-CN" sz="1400" dirty="0">
                <a:solidFill>
                  <a:schemeClr val="tx1"/>
                </a:solidFill>
                <a:latin typeface="+mj-lt"/>
                <a:ea typeface="SimSun" panose="02010600030101010101" pitchFamily="2" charset="-122"/>
                <a:sym typeface="+mn-ea"/>
              </a:rPr>
              <a:t>1000</a:t>
            </a:r>
            <a:r>
              <a:rPr lang="zh-CN" altLang="en-US" sz="1400" dirty="0">
                <a:solidFill>
                  <a:schemeClr val="tx1"/>
                </a:solidFill>
                <a:latin typeface="+mj-lt"/>
                <a:ea typeface="SimSun" panose="02010600030101010101" pitchFamily="2" charset="-122"/>
                <a:sym typeface="+mn-ea"/>
              </a:rPr>
              <a:t>倍</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目前</a:t>
            </a:r>
            <a:r>
              <a:rPr lang="en-US" altLang="zh-CN" sz="1400" dirty="0">
                <a:solidFill>
                  <a:schemeClr val="tx1"/>
                </a:solidFill>
                <a:latin typeface="+mj-lt"/>
                <a:ea typeface="SimSun" panose="02010600030101010101" pitchFamily="2" charset="-122"/>
                <a:sym typeface="+mn-ea"/>
              </a:rPr>
              <a:t>SW</a:t>
            </a:r>
            <a:r>
              <a:rPr lang="zh-CN" altLang="en-US" sz="1400" dirty="0">
                <a:solidFill>
                  <a:schemeClr val="tx1"/>
                </a:solidFill>
                <a:latin typeface="+mj-lt"/>
                <a:ea typeface="SimSun" panose="02010600030101010101" pitchFamily="2" charset="-122"/>
                <a:sym typeface="+mn-ea"/>
              </a:rPr>
              <a:t>驱动</a:t>
            </a:r>
            <a:r>
              <a:rPr lang="en-US" altLang="zh-CN" sz="1400" dirty="0">
                <a:solidFill>
                  <a:schemeClr val="tx1"/>
                </a:solidFill>
                <a:latin typeface="+mj-lt"/>
                <a:ea typeface="SimSun" panose="02010600030101010101" pitchFamily="2" charset="-122"/>
                <a:sym typeface="+mn-ea"/>
              </a:rPr>
              <a:t>AFM</a:t>
            </a:r>
            <a:r>
              <a:rPr lang="zh-CN" altLang="en-US" sz="1400" dirty="0">
                <a:solidFill>
                  <a:schemeClr val="tx1"/>
                </a:solidFill>
                <a:latin typeface="+mj-lt"/>
                <a:ea typeface="SimSun" panose="02010600030101010101" pitchFamily="2" charset="-122"/>
                <a:sym typeface="+mn-ea"/>
              </a:rPr>
              <a:t>的畴壁</a:t>
            </a:r>
            <a:r>
              <a:rPr lang="en-US" altLang="zh-CN" sz="1400" dirty="0">
                <a:solidFill>
                  <a:schemeClr val="tx1"/>
                </a:solidFill>
                <a:latin typeface="+mj-lt"/>
                <a:ea typeface="SimSun" panose="02010600030101010101" pitchFamily="2" charset="-122"/>
                <a:sym typeface="+mn-ea"/>
              </a:rPr>
              <a:t>(DW</a:t>
            </a:r>
            <a:r>
              <a:rPr lang="en-US" altLang="en-US"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运动研究主要在共线</a:t>
            </a:r>
            <a:r>
              <a:rPr lang="en-US" altLang="zh-CN" sz="1400" dirty="0">
                <a:solidFill>
                  <a:schemeClr val="tx1"/>
                </a:solidFill>
                <a:latin typeface="+mj-lt"/>
                <a:ea typeface="SimSun" panose="02010600030101010101" pitchFamily="2" charset="-122"/>
                <a:sym typeface="+mn-ea"/>
              </a:rPr>
              <a:t>AFM</a:t>
            </a:r>
            <a:r>
              <a:rPr lang="zh-CN" altLang="en-US" sz="1400" dirty="0">
                <a:solidFill>
                  <a:schemeClr val="tx1"/>
                </a:solidFill>
                <a:latin typeface="+mj-lt"/>
                <a:ea typeface="SimSun" panose="02010600030101010101" pitchFamily="2" charset="-122"/>
                <a:sym typeface="+mn-ea"/>
              </a:rPr>
              <a:t>中</a:t>
            </a:r>
            <a:r>
              <a:rPr lang="en-US" altLang="zh-CN" sz="1400" dirty="0">
                <a:solidFill>
                  <a:schemeClr val="tx1"/>
                </a:solidFill>
                <a:latin typeface="+mj-lt"/>
                <a:ea typeface="SimSun" panose="02010600030101010101" pitchFamily="2" charset="-122"/>
                <a:sym typeface="+mn-ea"/>
              </a:rPr>
              <a:t>[</a:t>
            </a:r>
            <a:r>
              <a:rPr lang="en-US" altLang="en-US" sz="1400" dirty="0">
                <a:solidFill>
                  <a:schemeClr val="tx1"/>
                </a:solidFill>
                <a:latin typeface="+mj-lt"/>
                <a:ea typeface="SimSun" panose="02010600030101010101" pitchFamily="2" charset="-122"/>
                <a:sym typeface="+mn-ea"/>
              </a:rPr>
              <a:t>15-20]</a:t>
            </a:r>
            <a:endParaRPr lang="en-US"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最近有一个实验报道，可以用激光脉冲来在非共线</a:t>
            </a:r>
            <a:r>
              <a:rPr lang="en-US" altLang="zh-CN" sz="1400" dirty="0">
                <a:solidFill>
                  <a:schemeClr val="tx1"/>
                </a:solidFill>
                <a:latin typeface="+mj-lt"/>
                <a:ea typeface="SimSun" panose="02010600030101010101" pitchFamily="2" charset="-122"/>
                <a:sym typeface="+mn-ea"/>
              </a:rPr>
              <a:t>AFM</a:t>
            </a:r>
            <a:r>
              <a:rPr lang="zh-CN" altLang="en-US" sz="1400" dirty="0">
                <a:solidFill>
                  <a:schemeClr val="tx1"/>
                </a:solidFill>
                <a:latin typeface="+mj-lt"/>
                <a:ea typeface="SimSun" panose="02010600030101010101" pitchFamily="2" charset="-122"/>
                <a:sym typeface="+mn-ea"/>
              </a:rPr>
              <a:t>中扫描和写入</a:t>
            </a:r>
            <a:r>
              <a:rPr lang="en-US" altLang="zh-CN" sz="1400" dirty="0">
                <a:solidFill>
                  <a:schemeClr val="tx1"/>
                </a:solidFill>
                <a:latin typeface="+mj-lt"/>
                <a:ea typeface="SimSun" panose="02010600030101010101" pitchFamily="2" charset="-122"/>
                <a:sym typeface="+mn-ea"/>
              </a:rPr>
              <a:t>DW</a:t>
            </a:r>
            <a:r>
              <a:rPr lang="en-US" altLang="en-US" sz="1400" dirty="0">
                <a:solidFill>
                  <a:schemeClr val="tx1"/>
                </a:solidFill>
                <a:latin typeface="+mj-lt"/>
                <a:ea typeface="SimSun" panose="02010600030101010101" pitchFamily="2" charset="-122"/>
                <a:sym typeface="+mn-ea"/>
              </a:rPr>
              <a:t> [24]</a:t>
            </a:r>
            <a:endParaRPr lang="en-US"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理论表明在金属中这种</a:t>
            </a:r>
            <a:r>
              <a:rPr lang="en-US" altLang="zh-CN" sz="1400" dirty="0">
                <a:solidFill>
                  <a:schemeClr val="tx1"/>
                </a:solidFill>
                <a:latin typeface="+mj-lt"/>
                <a:ea typeface="SimSun" panose="02010600030101010101" pitchFamily="2" charset="-122"/>
                <a:sym typeface="+mn-ea"/>
              </a:rPr>
              <a:t>DW</a:t>
            </a:r>
            <a:r>
              <a:rPr lang="zh-CN" altLang="en-US" sz="1400" dirty="0">
                <a:solidFill>
                  <a:schemeClr val="tx1"/>
                </a:solidFill>
                <a:latin typeface="+mj-lt"/>
                <a:ea typeface="SimSun" panose="02010600030101010101" pitchFamily="2" charset="-122"/>
                <a:sym typeface="+mn-ea"/>
              </a:rPr>
              <a:t>可以用自旋流来操控</a:t>
            </a:r>
            <a:r>
              <a:rPr lang="en-US" altLang="zh-CN" sz="1400" dirty="0">
                <a:solidFill>
                  <a:schemeClr val="tx1"/>
                </a:solidFill>
                <a:latin typeface="+mj-lt"/>
                <a:ea typeface="SimSun" panose="02010600030101010101" pitchFamily="2" charset="-122"/>
                <a:sym typeface="+mn-ea"/>
              </a:rPr>
              <a:t> </a:t>
            </a:r>
            <a:r>
              <a:rPr lang="en-US" altLang="en-US" sz="1400" dirty="0">
                <a:solidFill>
                  <a:schemeClr val="tx1"/>
                </a:solidFill>
                <a:latin typeface="+mj-lt"/>
                <a:ea typeface="SimSun" panose="02010600030101010101" pitchFamily="2" charset="-122"/>
                <a:sym typeface="+mn-ea"/>
              </a:rPr>
              <a:t>[26,26]</a:t>
            </a:r>
            <a:endParaRPr lang="en-US"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本文理论表明：在</a:t>
            </a:r>
            <a:r>
              <a:rPr lang="zh-CN" altLang="en-US" sz="1400" dirty="0">
                <a:solidFill>
                  <a:srgbClr val="FF0000"/>
                </a:solidFill>
                <a:latin typeface="+mj-lt"/>
                <a:ea typeface="SimSun" panose="02010600030101010101" pitchFamily="2" charset="-122"/>
                <a:sym typeface="+mn-ea"/>
              </a:rPr>
              <a:t>非共线</a:t>
            </a:r>
            <a:r>
              <a:rPr lang="en-US" altLang="zh-CN" sz="1400" dirty="0">
                <a:latin typeface="+mj-lt"/>
                <a:ea typeface="SimSun" panose="02010600030101010101" pitchFamily="2" charset="-122"/>
                <a:sym typeface="+mn-ea"/>
              </a:rPr>
              <a:t>AFM </a:t>
            </a:r>
            <a:r>
              <a:rPr lang="en-US" altLang="en-US" sz="1400" dirty="0">
                <a:latin typeface="+mj-lt"/>
                <a:ea typeface="SimSun" panose="02010600030101010101" pitchFamily="2" charset="-122"/>
                <a:sym typeface="+mn-ea"/>
              </a:rPr>
              <a:t>Kagome</a:t>
            </a:r>
            <a:r>
              <a:rPr lang="zh-CN" altLang="en-US" sz="1400" dirty="0">
                <a:latin typeface="+mj-lt"/>
                <a:ea typeface="SimSun" panose="02010600030101010101" pitchFamily="2" charset="-122"/>
                <a:sym typeface="+mn-ea"/>
              </a:rPr>
              <a:t>晶格中可以通过</a:t>
            </a:r>
            <a:r>
              <a:rPr lang="en-US" altLang="zh-CN" sz="1400" dirty="0">
                <a:latin typeface="+mj-lt"/>
                <a:ea typeface="SimSun" panose="02010600030101010101" pitchFamily="2" charset="-122"/>
                <a:sym typeface="+mn-ea"/>
              </a:rPr>
              <a:t>SW</a:t>
            </a:r>
            <a:r>
              <a:rPr lang="zh-CN" altLang="en-US" sz="1400" dirty="0">
                <a:latin typeface="+mj-lt"/>
                <a:ea typeface="SimSun" panose="02010600030101010101" pitchFamily="2" charset="-122"/>
                <a:sym typeface="+mn-ea"/>
              </a:rPr>
              <a:t>的频率来使</a:t>
            </a:r>
            <a:r>
              <a:rPr lang="en-US" altLang="zh-CN" sz="1400" dirty="0">
                <a:latin typeface="+mj-lt"/>
                <a:ea typeface="SimSun" panose="02010600030101010101" pitchFamily="2" charset="-122"/>
                <a:sym typeface="+mn-ea"/>
              </a:rPr>
              <a:t>DW</a:t>
            </a:r>
            <a:r>
              <a:rPr lang="zh-CN" altLang="en-US" sz="1400" dirty="0">
                <a:latin typeface="+mj-lt"/>
                <a:ea typeface="SimSun" panose="02010600030101010101" pitchFamily="2" charset="-122"/>
                <a:sym typeface="+mn-ea"/>
              </a:rPr>
              <a:t>双向运动</a:t>
            </a:r>
            <a:endParaRPr lang="zh-CN" altLang="en-US" sz="1400" dirty="0">
              <a:solidFill>
                <a:schemeClr val="tx1"/>
              </a:solidFill>
              <a:latin typeface="+mj-lt"/>
              <a:ea typeface="SimSun" panose="02010600030101010101" pitchFamily="2" charset="-122"/>
              <a:sym typeface="+mn-ea"/>
            </a:endParaRPr>
          </a:p>
        </p:txBody>
      </p:sp>
      <p:sp>
        <p:nvSpPr>
          <p:cNvPr id="2" name="Text Box 1"/>
          <p:cNvSpPr txBox="1"/>
          <p:nvPr/>
        </p:nvSpPr>
        <p:spPr>
          <a:xfrm>
            <a:off x="5721985"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3" name="Picture 2" descr="1"/>
          <p:cNvPicPr>
            <a:picLocks noChangeAspect="1"/>
          </p:cNvPicPr>
          <p:nvPr/>
        </p:nvPicPr>
        <p:blipFill>
          <a:blip r:embed="rId1"/>
          <a:stretch>
            <a:fillRect/>
          </a:stretch>
        </p:blipFill>
        <p:spPr>
          <a:xfrm>
            <a:off x="31750" y="1918970"/>
            <a:ext cx="3630930" cy="2160905"/>
          </a:xfrm>
          <a:prstGeom prst="rect">
            <a:avLst/>
          </a:prstGeom>
        </p:spPr>
      </p:pic>
      <p:sp>
        <p:nvSpPr>
          <p:cNvPr id="5" name="Text Box 4"/>
          <p:cNvSpPr txBox="1"/>
          <p:nvPr/>
        </p:nvSpPr>
        <p:spPr>
          <a:xfrm>
            <a:off x="2135505" y="2381885"/>
            <a:ext cx="1464310" cy="583565"/>
          </a:xfrm>
          <a:prstGeom prst="rect">
            <a:avLst/>
          </a:prstGeom>
          <a:noFill/>
        </p:spPr>
        <p:txBody>
          <a:bodyPr wrap="square" rtlCol="0">
            <a:spAutoFit/>
          </a:bodyPr>
          <a:p>
            <a:r>
              <a:rPr lang="zh-CN" altLang="en-US" sz="1600" b="1">
                <a:solidFill>
                  <a:srgbClr val="FF0000"/>
                </a:solidFill>
                <a:ea typeface="SimSun" panose="02010600030101010101" pitchFamily="2" charset="-122"/>
              </a:rPr>
              <a:t>低频率自旋波：远离波源</a:t>
            </a:r>
            <a:endParaRPr lang="zh-CN" altLang="en-US" sz="1600" b="1">
              <a:solidFill>
                <a:srgbClr val="FF0000"/>
              </a:solidFill>
              <a:ea typeface="SimSun" panose="02010600030101010101" pitchFamily="2" charset="-122"/>
            </a:endParaRPr>
          </a:p>
        </p:txBody>
      </p:sp>
      <p:sp>
        <p:nvSpPr>
          <p:cNvPr id="6" name="Text Box 5"/>
          <p:cNvSpPr txBox="1"/>
          <p:nvPr/>
        </p:nvSpPr>
        <p:spPr>
          <a:xfrm>
            <a:off x="1871980" y="3496310"/>
            <a:ext cx="1464310" cy="583565"/>
          </a:xfrm>
          <a:prstGeom prst="rect">
            <a:avLst/>
          </a:prstGeom>
          <a:noFill/>
        </p:spPr>
        <p:txBody>
          <a:bodyPr wrap="square" rtlCol="0">
            <a:spAutoFit/>
          </a:bodyPr>
          <a:p>
            <a:r>
              <a:rPr lang="zh-CN" altLang="en-US" sz="1600" b="1">
                <a:solidFill>
                  <a:srgbClr val="FF0000"/>
                </a:solidFill>
                <a:ea typeface="SimSun" panose="02010600030101010101" pitchFamily="2" charset="-122"/>
              </a:rPr>
              <a:t>高频率自旋波：靠近波源</a:t>
            </a:r>
            <a:endParaRPr lang="zh-CN" altLang="en-US" sz="1600" b="1">
              <a:solidFill>
                <a:srgbClr val="FF0000"/>
              </a:solidFill>
              <a:ea typeface="SimSun" panose="02010600030101010101" pitchFamily="2" charset="-122"/>
            </a:endParaRPr>
          </a:p>
        </p:txBody>
      </p:sp>
      <p:sp>
        <p:nvSpPr>
          <p:cNvPr id="7" name="Text Box 6"/>
          <p:cNvSpPr txBox="1"/>
          <p:nvPr/>
        </p:nvSpPr>
        <p:spPr>
          <a:xfrm>
            <a:off x="31750" y="2143760"/>
            <a:ext cx="1016000" cy="583565"/>
          </a:xfrm>
          <a:prstGeom prst="rect">
            <a:avLst/>
          </a:prstGeom>
          <a:noFill/>
        </p:spPr>
        <p:txBody>
          <a:bodyPr wrap="square" rtlCol="0">
            <a:spAutoFit/>
          </a:bodyPr>
          <a:p>
            <a:r>
              <a:rPr lang="zh-CN" altLang="en-US" sz="1600" b="1">
                <a:solidFill>
                  <a:srgbClr val="FF0000"/>
                </a:solidFill>
                <a:ea typeface="SimSun" panose="02010600030101010101" pitchFamily="2" charset="-122"/>
              </a:rPr>
              <a:t>线性极化的</a:t>
            </a:r>
            <a:r>
              <a:rPr lang="en-US" altLang="zh-CN" sz="1600" b="1">
                <a:solidFill>
                  <a:srgbClr val="FF0000"/>
                </a:solidFill>
                <a:ea typeface="SimSun" panose="02010600030101010101" pitchFamily="2" charset="-122"/>
              </a:rPr>
              <a:t>SW</a:t>
            </a:r>
            <a:r>
              <a:rPr lang="zh-CN" altLang="en-US" sz="1600" b="1">
                <a:solidFill>
                  <a:srgbClr val="FF0000"/>
                </a:solidFill>
                <a:ea typeface="SimSun" panose="02010600030101010101" pitchFamily="2" charset="-122"/>
              </a:rPr>
              <a:t>源</a:t>
            </a:r>
            <a:endParaRPr lang="zh-CN" altLang="en-US" sz="1600" b="1">
              <a:solidFill>
                <a:srgbClr val="FF0000"/>
              </a:solidFill>
              <a:ea typeface="SimSun" panose="02010600030101010101" pitchFamily="2" charset="-122"/>
            </a:endParaRPr>
          </a:p>
        </p:txBody>
      </p:sp>
      <p:sp>
        <p:nvSpPr>
          <p:cNvPr id="8" name="Text Box 7"/>
          <p:cNvSpPr txBox="1"/>
          <p:nvPr/>
        </p:nvSpPr>
        <p:spPr>
          <a:xfrm>
            <a:off x="80645" y="3261360"/>
            <a:ext cx="1016000" cy="583565"/>
          </a:xfrm>
          <a:prstGeom prst="rect">
            <a:avLst/>
          </a:prstGeom>
          <a:noFill/>
        </p:spPr>
        <p:txBody>
          <a:bodyPr wrap="square" rtlCol="0">
            <a:spAutoFit/>
          </a:bodyPr>
          <a:p>
            <a:r>
              <a:rPr lang="zh-CN" altLang="en-US" sz="1600" b="1">
                <a:solidFill>
                  <a:srgbClr val="FF0000"/>
                </a:solidFill>
                <a:ea typeface="SimSun" panose="02010600030101010101" pitchFamily="2" charset="-122"/>
              </a:rPr>
              <a:t>线性极化的</a:t>
            </a:r>
            <a:r>
              <a:rPr lang="en-US" altLang="zh-CN" sz="1600" b="1">
                <a:solidFill>
                  <a:srgbClr val="FF0000"/>
                </a:solidFill>
                <a:ea typeface="SimSun" panose="02010600030101010101" pitchFamily="2" charset="-122"/>
              </a:rPr>
              <a:t>SW</a:t>
            </a:r>
            <a:r>
              <a:rPr lang="zh-CN" altLang="en-US" sz="1600" b="1">
                <a:solidFill>
                  <a:srgbClr val="FF0000"/>
                </a:solidFill>
                <a:ea typeface="SimSun" panose="02010600030101010101" pitchFamily="2" charset="-122"/>
              </a:rPr>
              <a:t>源</a:t>
            </a:r>
            <a:endParaRPr lang="zh-CN" altLang="en-US" sz="1600" b="1">
              <a:solidFill>
                <a:srgbClr val="FF0000"/>
              </a:solidFill>
              <a:ea typeface="SimSun" panose="02010600030101010101" pitchFamily="2" charset="-122"/>
            </a:endParaRPr>
          </a:p>
        </p:txBody>
      </p:sp>
      <p:pic>
        <p:nvPicPr>
          <p:cNvPr id="9" name="Picture 8" descr="1"/>
          <p:cNvPicPr>
            <a:picLocks noChangeAspect="1"/>
          </p:cNvPicPr>
          <p:nvPr/>
        </p:nvPicPr>
        <p:blipFill>
          <a:blip r:embed="rId2"/>
          <a:stretch>
            <a:fillRect/>
          </a:stretch>
        </p:blipFill>
        <p:spPr>
          <a:xfrm>
            <a:off x="4164330" y="1918970"/>
            <a:ext cx="1422400" cy="224790"/>
          </a:xfrm>
          <a:prstGeom prst="rect">
            <a:avLst/>
          </a:prstGeom>
        </p:spPr>
      </p:pic>
      <p:pic>
        <p:nvPicPr>
          <p:cNvPr id="10" name="Picture 9" descr="/home/ligy/Pictures/1.png1"/>
          <p:cNvPicPr>
            <a:picLocks noChangeAspect="1"/>
          </p:cNvPicPr>
          <p:nvPr/>
        </p:nvPicPr>
        <p:blipFill>
          <a:blip r:embed="rId3"/>
          <a:srcRect/>
          <a:stretch>
            <a:fillRect/>
          </a:stretch>
        </p:blipFill>
        <p:spPr>
          <a:xfrm>
            <a:off x="4112260" y="2192655"/>
            <a:ext cx="1526540" cy="275590"/>
          </a:xfrm>
          <a:prstGeom prst="rect">
            <a:avLst/>
          </a:prstGeom>
        </p:spPr>
      </p:pic>
      <p:pic>
        <p:nvPicPr>
          <p:cNvPr id="11" name="Picture 10" descr="/home/ligy/Pictures/1.png1"/>
          <p:cNvPicPr>
            <a:picLocks noChangeAspect="1"/>
          </p:cNvPicPr>
          <p:nvPr/>
        </p:nvPicPr>
        <p:blipFill>
          <a:blip r:embed="rId4"/>
          <a:srcRect/>
          <a:stretch>
            <a:fillRect/>
          </a:stretch>
        </p:blipFill>
        <p:spPr>
          <a:xfrm>
            <a:off x="4112260" y="2503805"/>
            <a:ext cx="1967230" cy="257810"/>
          </a:xfrm>
          <a:prstGeom prst="rect">
            <a:avLst/>
          </a:prstGeom>
        </p:spPr>
      </p:pic>
      <p:pic>
        <p:nvPicPr>
          <p:cNvPr id="12" name="Picture 11" descr="/home/ligy/Pictures/1.png1"/>
          <p:cNvPicPr>
            <a:picLocks noChangeAspect="1"/>
          </p:cNvPicPr>
          <p:nvPr/>
        </p:nvPicPr>
        <p:blipFill>
          <a:blip r:embed="rId5"/>
          <a:srcRect/>
          <a:stretch>
            <a:fillRect/>
          </a:stretch>
        </p:blipFill>
        <p:spPr>
          <a:xfrm>
            <a:off x="4211955" y="2843530"/>
            <a:ext cx="1406525" cy="229870"/>
          </a:xfrm>
          <a:prstGeom prst="rect">
            <a:avLst/>
          </a:prstGeom>
        </p:spPr>
      </p:pic>
      <p:sp>
        <p:nvSpPr>
          <p:cNvPr id="13" name="Text Box 12"/>
          <p:cNvSpPr txBox="1"/>
          <p:nvPr/>
        </p:nvSpPr>
        <p:spPr>
          <a:xfrm>
            <a:off x="3627755" y="3073400"/>
            <a:ext cx="3964940" cy="1168400"/>
          </a:xfrm>
          <a:prstGeom prst="rect">
            <a:avLst/>
          </a:prstGeom>
          <a:noFill/>
        </p:spPr>
        <p:txBody>
          <a:bodyPr wrap="none" rtlCol="0">
            <a:spAutoFit/>
          </a:bodyPr>
          <a:p>
            <a:pPr marL="285750" indent="-285750">
              <a:buFont typeface="Arial" panose="020B0604020202020204" pitchFamily="34" charset="0"/>
              <a:buChar char="•"/>
            </a:pPr>
            <a:r>
              <a:rPr lang="zh-CN" altLang="en-US" sz="1400">
                <a:ea typeface="SimSun" panose="02010600030101010101" pitchFamily="2" charset="-122"/>
              </a:rPr>
              <a:t>用上述</a:t>
            </a:r>
            <a:r>
              <a:rPr lang="en-US" altLang="zh-CN" sz="1400">
                <a:ea typeface="SimSun" panose="02010600030101010101" pitchFamily="2" charset="-122"/>
              </a:rPr>
              <a:t>H</a:t>
            </a:r>
            <a:r>
              <a:rPr lang="zh-CN" altLang="en-US" sz="1400">
                <a:ea typeface="SimSun" panose="02010600030101010101" pitchFamily="2" charset="-122"/>
              </a:rPr>
              <a:t>做</a:t>
            </a:r>
            <a:r>
              <a:rPr lang="en-US" altLang="zh-CN" sz="1400">
                <a:ea typeface="SimSun" panose="02010600030101010101" pitchFamily="2" charset="-122"/>
              </a:rPr>
              <a:t>LLG</a:t>
            </a:r>
            <a:r>
              <a:rPr lang="zh-CN" altLang="en-US" sz="1400">
                <a:ea typeface="SimSun" panose="02010600030101010101" pitchFamily="2" charset="-122"/>
              </a:rPr>
              <a:t>模拟</a:t>
            </a:r>
            <a:r>
              <a:rPr lang="en-US" altLang="zh-CN" sz="1400">
                <a:ea typeface="SimSun" panose="02010600030101010101" pitchFamily="2" charset="-122"/>
              </a:rPr>
              <a:t>[33]</a:t>
            </a:r>
            <a:r>
              <a:rPr lang="zh-CN" altLang="en-US" sz="1400">
                <a:ea typeface="SimSun" panose="02010600030101010101" pitchFamily="2" charset="-122"/>
              </a:rPr>
              <a:t>，得到</a:t>
            </a:r>
            <a:r>
              <a:rPr lang="en-US" altLang="zh-CN" sz="1400">
                <a:ea typeface="SimSun" panose="02010600030101010101" pitchFamily="2" charset="-122"/>
              </a:rPr>
              <a:t>DW</a:t>
            </a:r>
            <a:r>
              <a:rPr lang="zh-CN" altLang="en-US" sz="1400">
                <a:ea typeface="SimSun" panose="02010600030101010101" pitchFamily="2" charset="-122"/>
              </a:rPr>
              <a:t>运动</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a=0.3nm</a:t>
            </a:r>
            <a:r>
              <a:rPr lang="zh-CN" altLang="en-US" sz="1400">
                <a:ea typeface="SimSun" panose="02010600030101010101" pitchFamily="2" charset="-122"/>
              </a:rPr>
              <a:t>，</a:t>
            </a:r>
            <a:r>
              <a:rPr lang="en-US" altLang="zh-CN" sz="1400">
                <a:ea typeface="SimSun" panose="02010600030101010101" pitchFamily="2" charset="-122"/>
              </a:rPr>
              <a:t>500x4</a:t>
            </a:r>
            <a:r>
              <a:rPr lang="zh-CN" altLang="en-US" sz="1400">
                <a:ea typeface="SimSun" panose="02010600030101010101" pitchFamily="2" charset="-122"/>
              </a:rPr>
              <a:t>个元胞大小</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非共线反铁磁参数：</a:t>
            </a:r>
            <a:r>
              <a:rPr lang="en-US" altLang="zh-CN" sz="1400">
                <a:ea typeface="SimSun" panose="02010600030101010101" pitchFamily="2" charset="-122"/>
              </a:rPr>
              <a:t>J=10,Kz=0.9,K=0.03meV</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S=1, alpha=1e-4, 1e-6</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y</a:t>
            </a:r>
            <a:r>
              <a:rPr lang="zh-CN" altLang="en-US" sz="1400">
                <a:ea typeface="SimSun" panose="02010600030101010101" pitchFamily="2" charset="-122"/>
              </a:rPr>
              <a:t>方向开放边界条件，</a:t>
            </a:r>
            <a:r>
              <a:rPr lang="en-US" altLang="zh-CN" sz="1400">
                <a:ea typeface="SimSun" panose="02010600030101010101" pitchFamily="2" charset="-122"/>
              </a:rPr>
              <a:t>x</a:t>
            </a:r>
            <a:r>
              <a:rPr lang="zh-CN" altLang="en-US" sz="1400">
                <a:ea typeface="SimSun" panose="02010600030101010101" pitchFamily="2" charset="-122"/>
              </a:rPr>
              <a:t>方向吸附边界条件</a:t>
            </a:r>
            <a:r>
              <a:rPr lang="en-US" altLang="zh-CN" sz="1400">
                <a:ea typeface="SimSun" panose="02010600030101010101" pitchFamily="2" charset="-122"/>
              </a:rPr>
              <a:t>[31]</a:t>
            </a:r>
            <a:endParaRPr lang="en-US" altLang="zh-CN" sz="1400">
              <a:ea typeface="SimSun" panose="02010600030101010101" pitchFamily="2" charset="-122"/>
            </a:endParaRPr>
          </a:p>
        </p:txBody>
      </p:sp>
      <p:sp>
        <p:nvSpPr>
          <p:cNvPr id="15" name="Text Box 14"/>
          <p:cNvSpPr txBox="1"/>
          <p:nvPr/>
        </p:nvSpPr>
        <p:spPr>
          <a:xfrm>
            <a:off x="429895" y="4196715"/>
            <a:ext cx="6419215" cy="1168400"/>
          </a:xfrm>
          <a:prstGeom prst="rect">
            <a:avLst/>
          </a:prstGeom>
          <a:noFill/>
        </p:spPr>
        <p:txBody>
          <a:bodyPr wrap="non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物理解释：</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rgbClr val="FF0000"/>
                </a:solidFill>
                <a:latin typeface="+mj-lt"/>
                <a:ea typeface="SimSun" panose="02010600030101010101" pitchFamily="2" charset="-122"/>
                <a:sym typeface="+mn-ea"/>
              </a:rPr>
              <a:t>非共线</a:t>
            </a:r>
            <a:r>
              <a:rPr lang="en-US" altLang="zh-CN" sz="1400" dirty="0">
                <a:solidFill>
                  <a:schemeClr val="tx1"/>
                </a:solidFill>
                <a:latin typeface="+mj-lt"/>
                <a:ea typeface="SimSun" panose="02010600030101010101" pitchFamily="2" charset="-122"/>
                <a:sym typeface="+mn-ea"/>
              </a:rPr>
              <a:t>AFM Kagome</a:t>
            </a:r>
            <a:r>
              <a:rPr lang="zh-CN" altLang="en-US" sz="1400" dirty="0">
                <a:solidFill>
                  <a:schemeClr val="tx1"/>
                </a:solidFill>
                <a:latin typeface="+mj-lt"/>
                <a:ea typeface="SimSun" panose="02010600030101010101" pitchFamily="2" charset="-122"/>
                <a:sym typeface="+mn-ea"/>
              </a:rPr>
              <a:t>晶格中三个</a:t>
            </a:r>
            <a:r>
              <a:rPr lang="en-US" altLang="zh-CN" sz="1400" dirty="0">
                <a:solidFill>
                  <a:schemeClr val="tx1"/>
                </a:solidFill>
                <a:latin typeface="+mj-lt"/>
                <a:ea typeface="SimSun" panose="02010600030101010101" pitchFamily="2" charset="-122"/>
                <a:sym typeface="+mn-ea"/>
              </a:rPr>
              <a:t>SW</a:t>
            </a:r>
            <a:r>
              <a:rPr lang="zh-CN" altLang="en-US" sz="1400" dirty="0">
                <a:solidFill>
                  <a:schemeClr val="tx1"/>
                </a:solidFill>
                <a:latin typeface="+mj-lt"/>
                <a:ea typeface="SimSun" panose="02010600030101010101" pitchFamily="2" charset="-122"/>
                <a:sym typeface="+mn-ea"/>
              </a:rPr>
              <a:t>带导致了</a:t>
            </a:r>
            <a:r>
              <a:rPr lang="en-US" altLang="zh-CN" sz="1400" dirty="0">
                <a:solidFill>
                  <a:schemeClr val="tx1"/>
                </a:solidFill>
                <a:latin typeface="+mj-lt"/>
                <a:ea typeface="SimSun" panose="02010600030101010101" pitchFamily="2" charset="-122"/>
                <a:sym typeface="+mn-ea"/>
              </a:rPr>
              <a:t>DW</a:t>
            </a:r>
            <a:r>
              <a:rPr lang="zh-CN" altLang="en-US" sz="1400" dirty="0">
                <a:solidFill>
                  <a:schemeClr val="tx1"/>
                </a:solidFill>
                <a:latin typeface="+mj-lt"/>
                <a:ea typeface="SimSun" panose="02010600030101010101" pitchFamily="2" charset="-122"/>
                <a:sym typeface="+mn-ea"/>
              </a:rPr>
              <a:t>与</a:t>
            </a:r>
            <a:r>
              <a:rPr lang="en-US" altLang="zh-CN" sz="1400" dirty="0">
                <a:solidFill>
                  <a:schemeClr val="tx1"/>
                </a:solidFill>
                <a:latin typeface="+mj-lt"/>
                <a:ea typeface="SimSun" panose="02010600030101010101" pitchFamily="2" charset="-122"/>
                <a:sym typeface="+mn-ea"/>
              </a:rPr>
              <a:t>SW</a:t>
            </a:r>
            <a:r>
              <a:rPr lang="zh-CN" altLang="en-US" sz="1400" dirty="0">
                <a:solidFill>
                  <a:schemeClr val="tx1"/>
                </a:solidFill>
                <a:latin typeface="+mj-lt"/>
                <a:ea typeface="SimSun" panose="02010600030101010101" pitchFamily="2" charset="-122"/>
                <a:sym typeface="+mn-ea"/>
              </a:rPr>
              <a:t>之间非传统的耦合机制</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其中的一个带对应于</a:t>
            </a:r>
            <a:r>
              <a:rPr lang="zh-CN" altLang="en-US" sz="1400" dirty="0">
                <a:solidFill>
                  <a:srgbClr val="FF0000"/>
                </a:solidFill>
                <a:latin typeface="+mj-lt"/>
                <a:ea typeface="SimSun" panose="02010600030101010101" pitchFamily="2" charset="-122"/>
                <a:sym typeface="+mn-ea"/>
              </a:rPr>
              <a:t>共线</a:t>
            </a:r>
            <a:r>
              <a:rPr lang="en-US" altLang="zh-CN" sz="1400" dirty="0">
                <a:solidFill>
                  <a:schemeClr val="tx1"/>
                </a:solidFill>
                <a:latin typeface="+mj-lt"/>
                <a:ea typeface="SimSun" panose="02010600030101010101" pitchFamily="2" charset="-122"/>
                <a:sym typeface="+mn-ea"/>
              </a:rPr>
              <a:t>AFM</a:t>
            </a:r>
            <a:r>
              <a:rPr lang="zh-CN" altLang="en-US" sz="1400" dirty="0">
                <a:solidFill>
                  <a:schemeClr val="tx1"/>
                </a:solidFill>
                <a:latin typeface="+mj-lt"/>
                <a:ea typeface="SimSun" panose="02010600030101010101" pitchFamily="2" charset="-122"/>
                <a:sym typeface="+mn-ea"/>
              </a:rPr>
              <a:t>中两个典型模式中的一个</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另外两个带在</a:t>
            </a:r>
            <a:r>
              <a:rPr lang="en-US" altLang="zh-CN" sz="1400" dirty="0">
                <a:solidFill>
                  <a:schemeClr val="tx1"/>
                </a:solidFill>
                <a:latin typeface="+mj-lt"/>
                <a:ea typeface="SimSun" panose="02010600030101010101" pitchFamily="2" charset="-122"/>
                <a:sym typeface="+mn-ea"/>
              </a:rPr>
              <a:t>DW</a:t>
            </a:r>
            <a:r>
              <a:rPr lang="zh-CN" altLang="en-US" sz="1400" dirty="0">
                <a:solidFill>
                  <a:schemeClr val="tx1"/>
                </a:solidFill>
                <a:latin typeface="+mj-lt"/>
                <a:ea typeface="SimSun" panose="02010600030101010101" pitchFamily="2" charset="-122"/>
                <a:sym typeface="+mn-ea"/>
              </a:rPr>
              <a:t>中有耦合，并且其中一个是平带。</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这两个带在</a:t>
            </a:r>
            <a:r>
              <a:rPr lang="en-US" altLang="zh-CN" sz="1400" dirty="0">
                <a:solidFill>
                  <a:schemeClr val="tx1"/>
                </a:solidFill>
                <a:latin typeface="+mj-lt"/>
                <a:ea typeface="SimSun" panose="02010600030101010101" pitchFamily="2" charset="-122"/>
                <a:sym typeface="+mn-ea"/>
              </a:rPr>
              <a:t>DW</a:t>
            </a:r>
            <a:r>
              <a:rPr lang="zh-CN" altLang="en-US" sz="1400" dirty="0">
                <a:solidFill>
                  <a:schemeClr val="tx1"/>
                </a:solidFill>
                <a:latin typeface="+mj-lt"/>
                <a:ea typeface="SimSun" panose="02010600030101010101" pitchFamily="2" charset="-122"/>
                <a:sym typeface="+mn-ea"/>
              </a:rPr>
              <a:t>的双向运动中起关键作用，并且在</a:t>
            </a:r>
            <a:r>
              <a:rPr lang="zh-CN" altLang="en-US" sz="1400" dirty="0">
                <a:solidFill>
                  <a:srgbClr val="FF0000"/>
                </a:solidFill>
                <a:latin typeface="+mj-lt"/>
                <a:ea typeface="SimSun" panose="02010600030101010101" pitchFamily="2" charset="-122"/>
                <a:sym typeface="+mn-ea"/>
              </a:rPr>
              <a:t>共线</a:t>
            </a:r>
            <a:r>
              <a:rPr lang="en-US" altLang="zh-CN" sz="1400" dirty="0">
                <a:solidFill>
                  <a:schemeClr val="tx1"/>
                </a:solidFill>
                <a:latin typeface="+mj-lt"/>
                <a:ea typeface="SimSun" panose="02010600030101010101" pitchFamily="2" charset="-122"/>
                <a:sym typeface="+mn-ea"/>
              </a:rPr>
              <a:t>AFM</a:t>
            </a:r>
            <a:r>
              <a:rPr lang="zh-CN" altLang="en-US" sz="1400" dirty="0">
                <a:solidFill>
                  <a:schemeClr val="tx1"/>
                </a:solidFill>
                <a:latin typeface="+mj-lt"/>
                <a:ea typeface="SimSun" panose="02010600030101010101" pitchFamily="2" charset="-122"/>
                <a:sym typeface="+mn-ea"/>
              </a:rPr>
              <a:t>中不存在对应</a:t>
            </a:r>
            <a:endParaRPr lang="zh-CN" altLang="en-US" sz="1400" dirty="0">
              <a:solidFill>
                <a:schemeClr val="tx1"/>
              </a:solidFill>
              <a:latin typeface="+mj-lt"/>
              <a:ea typeface="SimSun" panose="02010600030101010101" pitchFamily="2" charset="-122"/>
              <a:sym typeface="+mn-ea"/>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430047" y="92911"/>
            <a:ext cx="6701790" cy="460375"/>
          </a:xfrm>
          <a:prstGeom prst="rect">
            <a:avLst/>
          </a:prstGeom>
          <a:noFill/>
        </p:spPr>
        <p:txBody>
          <a:bodyPr wrap="none" rtlCol="0">
            <a:spAutoFit/>
          </a:bodyPr>
          <a:p>
            <a:r>
              <a:rPr lang="en-US" sz="2400" dirty="0">
                <a:latin typeface="+mj-lt"/>
                <a:ea typeface="SimSun" panose="02010600030101010101" pitchFamily="2" charset="-122"/>
              </a:rPr>
              <a:t>Kagome</a:t>
            </a:r>
            <a:r>
              <a:rPr lang="zh-CN" altLang="en-US" sz="2400" dirty="0">
                <a:latin typeface="+mj-lt"/>
                <a:ea typeface="SimSun" panose="02010600030101010101" pitchFamily="2" charset="-122"/>
              </a:rPr>
              <a:t>反铁磁体中受自旋波驱动的双向畴壁运动</a:t>
            </a:r>
            <a:endParaRPr lang="zh-CN" altLang="en-US" sz="2400" dirty="0">
              <a:latin typeface="+mj-lt"/>
              <a:ea typeface="SimSun" panose="02010600030101010101" pitchFamily="2" charset="-122"/>
            </a:endParaRPr>
          </a:p>
        </p:txBody>
      </p:sp>
      <p:sp>
        <p:nvSpPr>
          <p:cNvPr id="2" name="Text Box 1"/>
          <p:cNvSpPr txBox="1"/>
          <p:nvPr/>
        </p:nvSpPr>
        <p:spPr>
          <a:xfrm>
            <a:off x="5728970"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16" name="Picture 15" descr="1"/>
          <p:cNvPicPr>
            <a:picLocks noChangeAspect="1"/>
          </p:cNvPicPr>
          <p:nvPr/>
        </p:nvPicPr>
        <p:blipFill>
          <a:blip r:embed="rId1"/>
          <a:stretch>
            <a:fillRect/>
          </a:stretch>
        </p:blipFill>
        <p:spPr>
          <a:xfrm>
            <a:off x="360045" y="2030730"/>
            <a:ext cx="7013575" cy="3587115"/>
          </a:xfrm>
          <a:prstGeom prst="rect">
            <a:avLst/>
          </a:prstGeom>
        </p:spPr>
      </p:pic>
      <p:pic>
        <p:nvPicPr>
          <p:cNvPr id="17" name="Picture 16" descr="1"/>
          <p:cNvPicPr>
            <a:picLocks noChangeAspect="1"/>
          </p:cNvPicPr>
          <p:nvPr/>
        </p:nvPicPr>
        <p:blipFill>
          <a:blip r:embed="rId2"/>
          <a:stretch>
            <a:fillRect/>
          </a:stretch>
        </p:blipFill>
        <p:spPr>
          <a:xfrm>
            <a:off x="360045" y="826770"/>
            <a:ext cx="7014210" cy="1171575"/>
          </a:xfrm>
          <a:prstGeom prst="rect">
            <a:avLst/>
          </a:prstGeom>
        </p:spPr>
      </p:pic>
      <p:sp>
        <p:nvSpPr>
          <p:cNvPr id="18" name="Text Box 17"/>
          <p:cNvSpPr txBox="1"/>
          <p:nvPr/>
        </p:nvSpPr>
        <p:spPr>
          <a:xfrm>
            <a:off x="135890" y="520065"/>
            <a:ext cx="923290" cy="306705"/>
          </a:xfrm>
          <a:prstGeom prst="rect">
            <a:avLst/>
          </a:prstGeom>
          <a:noFill/>
        </p:spPr>
        <p:txBody>
          <a:bodyPr wrap="none" rtlCol="0">
            <a:spAutoFit/>
          </a:bodyPr>
          <a:p>
            <a:r>
              <a:rPr lang="en-US" altLang="en-US" sz="1400">
                <a:solidFill>
                  <a:srgbClr val="FF0000"/>
                </a:solidFill>
              </a:rPr>
              <a:t>Heun</a:t>
            </a:r>
            <a:r>
              <a:rPr lang="zh-CN" altLang="en-US" sz="1400">
                <a:solidFill>
                  <a:srgbClr val="FF0000"/>
                </a:solidFill>
                <a:ea typeface="SimSun" panose="02010600030101010101" pitchFamily="2" charset="-122"/>
              </a:rPr>
              <a:t>方法</a:t>
            </a:r>
            <a:endParaRPr lang="zh-CN" altLang="en-US" sz="1400">
              <a:solidFill>
                <a:srgbClr val="FF0000"/>
              </a:solidFill>
              <a:ea typeface="SimSun" panose="02010600030101010101" pitchFamily="2"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402867" y="109421"/>
            <a:ext cx="4754880" cy="460375"/>
          </a:xfrm>
          <a:prstGeom prst="rect">
            <a:avLst/>
          </a:prstGeom>
          <a:noFill/>
        </p:spPr>
        <p:txBody>
          <a:bodyPr wrap="none" rtlCol="0">
            <a:spAutoFit/>
          </a:bodyPr>
          <a:p>
            <a:r>
              <a:rPr lang="zh-CN" sz="2400" dirty="0">
                <a:latin typeface="+mj-lt"/>
                <a:ea typeface="SimSun" panose="02010600030101010101" pitchFamily="2" charset="-122"/>
              </a:rPr>
              <a:t>张量网络和手征态的神经网络表示</a:t>
            </a:r>
            <a:endParaRPr lang="zh-CN" sz="2400" dirty="0">
              <a:latin typeface="+mj-lt"/>
              <a:ea typeface="SimSun" panose="02010600030101010101" pitchFamily="2" charset="-122"/>
            </a:endParaRPr>
          </a:p>
        </p:txBody>
      </p:sp>
      <p:sp>
        <p:nvSpPr>
          <p:cNvPr id="4" name="Text Box 3"/>
          <p:cNvSpPr txBox="1"/>
          <p:nvPr/>
        </p:nvSpPr>
        <p:spPr>
          <a:xfrm>
            <a:off x="389255" y="925195"/>
            <a:ext cx="6958330" cy="953135"/>
          </a:xfrm>
          <a:prstGeom prst="rect">
            <a:avLst/>
          </a:prstGeom>
          <a:noFill/>
        </p:spPr>
        <p:txBody>
          <a:bodyPr wrap="none" rtlCol="0">
            <a:spAutoFit/>
          </a:bodyPr>
          <a:p>
            <a:pPr marL="285750" indent="-285750">
              <a:buFont typeface="Arial" panose="020B0604020202020204" pitchFamily="34" charset="0"/>
              <a:buChar char="•"/>
            </a:pPr>
            <a:r>
              <a:rPr lang="zh-CN" sz="1400">
                <a:ea typeface="SimSun" panose="02010600030101010101" pitchFamily="2" charset="-122"/>
              </a:rPr>
              <a:t>本文研究量子多体问题中</a:t>
            </a:r>
            <a:r>
              <a:rPr lang="en-US" altLang="zh-CN" sz="1400">
                <a:ea typeface="SimSun" panose="02010600030101010101" pitchFamily="2" charset="-122"/>
              </a:rPr>
              <a:t>Boltzman</a:t>
            </a:r>
            <a:r>
              <a:rPr lang="zh-CN" altLang="en-US" sz="1400">
                <a:ea typeface="SimSun" panose="02010600030101010101" pitchFamily="2" charset="-122"/>
              </a:rPr>
              <a:t>机的表示能力问题</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我们证明：任何</a:t>
            </a:r>
            <a:r>
              <a:rPr lang="en-US" altLang="zh-CN" sz="1400">
                <a:ea typeface="SimSun" panose="02010600030101010101" pitchFamily="2" charset="-122"/>
              </a:rPr>
              <a:t>(</a:t>
            </a:r>
            <a:r>
              <a:rPr lang="zh-CN" altLang="en-US" sz="1400">
                <a:ea typeface="SimSun" panose="02010600030101010101" pitchFamily="2" charset="-122"/>
              </a:rPr>
              <a:t>局域的</a:t>
            </a:r>
            <a:r>
              <a:rPr lang="en-US" altLang="zh-CN" sz="1400">
                <a:ea typeface="SimSun" panose="02010600030101010101" pitchFamily="2" charset="-122"/>
              </a:rPr>
              <a:t>)</a:t>
            </a:r>
            <a:r>
              <a:rPr lang="zh-CN" altLang="en-US" sz="1400">
                <a:ea typeface="SimSun" panose="02010600030101010101" pitchFamily="2" charset="-122"/>
              </a:rPr>
              <a:t>张量网络态都有一个</a:t>
            </a:r>
            <a:r>
              <a:rPr lang="en-US" altLang="zh-CN" sz="1400">
                <a:ea typeface="SimSun" panose="02010600030101010101" pitchFamily="2" charset="-122"/>
              </a:rPr>
              <a:t>(</a:t>
            </a:r>
            <a:r>
              <a:rPr lang="zh-CN" altLang="en-US" sz="1400">
                <a:ea typeface="SimSun" panose="02010600030101010101" pitchFamily="2" charset="-122"/>
              </a:rPr>
              <a:t>局域的</a:t>
            </a:r>
            <a:r>
              <a:rPr lang="en-US" altLang="zh-CN" sz="1400">
                <a:ea typeface="SimSun" panose="02010600030101010101" pitchFamily="2" charset="-122"/>
              </a:rPr>
              <a:t>)</a:t>
            </a:r>
            <a:r>
              <a:rPr lang="zh-CN" altLang="en-US" sz="1400">
                <a:ea typeface="SimSun" panose="02010600030101010101" pitchFamily="2" charset="-122"/>
              </a:rPr>
              <a:t>神经网络表示</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这种网络构造几乎是最佳的，网络的参数个数正比于张量网络表示中的非</a:t>
            </a:r>
            <a:r>
              <a:rPr lang="en-US" altLang="zh-CN" sz="1400">
                <a:ea typeface="SimSun" panose="02010600030101010101" pitchFamily="2" charset="-122"/>
              </a:rPr>
              <a:t>0</a:t>
            </a:r>
            <a:r>
              <a:rPr lang="zh-CN" altLang="en-US" sz="1400">
                <a:ea typeface="SimSun" panose="02010600030101010101" pitchFamily="2" charset="-122"/>
              </a:rPr>
              <a:t>参数个数</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本文为手征</a:t>
            </a:r>
            <a:r>
              <a:rPr lang="en-US" altLang="zh-CN" sz="1400">
                <a:ea typeface="SimSun" panose="02010600030101010101" pitchFamily="2" charset="-122"/>
              </a:rPr>
              <a:t>p</a:t>
            </a:r>
            <a:r>
              <a:rPr lang="zh-CN" altLang="en-US" sz="1400">
                <a:ea typeface="SimSun" panose="02010600030101010101" pitchFamily="2" charset="-122"/>
              </a:rPr>
              <a:t>波超导体构造了一个准局域的神经网络表示</a:t>
            </a:r>
            <a:endParaRPr lang="en-US" altLang="zh-CN" sz="1400">
              <a:ea typeface="SimSun" panose="02010600030101010101" pitchFamily="2" charset="-122"/>
            </a:endParaRPr>
          </a:p>
        </p:txBody>
      </p:sp>
      <p:sp>
        <p:nvSpPr>
          <p:cNvPr id="2" name="Text Box 1"/>
          <p:cNvSpPr txBox="1"/>
          <p:nvPr/>
        </p:nvSpPr>
        <p:spPr>
          <a:xfrm>
            <a:off x="5728970" y="569595"/>
            <a:ext cx="1734185" cy="275590"/>
          </a:xfrm>
          <a:prstGeom prst="rect">
            <a:avLst/>
          </a:prstGeom>
          <a:noFill/>
        </p:spPr>
        <p:txBody>
          <a:bodyPr wrap="square" rtlCol="0">
            <a:spAutoFit/>
          </a:bodyPr>
          <a:p>
            <a:r>
              <a:rPr lang="en-US" altLang="en-US" sz="1200"/>
              <a:t>PRL 127, 170601 (2021)</a:t>
            </a:r>
            <a:endParaRPr lang="en-US" altLang="en-US" sz="1200"/>
          </a:p>
        </p:txBody>
      </p:sp>
      <p:sp>
        <p:nvSpPr>
          <p:cNvPr id="5" name="文本框 13"/>
          <p:cNvSpPr txBox="1"/>
          <p:nvPr/>
        </p:nvSpPr>
        <p:spPr>
          <a:xfrm>
            <a:off x="2359812" y="2345256"/>
            <a:ext cx="2841625" cy="460375"/>
          </a:xfrm>
          <a:prstGeom prst="rect">
            <a:avLst/>
          </a:prstGeom>
          <a:noFill/>
        </p:spPr>
        <p:txBody>
          <a:bodyPr wrap="none" rtlCol="0">
            <a:spAutoFit/>
          </a:bodyPr>
          <a:p>
            <a:r>
              <a:rPr lang="zh-CN" sz="2400" dirty="0">
                <a:latin typeface="+mj-lt"/>
                <a:ea typeface="SimSun" panose="02010600030101010101" pitchFamily="2" charset="-122"/>
              </a:rPr>
              <a:t>超导体中的</a:t>
            </a:r>
            <a:r>
              <a:rPr lang="en-US" altLang="zh-CN" sz="2400" dirty="0">
                <a:latin typeface="+mj-lt"/>
                <a:ea typeface="SimSun" panose="02010600030101010101" pitchFamily="2" charset="-122"/>
              </a:rPr>
              <a:t>Kondo</a:t>
            </a:r>
            <a:r>
              <a:rPr lang="zh-CN" altLang="en-US" sz="2400" dirty="0">
                <a:latin typeface="+mj-lt"/>
                <a:ea typeface="SimSun" panose="02010600030101010101" pitchFamily="2" charset="-122"/>
              </a:rPr>
              <a:t>云</a:t>
            </a:r>
            <a:endParaRPr lang="zh-CN" altLang="en-US" sz="2400" dirty="0">
              <a:latin typeface="+mj-lt"/>
              <a:ea typeface="SimSun" panose="02010600030101010101" pitchFamily="2" charset="-122"/>
            </a:endParaRPr>
          </a:p>
        </p:txBody>
      </p:sp>
      <p:sp>
        <p:nvSpPr>
          <p:cNvPr id="6" name="Text Box 5"/>
          <p:cNvSpPr txBox="1"/>
          <p:nvPr/>
        </p:nvSpPr>
        <p:spPr>
          <a:xfrm>
            <a:off x="5613400" y="2847975"/>
            <a:ext cx="1734185" cy="275590"/>
          </a:xfrm>
          <a:prstGeom prst="rect">
            <a:avLst/>
          </a:prstGeom>
          <a:noFill/>
        </p:spPr>
        <p:txBody>
          <a:bodyPr wrap="square" rtlCol="0">
            <a:spAutoFit/>
          </a:bodyPr>
          <a:p>
            <a:r>
              <a:rPr lang="en-US" altLang="en-US" sz="1200"/>
              <a:t>PRL 127, 186804 (2021)</a:t>
            </a:r>
            <a:endParaRPr lang="en-US" altLang="en-US" sz="1200"/>
          </a:p>
        </p:txBody>
      </p:sp>
      <p:sp>
        <p:nvSpPr>
          <p:cNvPr id="7" name="Text Box 6"/>
          <p:cNvSpPr txBox="1"/>
          <p:nvPr/>
        </p:nvSpPr>
        <p:spPr>
          <a:xfrm>
            <a:off x="389255" y="3175635"/>
            <a:ext cx="6414770" cy="737235"/>
          </a:xfrm>
          <a:prstGeom prst="rect">
            <a:avLst/>
          </a:prstGeom>
          <a:noFill/>
        </p:spPr>
        <p:txBody>
          <a:bodyPr wrap="none" rtlCol="0">
            <a:spAutoFit/>
          </a:bodyPr>
          <a:p>
            <a:pPr marL="285750" indent="-285750">
              <a:buFont typeface="Arial" panose="020B0604020202020204" pitchFamily="34" charset="0"/>
              <a:buChar char="•"/>
            </a:pPr>
            <a:r>
              <a:rPr lang="zh-CN" altLang="en-US" sz="1400">
                <a:ea typeface="SimSun" panose="02010600030101010101" pitchFamily="2" charset="-122"/>
              </a:rPr>
              <a:t>金属中的磁性杂质被</a:t>
            </a:r>
            <a:r>
              <a:rPr lang="en-US" altLang="zh-CN" sz="1400">
                <a:ea typeface="SimSun" panose="02010600030101010101" pitchFamily="2" charset="-122"/>
              </a:rPr>
              <a:t>Kondo</a:t>
            </a:r>
            <a:r>
              <a:rPr lang="zh-CN" altLang="en-US" sz="1400">
                <a:ea typeface="SimSun" panose="02010600030101010101" pitchFamily="2" charset="-122"/>
              </a:rPr>
              <a:t>屏敝时会形成拓展的关联电子云，即</a:t>
            </a:r>
            <a:r>
              <a:rPr lang="en-US" altLang="zh-CN" sz="1400">
                <a:ea typeface="SimSun" panose="02010600030101010101" pitchFamily="2" charset="-122"/>
              </a:rPr>
              <a:t>Kondo</a:t>
            </a:r>
            <a:r>
              <a:rPr lang="zh-CN" altLang="en-US" sz="1400">
                <a:ea typeface="SimSun" panose="02010600030101010101" pitchFamily="2" charset="-122"/>
              </a:rPr>
              <a:t>云</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在超导体中当能隙超过</a:t>
            </a:r>
            <a:r>
              <a:rPr lang="en-US" altLang="zh-CN" sz="1400">
                <a:ea typeface="SimSun" panose="02010600030101010101" pitchFamily="2" charset="-122"/>
              </a:rPr>
              <a:t>Kondo</a:t>
            </a:r>
            <a:r>
              <a:rPr lang="zh-CN" altLang="en-US" sz="1400">
                <a:ea typeface="SimSun" panose="02010600030101010101" pitchFamily="2" charset="-122"/>
              </a:rPr>
              <a:t>温度时会发生量子相变</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本文表明：尽管在非屏蔽态中没有</a:t>
            </a:r>
            <a:r>
              <a:rPr lang="en-US" altLang="zh-CN" sz="1400">
                <a:ea typeface="SimSun" panose="02010600030101010101" pitchFamily="2" charset="-122"/>
              </a:rPr>
              <a:t>Kondo</a:t>
            </a:r>
            <a:r>
              <a:rPr lang="zh-CN" altLang="en-US" sz="1400">
                <a:ea typeface="SimSun" panose="02010600030101010101" pitchFamily="2" charset="-122"/>
              </a:rPr>
              <a:t>单态，但</a:t>
            </a:r>
            <a:r>
              <a:rPr lang="en-US" altLang="zh-CN" sz="1400">
                <a:ea typeface="SimSun" panose="02010600030101010101" pitchFamily="2" charset="-122"/>
              </a:rPr>
              <a:t>Kondo</a:t>
            </a:r>
            <a:r>
              <a:rPr lang="zh-CN" altLang="en-US" sz="1400">
                <a:ea typeface="SimSun" panose="02010600030101010101" pitchFamily="2" charset="-122"/>
              </a:rPr>
              <a:t>云在两个相中都存在</a:t>
            </a:r>
            <a:endParaRPr lang="zh-CN" altLang="en-US" sz="1400">
              <a:ea typeface="SimSun" panose="02010600030101010101" pitchFamily="2"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979957" y="109421"/>
            <a:ext cx="5601335" cy="460375"/>
          </a:xfrm>
          <a:prstGeom prst="rect">
            <a:avLst/>
          </a:prstGeom>
          <a:noFill/>
        </p:spPr>
        <p:txBody>
          <a:bodyPr wrap="none" rtlCol="0">
            <a:spAutoFit/>
          </a:bodyPr>
          <a:p>
            <a:r>
              <a:rPr lang="zh-CN" sz="2400" dirty="0">
                <a:latin typeface="+mj-lt"/>
                <a:ea typeface="SimSun" panose="02010600030101010101" pitchFamily="2" charset="-122"/>
              </a:rPr>
              <a:t>超薄磁性</a:t>
            </a:r>
            <a:r>
              <a:rPr lang="zh-CN" sz="2400" dirty="0">
                <a:solidFill>
                  <a:srgbClr val="FF0000"/>
                </a:solidFill>
                <a:latin typeface="+mj-lt"/>
                <a:ea typeface="SimSun" panose="02010600030101010101" pitchFamily="2" charset="-122"/>
              </a:rPr>
              <a:t>圆盘</a:t>
            </a:r>
            <a:r>
              <a:rPr lang="zh-CN" sz="2400" dirty="0">
                <a:latin typeface="+mj-lt"/>
                <a:ea typeface="SimSun" panose="02010600030101010101" pitchFamily="2" charset="-122"/>
              </a:rPr>
              <a:t>中受限</a:t>
            </a:r>
            <a:r>
              <a:rPr lang="en-US" altLang="zh-CN" sz="2400" dirty="0">
                <a:latin typeface="+mj-lt"/>
                <a:ea typeface="SimSun" panose="02010600030101010101" pitchFamily="2" charset="-122"/>
              </a:rPr>
              <a:t>skyrmion</a:t>
            </a:r>
            <a:r>
              <a:rPr lang="zh-CN" altLang="en-US" sz="2400" dirty="0">
                <a:latin typeface="+mj-lt"/>
                <a:ea typeface="SimSun" panose="02010600030101010101" pitchFamily="2" charset="-122"/>
              </a:rPr>
              <a:t>的呼吸模式</a:t>
            </a:r>
            <a:endParaRPr lang="zh-CN" altLang="en-US" sz="2400" dirty="0">
              <a:latin typeface="+mj-lt"/>
              <a:ea typeface="SimSun" panose="02010600030101010101" pitchFamily="2" charset="-122"/>
            </a:endParaRPr>
          </a:p>
        </p:txBody>
      </p:sp>
      <p:sp>
        <p:nvSpPr>
          <p:cNvPr id="4" name="Text Box 3"/>
          <p:cNvSpPr txBox="1"/>
          <p:nvPr/>
        </p:nvSpPr>
        <p:spPr>
          <a:xfrm>
            <a:off x="396240" y="682625"/>
            <a:ext cx="6681470" cy="2676525"/>
          </a:xfrm>
          <a:prstGeom prst="rect">
            <a:avLst/>
          </a:prstGeom>
          <a:noFill/>
        </p:spPr>
        <p:txBody>
          <a:bodyPr wrap="none" rtlCol="0">
            <a:spAutoFit/>
          </a:bodyPr>
          <a:p>
            <a:pPr marL="285750" indent="-285750">
              <a:buFont typeface="Arial" panose="020B0604020202020204" pitchFamily="34" charset="0"/>
              <a:buChar char="•"/>
            </a:pPr>
            <a:r>
              <a:rPr lang="zh-CN" altLang="en-US" sz="1400">
                <a:ea typeface="SimSun" panose="02010600030101010101" pitchFamily="2" charset="-122"/>
              </a:rPr>
              <a:t>系统：过渡金属铁磁体，垂直磁各向异性，加垂直</a:t>
            </a:r>
            <a:r>
              <a:rPr lang="en-US" altLang="zh-CN" sz="1400">
                <a:ea typeface="SimSun" panose="02010600030101010101" pitchFamily="2" charset="-122"/>
              </a:rPr>
              <a:t>ac</a:t>
            </a:r>
            <a:r>
              <a:rPr lang="zh-CN" altLang="en-US" sz="1400">
                <a:ea typeface="SimSun" panose="02010600030101010101" pitchFamily="2" charset="-122"/>
              </a:rPr>
              <a:t>外磁场</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微磁模拟发现：呼吸模式可以与几何受限的量子化自旋波本征模式杂化</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sk</a:t>
            </a:r>
            <a:r>
              <a:rPr lang="zh-CN" altLang="en-US" sz="1400">
                <a:ea typeface="SimSun" panose="02010600030101010101" pitchFamily="2" charset="-122"/>
              </a:rPr>
              <a:t>的呼吸频率对场的依赖可以用以在实验上探测这些</a:t>
            </a:r>
            <a:r>
              <a:rPr lang="en-US" altLang="zh-CN" sz="1400">
                <a:ea typeface="SimSun" panose="02010600030101010101" pitchFamily="2" charset="-122"/>
              </a:rPr>
              <a:t>sk</a:t>
            </a:r>
            <a:r>
              <a:rPr lang="zh-CN" altLang="en-US" sz="1400">
                <a:ea typeface="SimSun" panose="02010600030101010101" pitchFamily="2" charset="-122"/>
              </a:rPr>
              <a:t>态</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sk</a:t>
            </a:r>
            <a:r>
              <a:rPr lang="zh-CN" altLang="en-US" sz="1400">
                <a:ea typeface="SimSun" panose="02010600030101010101" pitchFamily="2" charset="-122"/>
              </a:rPr>
              <a:t>的拓扑性质对其中电子输运和热输运的影响</a:t>
            </a:r>
            <a:r>
              <a:rPr lang="en-US" altLang="zh-CN" sz="1400">
                <a:ea typeface="SimSun" panose="02010600030101010101" pitchFamily="2" charset="-122"/>
              </a:rPr>
              <a:t> </a:t>
            </a:r>
            <a:r>
              <a:rPr lang="en-US" altLang="en-US" sz="1400">
                <a:ea typeface="SimSun" panose="02010600030101010101" pitchFamily="2" charset="-122"/>
              </a:rPr>
              <a:t>[15,16]</a:t>
            </a:r>
            <a:endParaRPr lang="en-US"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在多层结构中的过渡金属铁磁体层会获得较大的</a:t>
            </a:r>
            <a:r>
              <a:rPr lang="en-US" altLang="zh-CN" sz="1400">
                <a:ea typeface="SimSun" panose="02010600030101010101" pitchFamily="2" charset="-122"/>
              </a:rPr>
              <a:t>DMI</a:t>
            </a:r>
            <a:r>
              <a:rPr lang="zh-CN" altLang="en-US" sz="1400">
                <a:ea typeface="SimSun" panose="02010600030101010101" pitchFamily="2" charset="-122"/>
              </a:rPr>
              <a:t>强度，同时有垂直各向异性</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系统：最下层是重金属，上面生长超薄铁磁金属，再在上面覆盖一层非磁性层</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此系统中</a:t>
            </a:r>
            <a:r>
              <a:rPr lang="en-US" altLang="zh-CN" sz="1400">
                <a:ea typeface="SimSun" panose="02010600030101010101" pitchFamily="2" charset="-122"/>
              </a:rPr>
              <a:t>DMI</a:t>
            </a:r>
            <a:r>
              <a:rPr lang="zh-CN" altLang="en-US" sz="1400">
                <a:ea typeface="SimSun" panose="02010600030101010101" pitchFamily="2" charset="-122"/>
              </a:rPr>
              <a:t>来源于重金属层中的</a:t>
            </a:r>
            <a:r>
              <a:rPr lang="en-US" altLang="zh-CN" sz="1400">
                <a:ea typeface="SimSun" panose="02010600030101010101" pitchFamily="2" charset="-122"/>
              </a:rPr>
              <a:t>RKKY</a:t>
            </a:r>
            <a:r>
              <a:rPr lang="zh-CN" altLang="en-US" sz="1400">
                <a:ea typeface="SimSun" panose="02010600030101010101" pitchFamily="2" charset="-122"/>
              </a:rPr>
              <a:t>作用</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实验发现这些系统中出现的都是</a:t>
            </a:r>
            <a:r>
              <a:rPr lang="en-US" altLang="zh-CN" sz="1400">
                <a:ea typeface="SimSun" panose="02010600030101010101" pitchFamily="2" charset="-122"/>
              </a:rPr>
              <a:t>Neel</a:t>
            </a:r>
            <a:r>
              <a:rPr lang="en-US" altLang="en-US" sz="1400">
                <a:ea typeface="SimSun" panose="02010600030101010101" pitchFamily="2" charset="-122"/>
              </a:rPr>
              <a:t> sk</a:t>
            </a:r>
            <a:endParaRPr lang="en-US" altLang="en-US" sz="1400">
              <a:ea typeface="SimSun" panose="02010600030101010101" pitchFamily="2" charset="-122"/>
            </a:endParaRPr>
          </a:p>
          <a:p>
            <a:pPr marL="285750" indent="-285750">
              <a:buFont typeface="Arial" panose="020B0604020202020204" pitchFamily="34" charset="0"/>
              <a:buChar char="•"/>
            </a:pPr>
            <a:r>
              <a:rPr lang="en-US" altLang="en-US" sz="1400">
                <a:ea typeface="SimSun" panose="02010600030101010101" pitchFamily="2" charset="-122"/>
              </a:rPr>
              <a:t>DMI</a:t>
            </a:r>
            <a:r>
              <a:rPr lang="zh-CN" altLang="en-US" sz="1400">
                <a:ea typeface="SimSun" panose="02010600030101010101" pitchFamily="2" charset="-122"/>
              </a:rPr>
              <a:t>的正负号决定基态的手性</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数值计算：圆盘直径</a:t>
            </a:r>
            <a:r>
              <a:rPr lang="en-US" altLang="zh-CN" sz="1400">
                <a:ea typeface="SimSun" panose="02010600030101010101" pitchFamily="2" charset="-122"/>
              </a:rPr>
              <a:t>100nm</a:t>
            </a:r>
            <a:r>
              <a:rPr lang="zh-CN" altLang="en-US" sz="1400">
                <a:ea typeface="SimSun" panose="02010600030101010101" pitchFamily="2" charset="-122"/>
              </a:rPr>
              <a:t>，定义在</a:t>
            </a:r>
            <a:r>
              <a:rPr lang="en-US" altLang="zh-CN" sz="1400">
                <a:ea typeface="SimSun" panose="02010600030101010101" pitchFamily="2" charset="-122"/>
              </a:rPr>
              <a:t>64x64</a:t>
            </a:r>
            <a:r>
              <a:rPr lang="zh-CN" altLang="en-US" sz="1400">
                <a:ea typeface="SimSun" panose="02010600030101010101" pitchFamily="2" charset="-122"/>
              </a:rPr>
              <a:t>个格点上，</a:t>
            </a:r>
            <a:r>
              <a:rPr lang="en-US" altLang="zh-CN" sz="1400">
                <a:ea typeface="SimSun" panose="02010600030101010101" pitchFamily="2" charset="-122"/>
              </a:rPr>
              <a:t>A=15pJ/m, Ku=1MJ/m^3, </a:t>
            </a:r>
            <a:endParaRPr lang="en-US" altLang="zh-CN" sz="1400">
              <a:ea typeface="SimSun" panose="02010600030101010101" pitchFamily="2" charset="-122"/>
            </a:endParaRPr>
          </a:p>
          <a:p>
            <a:pPr indent="0">
              <a:buFont typeface="Arial" panose="020B0604020202020204" pitchFamily="34" charset="0"/>
              <a:buNone/>
            </a:pPr>
            <a:r>
              <a:rPr lang="en-US" altLang="zh-CN" sz="1400">
                <a:ea typeface="SimSun" panose="02010600030101010101" pitchFamily="2" charset="-122"/>
              </a:rPr>
              <a:t>Ms=1MA/m, </a:t>
            </a:r>
            <a:r>
              <a:rPr lang="zh-CN" altLang="en-US" sz="1400">
                <a:ea typeface="SimSun" panose="02010600030101010101" pitchFamily="2" charset="-122"/>
              </a:rPr>
              <a:t>薄膜厚度</a:t>
            </a:r>
            <a:r>
              <a:rPr lang="en-US" altLang="zh-CN" sz="1400">
                <a:ea typeface="SimSun" panose="02010600030101010101" pitchFamily="2" charset="-122"/>
              </a:rPr>
              <a:t>1nm</a:t>
            </a:r>
            <a:endParaRPr lang="en-US" altLang="zh-CN"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静态的垂直外场大小显著影响</a:t>
            </a:r>
            <a:r>
              <a:rPr lang="en-US" altLang="zh-CN" sz="1400">
                <a:ea typeface="SimSun" panose="02010600030101010101" pitchFamily="2" charset="-122"/>
              </a:rPr>
              <a:t>sk</a:t>
            </a:r>
            <a:r>
              <a:rPr lang="zh-CN" altLang="en-US" sz="1400">
                <a:ea typeface="SimSun" panose="02010600030101010101" pitchFamily="2" charset="-122"/>
              </a:rPr>
              <a:t>直径大小</a:t>
            </a:r>
            <a:endParaRPr lang="zh-CN" altLang="en-US" sz="1400">
              <a:ea typeface="SimSun" panose="02010600030101010101" pitchFamily="2" charset="-122"/>
            </a:endParaRPr>
          </a:p>
        </p:txBody>
      </p:sp>
      <p:sp>
        <p:nvSpPr>
          <p:cNvPr id="2" name="Text Box 1"/>
          <p:cNvSpPr txBox="1"/>
          <p:nvPr/>
        </p:nvSpPr>
        <p:spPr>
          <a:xfrm>
            <a:off x="5708015" y="455930"/>
            <a:ext cx="1734185" cy="275590"/>
          </a:xfrm>
          <a:prstGeom prst="rect">
            <a:avLst/>
          </a:prstGeom>
          <a:noFill/>
        </p:spPr>
        <p:txBody>
          <a:bodyPr wrap="square" rtlCol="0">
            <a:spAutoFit/>
          </a:bodyPr>
          <a:p>
            <a:r>
              <a:rPr lang="en-US" altLang="en-US" sz="1200"/>
              <a:t>PRB 90, 064410 (2014)</a:t>
            </a:r>
            <a:endParaRPr lang="en-US" altLang="en-US" sz="1200"/>
          </a:p>
        </p:txBody>
      </p:sp>
      <p:pic>
        <p:nvPicPr>
          <p:cNvPr id="3" name="Picture 2" descr="1"/>
          <p:cNvPicPr>
            <a:picLocks noChangeAspect="1"/>
          </p:cNvPicPr>
          <p:nvPr/>
        </p:nvPicPr>
        <p:blipFill>
          <a:blip r:embed="rId1"/>
          <a:stretch>
            <a:fillRect/>
          </a:stretch>
        </p:blipFill>
        <p:spPr>
          <a:xfrm>
            <a:off x="809625" y="3408680"/>
            <a:ext cx="2687320" cy="2173605"/>
          </a:xfrm>
          <a:prstGeom prst="rect">
            <a:avLst/>
          </a:prstGeom>
        </p:spPr>
      </p:pic>
      <p:cxnSp>
        <p:nvCxnSpPr>
          <p:cNvPr id="8" name="Straight Arrow Connector 7"/>
          <p:cNvCxnSpPr/>
          <p:nvPr/>
        </p:nvCxnSpPr>
        <p:spPr>
          <a:xfrm>
            <a:off x="1646555" y="3290570"/>
            <a:ext cx="170815" cy="54165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pic>
        <p:nvPicPr>
          <p:cNvPr id="9" name="Picture 8" descr="/home/ligy/Pictures/1.png1"/>
          <p:cNvPicPr>
            <a:picLocks noChangeAspect="1"/>
          </p:cNvPicPr>
          <p:nvPr/>
        </p:nvPicPr>
        <p:blipFill>
          <a:blip r:embed="rId2"/>
          <a:srcRect/>
          <a:stretch>
            <a:fillRect/>
          </a:stretch>
        </p:blipFill>
        <p:spPr>
          <a:xfrm>
            <a:off x="4390390" y="3408363"/>
            <a:ext cx="2687320" cy="1882140"/>
          </a:xfrm>
          <a:prstGeom prst="rect">
            <a:avLst/>
          </a:prstGeom>
        </p:spPr>
      </p:pic>
      <p:sp>
        <p:nvSpPr>
          <p:cNvPr id="10" name="Oval 9"/>
          <p:cNvSpPr/>
          <p:nvPr/>
        </p:nvSpPr>
        <p:spPr>
          <a:xfrm>
            <a:off x="5827395" y="3197860"/>
            <a:ext cx="1311275" cy="1289050"/>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4516120" y="4679315"/>
            <a:ext cx="1311275" cy="328295"/>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2" name="Straight Arrow Connector 11"/>
          <p:cNvCxnSpPr/>
          <p:nvPr/>
        </p:nvCxnSpPr>
        <p:spPr>
          <a:xfrm>
            <a:off x="4754245" y="4870450"/>
            <a:ext cx="175895" cy="549910"/>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1"/>
          <p:nvPr/>
        </p:nvSpPr>
        <p:spPr>
          <a:xfrm>
            <a:off x="4453890" y="5335270"/>
            <a:ext cx="2988310" cy="306705"/>
          </a:xfrm>
          <a:prstGeom prst="rect">
            <a:avLst/>
          </a:prstGeom>
          <a:noFill/>
        </p:spPr>
        <p:txBody>
          <a:bodyPr wrap="none" rtlCol="0">
            <a:spAutoFit/>
          </a:bodyPr>
          <a:p>
            <a:r>
              <a:rPr lang="zh-CN" altLang="en-US" sz="1400">
                <a:ea typeface="SimSun" panose="02010600030101010101" pitchFamily="2" charset="-122"/>
              </a:rPr>
              <a:t>存在</a:t>
            </a:r>
            <a:r>
              <a:rPr lang="en-US" altLang="zh-CN" sz="1400">
                <a:ea typeface="SimSun" panose="02010600030101010101" pitchFamily="2" charset="-122"/>
              </a:rPr>
              <a:t>sk</a:t>
            </a:r>
            <a:r>
              <a:rPr lang="zh-CN" altLang="en-US" sz="1400">
                <a:ea typeface="SimSun" panose="02010600030101010101" pitchFamily="2" charset="-122"/>
              </a:rPr>
              <a:t>时的谱，可用以识别是否有</a:t>
            </a:r>
            <a:r>
              <a:rPr lang="en-US" altLang="zh-CN" sz="1400">
                <a:ea typeface="SimSun" panose="02010600030101010101" pitchFamily="2" charset="-122"/>
              </a:rPr>
              <a:t>sk</a:t>
            </a:r>
            <a:endParaRPr lang="en-US" altLang="zh-CN" sz="1400">
              <a:ea typeface="SimSun" panose="02010600030101010101" pitchFamily="2" charset="-122"/>
            </a:endParaRPr>
          </a:p>
        </p:txBody>
      </p:sp>
      <p:cxnSp>
        <p:nvCxnSpPr>
          <p:cNvPr id="15" name="Straight Arrow Connector 14"/>
          <p:cNvCxnSpPr/>
          <p:nvPr/>
        </p:nvCxnSpPr>
        <p:spPr>
          <a:xfrm flipH="1" flipV="1">
            <a:off x="6955155" y="3154045"/>
            <a:ext cx="76835" cy="55689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1"/>
          <p:nvPr/>
        </p:nvSpPr>
        <p:spPr>
          <a:xfrm>
            <a:off x="5027295" y="2933700"/>
            <a:ext cx="2414905" cy="306705"/>
          </a:xfrm>
          <a:prstGeom prst="rect">
            <a:avLst/>
          </a:prstGeom>
          <a:noFill/>
        </p:spPr>
        <p:txBody>
          <a:bodyPr wrap="none" rtlCol="0">
            <a:spAutoFit/>
          </a:bodyPr>
          <a:p>
            <a:r>
              <a:rPr lang="zh-CN" altLang="en-US" sz="1400">
                <a:ea typeface="SimSun" panose="02010600030101010101" pitchFamily="2" charset="-122"/>
              </a:rPr>
              <a:t>不存在</a:t>
            </a:r>
            <a:r>
              <a:rPr lang="en-US" altLang="zh-CN" sz="1400">
                <a:ea typeface="SimSun" panose="02010600030101010101" pitchFamily="2" charset="-122"/>
              </a:rPr>
              <a:t>sk</a:t>
            </a:r>
            <a:r>
              <a:rPr lang="zh-CN" altLang="en-US" sz="1400">
                <a:ea typeface="SimSun" panose="02010600030101010101" pitchFamily="2" charset="-122"/>
              </a:rPr>
              <a:t>时谱是自旋波</a:t>
            </a:r>
            <a:r>
              <a:rPr lang="en-US" altLang="zh-CN" sz="1400">
                <a:ea typeface="SimSun" panose="02010600030101010101" pitchFamily="2" charset="-122"/>
              </a:rPr>
              <a:t>(</a:t>
            </a:r>
            <a:r>
              <a:rPr lang="zh-CN" altLang="en-US" sz="1400">
                <a:ea typeface="SimSun" panose="02010600030101010101" pitchFamily="2" charset="-122"/>
              </a:rPr>
              <a:t>线性</a:t>
            </a:r>
            <a:r>
              <a:rPr lang="en-US" altLang="zh-CN" sz="1400">
                <a:ea typeface="SimSun" panose="02010600030101010101" pitchFamily="2" charset="-122"/>
              </a:rPr>
              <a:t>)</a:t>
            </a:r>
            <a:endParaRPr lang="en-US" altLang="zh-CN" sz="1400">
              <a:ea typeface="SimSun" panose="02010600030101010101" pitchFamily="2"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221257" y="116406"/>
            <a:ext cx="5118735" cy="460375"/>
          </a:xfrm>
          <a:prstGeom prst="rect">
            <a:avLst/>
          </a:prstGeom>
          <a:noFill/>
        </p:spPr>
        <p:txBody>
          <a:bodyPr wrap="none" rtlCol="0">
            <a:spAutoFit/>
          </a:bodyPr>
          <a:p>
            <a:r>
              <a:rPr lang="zh-CN" sz="2400" dirty="0">
                <a:latin typeface="+mj-lt"/>
                <a:ea typeface="SimSun" panose="02010600030101010101" pitchFamily="2" charset="-122"/>
              </a:rPr>
              <a:t>三维拓扑半金属中的</a:t>
            </a:r>
            <a:r>
              <a:rPr lang="en-US" altLang="zh-CN" sz="2400" dirty="0">
                <a:latin typeface="+mj-lt"/>
                <a:ea typeface="SimSun" panose="02010600030101010101" pitchFamily="2" charset="-122"/>
              </a:rPr>
              <a:t>Magnus Hall</a:t>
            </a:r>
            <a:r>
              <a:rPr lang="zh-CN" altLang="en-US" sz="2400" dirty="0">
                <a:latin typeface="+mj-lt"/>
                <a:ea typeface="SimSun" panose="02010600030101010101" pitchFamily="2" charset="-122"/>
              </a:rPr>
              <a:t>效应</a:t>
            </a:r>
            <a:endParaRPr lang="zh-CN" altLang="en-US" sz="2400" dirty="0">
              <a:latin typeface="+mj-lt"/>
              <a:ea typeface="SimSun" panose="02010600030101010101" pitchFamily="2" charset="-122"/>
            </a:endParaRPr>
          </a:p>
        </p:txBody>
      </p:sp>
      <p:sp>
        <p:nvSpPr>
          <p:cNvPr id="4" name="Text Box 3"/>
          <p:cNvSpPr txBox="1"/>
          <p:nvPr/>
        </p:nvSpPr>
        <p:spPr>
          <a:xfrm>
            <a:off x="29210" y="731520"/>
            <a:ext cx="7412990" cy="4615815"/>
          </a:xfrm>
          <a:prstGeom prst="rect">
            <a:avLst/>
          </a:prstGeom>
          <a:noFill/>
        </p:spPr>
        <p:txBody>
          <a:bodyPr wrap="square" rtlCol="0">
            <a:spAutoFit/>
          </a:bodyPr>
          <a:p>
            <a:pPr marL="285750" indent="-285750" algn="l">
              <a:buFont typeface="Arial" panose="020B0604020202020204" pitchFamily="34" charset="0"/>
              <a:buChar char="•"/>
            </a:pPr>
            <a:r>
              <a:rPr lang="en-US" altLang="zh-CN" sz="1400">
                <a:ea typeface="SimSun" panose="02010600030101010101" pitchFamily="2" charset="-122"/>
              </a:rPr>
              <a:t>MHE</a:t>
            </a:r>
            <a:r>
              <a:rPr lang="zh-CN" altLang="en-US" sz="1400">
                <a:ea typeface="SimSun" panose="02010600030101010101" pitchFamily="2" charset="-122"/>
              </a:rPr>
              <a:t>是非线性</a:t>
            </a:r>
            <a:r>
              <a:rPr lang="en-US" altLang="zh-CN" sz="1400">
                <a:ea typeface="SimSun" panose="02010600030101010101" pitchFamily="2" charset="-122"/>
              </a:rPr>
              <a:t>Hall</a:t>
            </a:r>
            <a:r>
              <a:rPr lang="zh-CN" altLang="en-US" sz="1400">
                <a:ea typeface="SimSun" panose="02010600030101010101" pitchFamily="2" charset="-122"/>
              </a:rPr>
              <a:t>效应，不需要外加磁场。当内建电场与材料的</a:t>
            </a:r>
            <a:r>
              <a:rPr lang="en-US" altLang="zh-CN" sz="1400">
                <a:ea typeface="SimSun" panose="02010600030101010101" pitchFamily="2" charset="-122"/>
              </a:rPr>
              <a:t>Berry c</a:t>
            </a:r>
            <a:r>
              <a:rPr lang="en-US" altLang="en-US" sz="1400">
                <a:ea typeface="SimSun" panose="02010600030101010101" pitchFamily="2" charset="-122"/>
              </a:rPr>
              <a:t>urvature</a:t>
            </a:r>
            <a:r>
              <a:rPr lang="zh-CN" altLang="en-US" sz="1400">
                <a:ea typeface="SimSun" panose="02010600030101010101" pitchFamily="2" charset="-122"/>
              </a:rPr>
              <a:t>时会观测</a:t>
            </a:r>
            <a:endParaRPr lang="zh-CN" altLang="en-US" sz="1400">
              <a:ea typeface="SimSun" panose="02010600030101010101" pitchFamily="2" charset="-122"/>
            </a:endParaRPr>
          </a:p>
          <a:p>
            <a:pPr indent="0" algn="l">
              <a:buFont typeface="Arial" panose="020B0604020202020204" pitchFamily="34" charset="0"/>
              <a:buNone/>
            </a:pPr>
            <a:r>
              <a:rPr lang="zh-CN" altLang="en-US" sz="1400">
                <a:ea typeface="SimSun" panose="02010600030101010101" pitchFamily="2" charset="-122"/>
              </a:rPr>
              <a:t>到，即在横向产生一个电流。</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本文在</a:t>
            </a:r>
            <a:r>
              <a:rPr lang="en-US" altLang="zh-CN" sz="1400">
                <a:ea typeface="SimSun" panose="02010600030101010101" pitchFamily="2" charset="-122"/>
              </a:rPr>
              <a:t>Boltzman</a:t>
            </a:r>
            <a:r>
              <a:rPr lang="zh-CN" altLang="en-US" sz="1400">
                <a:ea typeface="SimSun" panose="02010600030101010101" pitchFamily="2" charset="-122"/>
              </a:rPr>
              <a:t>输运理论框架下数值计算</a:t>
            </a:r>
            <a:r>
              <a:rPr lang="en-US" altLang="zh-CN" sz="1400">
                <a:ea typeface="SimSun" panose="02010600030101010101" pitchFamily="2" charset="-122"/>
              </a:rPr>
              <a:t>MH</a:t>
            </a:r>
            <a:r>
              <a:rPr lang="zh-CN" altLang="en-US" sz="1400">
                <a:ea typeface="SimSun" panose="02010600030101010101" pitchFamily="2" charset="-122"/>
              </a:rPr>
              <a:t>电导和输运系数</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尽管</a:t>
            </a:r>
            <a:r>
              <a:rPr lang="en-US" altLang="zh-CN" sz="1400">
                <a:ea typeface="SimSun" panose="02010600030101010101" pitchFamily="2" charset="-122"/>
              </a:rPr>
              <a:t>MHE</a:t>
            </a:r>
            <a:r>
              <a:rPr lang="zh-CN" altLang="en-US" sz="1400">
                <a:ea typeface="SimSun" panose="02010600030101010101" pitchFamily="2" charset="-122"/>
              </a:rPr>
              <a:t>最初被预言出现在有时间反演对称性</a:t>
            </a:r>
            <a:r>
              <a:rPr lang="en-US" altLang="zh-CN" sz="1400">
                <a:ea typeface="SimSun" panose="02010600030101010101" pitchFamily="2" charset="-122"/>
              </a:rPr>
              <a:t>(TRS)</a:t>
            </a:r>
            <a:r>
              <a:rPr lang="zh-CN" altLang="en-US" sz="1400">
                <a:ea typeface="SimSun" panose="02010600030101010101" pitchFamily="2" charset="-122"/>
              </a:rPr>
              <a:t>的二维材料中，本文表明在</a:t>
            </a:r>
            <a:r>
              <a:rPr lang="en-US" altLang="zh-CN" sz="1400">
                <a:ea typeface="SimSun" panose="02010600030101010101" pitchFamily="2" charset="-122"/>
              </a:rPr>
              <a:t>TRS</a:t>
            </a:r>
            <a:r>
              <a:rPr lang="zh-CN" altLang="en-US" sz="1400">
                <a:ea typeface="SimSun" panose="02010600030101010101" pitchFamily="2" charset="-122"/>
              </a:rPr>
              <a:t>破缺的材料中也可能出现</a:t>
            </a:r>
            <a:r>
              <a:rPr lang="en-US" altLang="zh-CN" sz="1400">
                <a:ea typeface="SimSun" panose="02010600030101010101" pitchFamily="2" charset="-122"/>
              </a:rPr>
              <a:t>Hall</a:t>
            </a:r>
            <a:r>
              <a:rPr lang="zh-CN" altLang="en-US" sz="1400">
                <a:ea typeface="SimSun" panose="02010600030101010101" pitchFamily="2" charset="-122"/>
              </a:rPr>
              <a:t>响应</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如果</a:t>
            </a:r>
            <a:r>
              <a:rPr lang="en-US" altLang="zh-CN" sz="1400">
                <a:ea typeface="SimSun" panose="02010600030101010101" pitchFamily="2" charset="-122"/>
              </a:rPr>
              <a:t>TRS</a:t>
            </a:r>
            <a:r>
              <a:rPr lang="zh-CN" altLang="en-US" sz="1400">
                <a:ea typeface="SimSun" panose="02010600030101010101" pitchFamily="2" charset="-122"/>
              </a:rPr>
              <a:t>保持，则需要空间反演对称</a:t>
            </a:r>
            <a:r>
              <a:rPr lang="zh-CN" altLang="en-US" sz="1400">
                <a:ea typeface="SimSun" panose="02010600030101010101" pitchFamily="2" charset="-122"/>
                <a:sym typeface="+mn-ea"/>
              </a:rPr>
              <a:t>破缺以免布里渊区的贡献相抵消</a:t>
            </a:r>
            <a:endParaRPr lang="zh-CN" altLang="en-US" sz="1400">
              <a:ea typeface="SimSun" panose="02010600030101010101" pitchFamily="2" charset="-122"/>
              <a:sym typeface="+mn-ea"/>
            </a:endParaRPr>
          </a:p>
          <a:p>
            <a:pPr marL="285750" indent="-285750" algn="l">
              <a:buFont typeface="Arial" panose="020B0604020202020204" pitchFamily="34" charset="0"/>
              <a:buChar char="•"/>
            </a:pPr>
            <a:r>
              <a:rPr lang="zh-CN" altLang="en-US" sz="1400">
                <a:ea typeface="SimSun" panose="02010600030101010101" pitchFamily="2" charset="-122"/>
              </a:rPr>
              <a:t>当有各向异性的色散存在时，</a:t>
            </a:r>
            <a:r>
              <a:rPr lang="en-US" altLang="zh-CN" sz="1400">
                <a:ea typeface="SimSun" panose="02010600030101010101" pitchFamily="2" charset="-122"/>
              </a:rPr>
              <a:t>MHE</a:t>
            </a:r>
            <a:r>
              <a:rPr lang="zh-CN" altLang="en-US" sz="1400">
                <a:ea typeface="SimSun" panose="02010600030101010101" pitchFamily="2" charset="-122"/>
              </a:rPr>
              <a:t>的特征与测量方向密切相关</a:t>
            </a:r>
            <a:endParaRPr lang="zh-CN" altLang="en-US" sz="1400">
              <a:ea typeface="SimSun" panose="02010600030101010101" pitchFamily="2" charset="-122"/>
            </a:endParaRPr>
          </a:p>
          <a:p>
            <a:pPr marL="285750" indent="-285750" algn="l">
              <a:buFont typeface="Arial" panose="020B0604020202020204" pitchFamily="34" charset="0"/>
              <a:buChar char="•"/>
            </a:pPr>
            <a:r>
              <a:rPr lang="en-US" altLang="zh-CN" sz="1400">
                <a:ea typeface="SimSun" panose="02010600030101010101" pitchFamily="2" charset="-122"/>
              </a:rPr>
              <a:t>tilt</a:t>
            </a:r>
            <a:r>
              <a:rPr lang="zh-CN" altLang="en-US" sz="1400">
                <a:ea typeface="SimSun" panose="02010600030101010101" pitchFamily="2" charset="-122"/>
              </a:rPr>
              <a:t>的程度也显著影响传导</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经典</a:t>
            </a:r>
            <a:r>
              <a:rPr lang="en-US" altLang="zh-CN" sz="1400">
                <a:ea typeface="SimSun" panose="02010600030101010101" pitchFamily="2" charset="-122"/>
              </a:rPr>
              <a:t>Hall</a:t>
            </a:r>
            <a:r>
              <a:rPr lang="zh-CN" altLang="en-US" sz="1400">
                <a:ea typeface="SimSun" panose="02010600030101010101" pitchFamily="2" charset="-122"/>
              </a:rPr>
              <a:t>效应的</a:t>
            </a:r>
            <a:r>
              <a:rPr lang="en-US" altLang="zh-CN" sz="1400">
                <a:ea typeface="SimSun" panose="02010600030101010101" pitchFamily="2" charset="-122"/>
              </a:rPr>
              <a:t>Hall</a:t>
            </a:r>
            <a:r>
              <a:rPr lang="zh-CN" altLang="en-US" sz="1400">
                <a:ea typeface="SimSun" panose="02010600030101010101" pitchFamily="2" charset="-122"/>
              </a:rPr>
              <a:t>电压正比于外磁场强度</a:t>
            </a:r>
            <a:r>
              <a:rPr lang="en-US" altLang="zh-CN" sz="1400">
                <a:ea typeface="SimSun" panose="02010600030101010101" pitchFamily="2" charset="-122"/>
              </a:rPr>
              <a:t>(1T)</a:t>
            </a:r>
            <a:endParaRPr lang="en-US" altLang="zh-CN"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场强到</a:t>
            </a:r>
            <a:r>
              <a:rPr lang="en-US" altLang="zh-CN" sz="1400">
                <a:ea typeface="SimSun" panose="02010600030101010101" pitchFamily="2" charset="-122"/>
              </a:rPr>
              <a:t>100T</a:t>
            </a:r>
            <a:r>
              <a:rPr lang="zh-CN" altLang="en-US" sz="1400">
                <a:ea typeface="SimSun" panose="02010600030101010101" pitchFamily="2" charset="-122"/>
              </a:rPr>
              <a:t>时，</a:t>
            </a:r>
            <a:r>
              <a:rPr lang="en-US" altLang="zh-CN" sz="1400">
                <a:ea typeface="SimSun" panose="02010600030101010101" pitchFamily="2" charset="-122"/>
              </a:rPr>
              <a:t>Hall</a:t>
            </a:r>
            <a:r>
              <a:rPr lang="zh-CN" altLang="en-US" sz="1400">
                <a:ea typeface="SimSun" panose="02010600030101010101" pitchFamily="2" charset="-122"/>
              </a:rPr>
              <a:t>电导量子化，可以看到整数、分数量子</a:t>
            </a:r>
            <a:r>
              <a:rPr lang="en-US" altLang="zh-CN" sz="1400">
                <a:ea typeface="SimSun" panose="02010600030101010101" pitchFamily="2" charset="-122"/>
              </a:rPr>
              <a:t>Hall</a:t>
            </a:r>
            <a:r>
              <a:rPr lang="zh-CN" altLang="en-US" sz="1400">
                <a:ea typeface="SimSun" panose="02010600030101010101" pitchFamily="2" charset="-122"/>
              </a:rPr>
              <a:t>效应。可能出现</a:t>
            </a:r>
            <a:endParaRPr lang="zh-CN" altLang="en-US" sz="1400">
              <a:ea typeface="SimSun" panose="02010600030101010101" pitchFamily="2" charset="-122"/>
            </a:endParaRPr>
          </a:p>
          <a:p>
            <a:pPr indent="0" algn="l">
              <a:buFont typeface="Arial" panose="020B0604020202020204" pitchFamily="34" charset="0"/>
              <a:buNone/>
            </a:pPr>
            <a:r>
              <a:rPr lang="zh-CN" altLang="en-US" sz="1400">
                <a:ea typeface="SimSun" panose="02010600030101010101" pitchFamily="2" charset="-122"/>
              </a:rPr>
              <a:t>手征边缘态、电荷分数化（必需要外磁场）</a:t>
            </a:r>
            <a:endParaRPr lang="zh-CN" altLang="en-US" sz="1400">
              <a:ea typeface="SimSun" panose="02010600030101010101" pitchFamily="2" charset="-122"/>
            </a:endParaRPr>
          </a:p>
          <a:p>
            <a:pPr marL="285750" indent="-285750" algn="l">
              <a:buFont typeface="Arial" panose="020B0604020202020204" pitchFamily="34" charset="0"/>
              <a:buChar char="•"/>
            </a:pPr>
            <a:r>
              <a:rPr lang="zh-CN" altLang="en-US" sz="1400">
                <a:ea typeface="SimSun" panose="02010600030101010101" pitchFamily="2" charset="-122"/>
              </a:rPr>
              <a:t>最近表明在没有外磁场时也可以出现</a:t>
            </a:r>
            <a:r>
              <a:rPr lang="en-US" altLang="zh-CN" sz="1400">
                <a:ea typeface="SimSun" panose="02010600030101010101" pitchFamily="2" charset="-122"/>
              </a:rPr>
              <a:t>Hall</a:t>
            </a:r>
            <a:r>
              <a:rPr lang="zh-CN" altLang="en-US" sz="1400">
                <a:ea typeface="SimSun" panose="02010600030101010101" pitchFamily="2" charset="-122"/>
              </a:rPr>
              <a:t>效应，有两种方法：</a:t>
            </a:r>
            <a:endParaRPr lang="zh-CN" altLang="en-US" sz="1400">
              <a:ea typeface="SimSun" panose="02010600030101010101" pitchFamily="2" charset="-122"/>
            </a:endParaRPr>
          </a:p>
          <a:p>
            <a:pPr lvl="1" indent="0" algn="l">
              <a:buFont typeface="Arial" panose="020B0604020202020204" pitchFamily="34" charset="0"/>
              <a:buNone/>
            </a:pPr>
            <a:r>
              <a:rPr lang="en-US" altLang="zh-CN" sz="1400">
                <a:ea typeface="SimSun" panose="02010600030101010101" pitchFamily="2" charset="-122"/>
              </a:rPr>
              <a:t>1. </a:t>
            </a:r>
            <a:r>
              <a:rPr lang="zh-CN" altLang="en-US" sz="1400">
                <a:ea typeface="SimSun" panose="02010600030101010101" pitchFamily="2" charset="-122"/>
              </a:rPr>
              <a:t>增加自旋或轨道自由度</a:t>
            </a:r>
            <a:r>
              <a:rPr lang="en-US" altLang="zh-CN" sz="1400">
                <a:ea typeface="SimSun" panose="02010600030101010101" pitchFamily="2" charset="-122"/>
              </a:rPr>
              <a:t> </a:t>
            </a:r>
            <a:r>
              <a:rPr lang="zh-CN" altLang="en-US" sz="1400">
                <a:ea typeface="SimSun" panose="02010600030101010101" pitchFamily="2" charset="-122"/>
              </a:rPr>
              <a:t>（拓扑绝缘体中的量子自旋</a:t>
            </a:r>
            <a:r>
              <a:rPr lang="en-US" altLang="zh-CN" sz="1400">
                <a:ea typeface="SimSun" panose="02010600030101010101" pitchFamily="2" charset="-122"/>
              </a:rPr>
              <a:t>Hall</a:t>
            </a:r>
            <a:r>
              <a:rPr lang="zh-CN" altLang="en-US" sz="1400">
                <a:ea typeface="SimSun" panose="02010600030101010101" pitchFamily="2" charset="-122"/>
              </a:rPr>
              <a:t>效应）</a:t>
            </a:r>
            <a:endParaRPr lang="en-US" altLang="zh-CN" sz="1400">
              <a:ea typeface="SimSun" panose="02010600030101010101" pitchFamily="2" charset="-122"/>
            </a:endParaRPr>
          </a:p>
          <a:p>
            <a:pPr lvl="1" indent="0" algn="l">
              <a:buFont typeface="Arial" panose="020B0604020202020204" pitchFamily="34" charset="0"/>
              <a:buNone/>
            </a:pPr>
            <a:r>
              <a:rPr lang="en-US" altLang="zh-CN" sz="1400">
                <a:ea typeface="SimSun" panose="02010600030101010101" pitchFamily="2" charset="-122"/>
              </a:rPr>
              <a:t>2. </a:t>
            </a:r>
            <a:r>
              <a:rPr lang="zh-CN" altLang="en-US" sz="1400">
                <a:ea typeface="SimSun" panose="02010600030101010101" pitchFamily="2" charset="-122"/>
              </a:rPr>
              <a:t>超出线性响应范畴（非线性</a:t>
            </a:r>
            <a:r>
              <a:rPr lang="en-US" altLang="zh-CN" sz="1400">
                <a:ea typeface="SimSun" panose="02010600030101010101" pitchFamily="2" charset="-122"/>
              </a:rPr>
              <a:t>Hall</a:t>
            </a:r>
            <a:r>
              <a:rPr lang="zh-CN" altLang="en-US" sz="1400">
                <a:ea typeface="SimSun" panose="02010600030101010101" pitchFamily="2" charset="-122"/>
              </a:rPr>
              <a:t>效应）</a:t>
            </a:r>
            <a:endParaRPr lang="zh-CN" altLang="en-US" sz="1400">
              <a:ea typeface="SimSun" panose="02010600030101010101" pitchFamily="2" charset="-122"/>
            </a:endParaRPr>
          </a:p>
          <a:p>
            <a:pPr marL="285750" lvl="0" indent="-285750" algn="l">
              <a:buFont typeface="Arial" panose="020B0604020202020204" pitchFamily="34" charset="0"/>
              <a:buChar char="•"/>
            </a:pPr>
            <a:r>
              <a:rPr lang="zh-CN" altLang="en-US" sz="1400">
                <a:ea typeface="SimSun" panose="02010600030101010101" pitchFamily="2" charset="-122"/>
              </a:rPr>
              <a:t>实验上测量非线性电流：在样品中注入一个低频（电、自旋、热）流，在非线性</a:t>
            </a:r>
            <a:r>
              <a:rPr lang="en-US" altLang="zh-CN" sz="1400">
                <a:ea typeface="SimSun" panose="02010600030101010101" pitchFamily="2" charset="-122"/>
              </a:rPr>
              <a:t>Hall</a:t>
            </a:r>
            <a:r>
              <a:rPr lang="zh-CN" altLang="en-US" sz="1400">
                <a:ea typeface="SimSun" panose="02010600030101010101" pitchFamily="2" charset="-122"/>
              </a:rPr>
              <a:t>效应时会以倍频产生一个震荡电压。根据注入流的不同，非线性</a:t>
            </a:r>
            <a:r>
              <a:rPr lang="en-US" altLang="zh-CN" sz="1400">
                <a:ea typeface="SimSun" panose="02010600030101010101" pitchFamily="2" charset="-122"/>
              </a:rPr>
              <a:t>Hall</a:t>
            </a:r>
            <a:r>
              <a:rPr lang="zh-CN" altLang="en-US" sz="1400">
                <a:ea typeface="SimSun" panose="02010600030101010101" pitchFamily="2" charset="-122"/>
              </a:rPr>
              <a:t>效应分为：非线性自旋</a:t>
            </a:r>
            <a:r>
              <a:rPr lang="en-US" altLang="zh-CN" sz="1400">
                <a:ea typeface="SimSun" panose="02010600030101010101" pitchFamily="2" charset="-122"/>
              </a:rPr>
              <a:t>Hall</a:t>
            </a:r>
            <a:r>
              <a:rPr lang="zh-CN" altLang="en-US" sz="1400">
                <a:ea typeface="SimSun" panose="02010600030101010101" pitchFamily="2" charset="-122"/>
              </a:rPr>
              <a:t>效应</a:t>
            </a:r>
            <a:r>
              <a:rPr lang="en-US" altLang="zh-CN" sz="1400">
                <a:ea typeface="SimSun" panose="02010600030101010101" pitchFamily="2" charset="-122"/>
              </a:rPr>
              <a:t>[8]</a:t>
            </a:r>
            <a:r>
              <a:rPr lang="zh-CN" altLang="en-US" sz="1400">
                <a:ea typeface="SimSun" panose="02010600030101010101" pitchFamily="2" charset="-122"/>
              </a:rPr>
              <a:t>、回旋效应</a:t>
            </a:r>
            <a:r>
              <a:rPr lang="en-US" altLang="zh-CN" sz="1400">
                <a:ea typeface="SimSun" panose="02010600030101010101" pitchFamily="2" charset="-122"/>
              </a:rPr>
              <a:t>[9]</a:t>
            </a:r>
            <a:r>
              <a:rPr lang="zh-CN" altLang="en-US" sz="1400">
                <a:ea typeface="SimSun" panose="02010600030101010101" pitchFamily="2" charset="-122"/>
              </a:rPr>
              <a:t>、</a:t>
            </a:r>
            <a:r>
              <a:rPr lang="en-US" altLang="zh-CN" sz="1400">
                <a:ea typeface="SimSun" panose="02010600030101010101" pitchFamily="2" charset="-122"/>
              </a:rPr>
              <a:t>Magnus</a:t>
            </a:r>
            <a:r>
              <a:rPr lang="en-US" altLang="en-US" sz="1400">
                <a:ea typeface="SimSun" panose="02010600030101010101" pitchFamily="2" charset="-122"/>
              </a:rPr>
              <a:t> Hall</a:t>
            </a:r>
            <a:r>
              <a:rPr lang="zh-CN" altLang="en-US" sz="1400">
                <a:ea typeface="SimSun" panose="02010600030101010101" pitchFamily="2" charset="-122"/>
              </a:rPr>
              <a:t>效应</a:t>
            </a:r>
            <a:r>
              <a:rPr lang="en-US" altLang="zh-CN" sz="1400">
                <a:ea typeface="SimSun" panose="02010600030101010101" pitchFamily="2" charset="-122"/>
              </a:rPr>
              <a:t>[10-12]</a:t>
            </a:r>
            <a:r>
              <a:rPr lang="zh-CN" altLang="en-US" sz="1400">
                <a:ea typeface="SimSun" panose="02010600030101010101" pitchFamily="2" charset="-122"/>
              </a:rPr>
              <a:t>、非线性</a:t>
            </a:r>
            <a:r>
              <a:rPr lang="en-US" altLang="zh-CN" sz="1400">
                <a:ea typeface="SimSun" panose="02010600030101010101" pitchFamily="2" charset="-122"/>
              </a:rPr>
              <a:t>Nerst</a:t>
            </a:r>
            <a:r>
              <a:rPr lang="zh-CN" altLang="en-US" sz="1400">
                <a:ea typeface="SimSun" panose="02010600030101010101" pitchFamily="2" charset="-122"/>
              </a:rPr>
              <a:t>效应</a:t>
            </a:r>
            <a:r>
              <a:rPr lang="en-US" altLang="zh-CN" sz="1400">
                <a:ea typeface="SimSun" panose="02010600030101010101" pitchFamily="2" charset="-122"/>
              </a:rPr>
              <a:t>[12,14]</a:t>
            </a:r>
            <a:endParaRPr lang="en-US" altLang="zh-CN" sz="1400">
              <a:ea typeface="SimSun" panose="02010600030101010101" pitchFamily="2" charset="-122"/>
            </a:endParaRPr>
          </a:p>
          <a:p>
            <a:pPr marL="285750" lvl="0" indent="-285750" algn="l">
              <a:buFont typeface="Arial" panose="020B0604020202020204" pitchFamily="34" charset="0"/>
              <a:buChar char="•"/>
            </a:pPr>
            <a:r>
              <a:rPr lang="zh-CN" altLang="en-US" sz="1400">
                <a:ea typeface="SimSun" panose="02010600030101010101" pitchFamily="2" charset="-122"/>
              </a:rPr>
              <a:t>本文关注</a:t>
            </a:r>
            <a:r>
              <a:rPr lang="en-US" altLang="zh-CN" sz="1400">
                <a:ea typeface="SimSun" panose="02010600030101010101" pitchFamily="2" charset="-122"/>
              </a:rPr>
              <a:t>MHE</a:t>
            </a:r>
            <a:r>
              <a:rPr lang="zh-CN" altLang="en-US" sz="1400">
                <a:ea typeface="SimSun" panose="02010600030101010101" pitchFamily="2" charset="-122"/>
              </a:rPr>
              <a:t>，它不需要外磁场，是由</a:t>
            </a:r>
            <a:r>
              <a:rPr lang="en-US" altLang="zh-CN" sz="1400">
                <a:ea typeface="SimSun" panose="02010600030101010101" pitchFamily="2" charset="-122"/>
              </a:rPr>
              <a:t>Berry Curvature</a:t>
            </a:r>
            <a:r>
              <a:rPr lang="zh-CN" altLang="en-US" sz="1400">
                <a:ea typeface="SimSun" panose="02010600030101010101" pitchFamily="2" charset="-122"/>
              </a:rPr>
              <a:t>引起的</a:t>
            </a:r>
            <a:r>
              <a:rPr lang="en-US" altLang="zh-CN" sz="1400">
                <a:ea typeface="SimSun" panose="02010600030101010101" pitchFamily="2" charset="-122"/>
              </a:rPr>
              <a:t>Hall</a:t>
            </a:r>
            <a:r>
              <a:rPr lang="zh-CN" altLang="en-US" sz="1400">
                <a:ea typeface="SimSun" panose="02010600030101010101" pitchFamily="2" charset="-122"/>
              </a:rPr>
              <a:t>效应</a:t>
            </a:r>
            <a:endParaRPr lang="zh-CN" altLang="en-US" sz="1400">
              <a:ea typeface="SimSun" panose="02010600030101010101" pitchFamily="2" charset="-122"/>
            </a:endParaRPr>
          </a:p>
          <a:p>
            <a:pPr marL="285750" lvl="0" indent="-285750" algn="l">
              <a:buFont typeface="Arial" panose="020B0604020202020204" pitchFamily="34" charset="0"/>
              <a:buChar char="•"/>
            </a:pPr>
            <a:r>
              <a:rPr lang="zh-CN" altLang="en-US" sz="1400">
                <a:ea typeface="SimSun" panose="02010600030101010101" pitchFamily="2" charset="-122"/>
              </a:rPr>
              <a:t>经典的</a:t>
            </a:r>
            <a:r>
              <a:rPr lang="en-US" altLang="zh-CN" sz="1400">
                <a:ea typeface="SimSun" panose="02010600030101010101" pitchFamily="2" charset="-122"/>
              </a:rPr>
              <a:t>Magnus</a:t>
            </a:r>
            <a:r>
              <a:rPr lang="zh-CN" altLang="en-US" sz="1400">
                <a:ea typeface="SimSun" panose="02010600030101010101" pitchFamily="2" charset="-122"/>
              </a:rPr>
              <a:t>效应：相比于不旋转的物体，旋转的物理在流体中移动时轨迹会额外偏转</a:t>
            </a:r>
            <a:endParaRPr lang="zh-CN" altLang="en-US" sz="1400">
              <a:ea typeface="SimSun" panose="02010600030101010101" pitchFamily="2" charset="-122"/>
            </a:endParaRPr>
          </a:p>
          <a:p>
            <a:pPr marL="285750" lvl="0" indent="-285750" algn="l">
              <a:buFont typeface="Arial" panose="020B0604020202020204" pitchFamily="34" charset="0"/>
              <a:buChar char="•"/>
            </a:pPr>
            <a:r>
              <a:rPr lang="zh-CN" altLang="en-US" sz="1400">
                <a:ea typeface="SimSun" panose="02010600030101010101" pitchFamily="2" charset="-122"/>
              </a:rPr>
              <a:t>在静电势梯度中的手征</a:t>
            </a:r>
            <a:r>
              <a:rPr lang="en-US" altLang="zh-CN" sz="1400">
                <a:ea typeface="SimSun" panose="02010600030101010101" pitchFamily="2" charset="-122"/>
              </a:rPr>
              <a:t>Bolch</a:t>
            </a:r>
            <a:r>
              <a:rPr lang="zh-CN" altLang="en-US" sz="1400">
                <a:ea typeface="SimSun" panose="02010600030101010101" pitchFamily="2" charset="-122"/>
              </a:rPr>
              <a:t>电子会发展出一个横向速度</a:t>
            </a:r>
            <a:endParaRPr lang="zh-CN" altLang="en-US" sz="1400">
              <a:ea typeface="SimSun" panose="02010600030101010101" pitchFamily="2" charset="-122"/>
            </a:endParaRPr>
          </a:p>
          <a:p>
            <a:pPr marL="285750" lvl="0" indent="-285750" algn="l">
              <a:buFont typeface="Arial" panose="020B0604020202020204" pitchFamily="34" charset="0"/>
              <a:buChar char="•"/>
            </a:pPr>
            <a:r>
              <a:rPr lang="zh-CN" altLang="en-US" sz="1400">
                <a:ea typeface="SimSun" panose="02010600030101010101" pitchFamily="2" charset="-122"/>
              </a:rPr>
              <a:t>产生</a:t>
            </a:r>
            <a:r>
              <a:rPr lang="en-US" altLang="zh-CN" sz="1400">
                <a:ea typeface="SimSun" panose="02010600030101010101" pitchFamily="2" charset="-122"/>
              </a:rPr>
              <a:t>MHE</a:t>
            </a:r>
            <a:r>
              <a:rPr lang="zh-CN" altLang="en-US" sz="1400">
                <a:ea typeface="SimSun" panose="02010600030101010101" pitchFamily="2" charset="-122"/>
              </a:rPr>
              <a:t>的两个条件：</a:t>
            </a:r>
            <a:r>
              <a:rPr lang="en-US" altLang="zh-CN" sz="1400">
                <a:ea typeface="SimSun" panose="02010600030101010101" pitchFamily="2" charset="-122"/>
              </a:rPr>
              <a:t>1. </a:t>
            </a:r>
            <a:r>
              <a:rPr lang="zh-CN" altLang="en-US" sz="1400">
                <a:ea typeface="SimSun" panose="02010600030101010101" pitchFamily="2" charset="-122"/>
              </a:rPr>
              <a:t>缓变的势梯度，以产生内建电场</a:t>
            </a:r>
            <a:r>
              <a:rPr lang="en-US" altLang="zh-CN" sz="1400">
                <a:ea typeface="SimSun" panose="02010600030101010101" pitchFamily="2" charset="-122"/>
              </a:rPr>
              <a:t> 2. </a:t>
            </a:r>
            <a:r>
              <a:rPr lang="zh-CN" altLang="en-US" sz="1400">
                <a:ea typeface="SimSun" panose="02010600030101010101" pitchFamily="2" charset="-122"/>
              </a:rPr>
              <a:t>非零的</a:t>
            </a:r>
            <a:r>
              <a:rPr lang="en-US" altLang="zh-CN" sz="1400">
                <a:ea typeface="SimSun" panose="02010600030101010101" pitchFamily="2" charset="-122"/>
              </a:rPr>
              <a:t>Berry Curvature</a:t>
            </a:r>
            <a:endParaRPr lang="en-US" altLang="zh-CN" sz="1400">
              <a:ea typeface="SimSun" panose="02010600030101010101" pitchFamily="2" charset="-122"/>
            </a:endParaRPr>
          </a:p>
        </p:txBody>
      </p:sp>
      <p:sp>
        <p:nvSpPr>
          <p:cNvPr id="2" name="Text Box 1"/>
          <p:cNvSpPr txBox="1"/>
          <p:nvPr/>
        </p:nvSpPr>
        <p:spPr>
          <a:xfrm>
            <a:off x="4929505" y="455930"/>
            <a:ext cx="2512695" cy="275590"/>
          </a:xfrm>
          <a:prstGeom prst="rect">
            <a:avLst/>
          </a:prstGeom>
          <a:noFill/>
        </p:spPr>
        <p:txBody>
          <a:bodyPr wrap="square" rtlCol="0">
            <a:spAutoFit/>
          </a:bodyPr>
          <a:p>
            <a:r>
              <a:rPr lang="en-US" altLang="en-US" sz="1200"/>
              <a:t>https://arxiv.org/pdf/2111.05322.pdf</a:t>
            </a:r>
            <a:endParaRPr lang="en-US" altLang="en-US" sz="120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32867" y="107516"/>
            <a:ext cx="7295515" cy="398780"/>
          </a:xfrm>
          <a:prstGeom prst="rect">
            <a:avLst/>
          </a:prstGeom>
          <a:noFill/>
        </p:spPr>
        <p:txBody>
          <a:bodyPr wrap="none" rtlCol="0">
            <a:spAutoFit/>
          </a:bodyPr>
          <a:p>
            <a:r>
              <a:rPr lang="zh-CN" altLang="en-US" sz="2000" dirty="0">
                <a:latin typeface="+mj-lt"/>
                <a:ea typeface="SimSun" panose="02010600030101010101" pitchFamily="2" charset="-122"/>
              </a:rPr>
              <a:t>时间依赖</a:t>
            </a:r>
            <a:r>
              <a:rPr lang="en-US" altLang="zh-CN" sz="2000" dirty="0">
                <a:latin typeface="+mj-lt"/>
                <a:ea typeface="SimSun" panose="02010600030101010101" pitchFamily="2" charset="-122"/>
              </a:rPr>
              <a:t>NRG</a:t>
            </a:r>
            <a:r>
              <a:rPr lang="zh-CN" altLang="en-US" sz="2000" dirty="0">
                <a:latin typeface="+mj-lt"/>
                <a:ea typeface="SimSun" panose="02010600030101010101" pitchFamily="2" charset="-122"/>
              </a:rPr>
              <a:t>方法中</a:t>
            </a:r>
            <a:r>
              <a:rPr lang="en-US" altLang="zh-CN" sz="2000" dirty="0">
                <a:latin typeface="+mj-lt"/>
                <a:ea typeface="SimSun" panose="02010600030101010101" pitchFamily="2" charset="-122"/>
              </a:rPr>
              <a:t>Anderson</a:t>
            </a:r>
            <a:r>
              <a:rPr lang="zh-CN" altLang="en-US" sz="2000" dirty="0">
                <a:latin typeface="+mj-lt"/>
                <a:ea typeface="SimSun" panose="02010600030101010101" pitchFamily="2" charset="-122"/>
              </a:rPr>
              <a:t>模型的时间依赖谱函数的自能方法</a:t>
            </a:r>
            <a:endParaRPr lang="zh-CN" altLang="en-US" sz="2000" dirty="0">
              <a:latin typeface="+mj-lt"/>
              <a:ea typeface="SimSun" panose="02010600030101010101" pitchFamily="2" charset="-122"/>
            </a:endParaRPr>
          </a:p>
        </p:txBody>
      </p:sp>
      <p:sp>
        <p:nvSpPr>
          <p:cNvPr id="4" name="Text Box 3"/>
          <p:cNvSpPr txBox="1"/>
          <p:nvPr/>
        </p:nvSpPr>
        <p:spPr>
          <a:xfrm>
            <a:off x="268605" y="717550"/>
            <a:ext cx="7024370" cy="1814830"/>
          </a:xfrm>
          <a:prstGeom prst="rect">
            <a:avLst/>
          </a:prstGeom>
          <a:noFill/>
        </p:spPr>
        <p:txBody>
          <a:bodyPr wrap="square" rtlCol="0">
            <a:spAutoFit/>
          </a:bodyPr>
          <a:p>
            <a:pPr marL="285750" indent="-285750">
              <a:buFont typeface="Arial" panose="020B0604020202020204" pitchFamily="34" charset="0"/>
              <a:buChar char="•"/>
            </a:pPr>
            <a:r>
              <a:rPr lang="zh-CN" sz="1400">
                <a:ea typeface="SimSun" panose="02010600030101010101" pitchFamily="2" charset="-122"/>
              </a:rPr>
              <a:t>量子杂质模型中的自能方法将自能关联部分表示成两个格林函数的比值，计算的</a:t>
            </a:r>
            <a:r>
              <a:rPr lang="zh-CN" altLang="zh-CN" sz="1400">
                <a:ea typeface="SimSun" panose="02010600030101010101" pitchFamily="2" charset="-122"/>
              </a:rPr>
              <a:t>平衡态谱函数比单粒子格林函数方法直接计算的更加准确</a:t>
            </a:r>
            <a:endParaRPr lang="zh-CN" altLang="zh-CN" sz="1400">
              <a:ea typeface="SimSun" panose="02010600030101010101" pitchFamily="2" charset="-122"/>
            </a:endParaRPr>
          </a:p>
          <a:p>
            <a:pPr marL="285750" indent="-285750">
              <a:buFont typeface="Arial" panose="020B0604020202020204" pitchFamily="34" charset="0"/>
              <a:buChar char="•"/>
            </a:pPr>
            <a:r>
              <a:rPr lang="zh-CN" altLang="zh-CN" sz="1400">
                <a:ea typeface="SimSun" panose="02010600030101010101" pitchFamily="2" charset="-122"/>
              </a:rPr>
              <a:t>本文展示如何将强关联模型</a:t>
            </a:r>
            <a:r>
              <a:rPr lang="en-US" altLang="zh-CN" sz="1400">
                <a:ea typeface="SimSun" panose="02010600030101010101" pitchFamily="2" charset="-122"/>
              </a:rPr>
              <a:t>Anderson</a:t>
            </a:r>
            <a:r>
              <a:rPr lang="zh-CN" altLang="en-US" sz="1400">
                <a:ea typeface="SimSun" panose="02010600030101010101" pitchFamily="2" charset="-122"/>
              </a:rPr>
              <a:t>模型的自能方法推广到含时的情况</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本文通过含时关联自能得到了局域格林函数运动方程的封闭形式</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关联自能表示成含时单粒子格林函数与高阶关联函数的比值</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通过对比直接计算发现准确度得到提高</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此自能方法可能对其他量子杂质求解器的实时演化，如时间依赖</a:t>
            </a:r>
            <a:r>
              <a:rPr lang="en-US" altLang="zh-CN" sz="1400">
                <a:ea typeface="SimSun" panose="02010600030101010101" pitchFamily="2" charset="-122"/>
              </a:rPr>
              <a:t>DMRG</a:t>
            </a:r>
            <a:r>
              <a:rPr lang="zh-CN" altLang="en-US" sz="1400">
                <a:ea typeface="SimSun" panose="02010600030101010101" pitchFamily="2" charset="-122"/>
              </a:rPr>
              <a:t>，连续时间量子</a:t>
            </a:r>
            <a:r>
              <a:rPr lang="en-US" altLang="zh-CN" sz="1400">
                <a:ea typeface="SimSun" panose="02010600030101010101" pitchFamily="2" charset="-122"/>
              </a:rPr>
              <a:t>MC</a:t>
            </a:r>
            <a:r>
              <a:rPr lang="zh-CN" altLang="en-US" sz="1400">
                <a:ea typeface="SimSun" panose="02010600030101010101" pitchFamily="2" charset="-122"/>
              </a:rPr>
              <a:t>等方法有用</a:t>
            </a:r>
            <a:endParaRPr lang="zh-CN" altLang="en-US" sz="1400">
              <a:ea typeface="SimSun" panose="02010600030101010101" pitchFamily="2" charset="-122"/>
            </a:endParaRPr>
          </a:p>
        </p:txBody>
      </p:sp>
      <p:sp>
        <p:nvSpPr>
          <p:cNvPr id="2" name="Text Box 1"/>
          <p:cNvSpPr txBox="1"/>
          <p:nvPr/>
        </p:nvSpPr>
        <p:spPr>
          <a:xfrm>
            <a:off x="5632450" y="441960"/>
            <a:ext cx="1906270" cy="275590"/>
          </a:xfrm>
          <a:prstGeom prst="rect">
            <a:avLst/>
          </a:prstGeom>
          <a:noFill/>
        </p:spPr>
        <p:txBody>
          <a:bodyPr wrap="square" rtlCol="0">
            <a:spAutoFit/>
          </a:bodyPr>
          <a:p>
            <a:r>
              <a:rPr lang="en-US" altLang="en-US" sz="1200"/>
              <a:t>PRB 104, 205113 (2021)</a:t>
            </a:r>
            <a:endParaRPr lang="en-US" altLang="en-US" sz="12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682777" y="112596"/>
            <a:ext cx="6332220" cy="460375"/>
          </a:xfrm>
          <a:prstGeom prst="rect">
            <a:avLst/>
          </a:prstGeom>
          <a:noFill/>
        </p:spPr>
        <p:txBody>
          <a:bodyPr wrap="none" rtlCol="0">
            <a:spAutoFit/>
          </a:bodyPr>
          <a:lstStyle/>
          <a:p>
            <a:r>
              <a:rPr lang="en-US" sz="2400" dirty="0">
                <a:latin typeface="+mj-lt"/>
              </a:rPr>
              <a:t>介观系统中金属-绝缘体的</a:t>
            </a:r>
            <a:r>
              <a:rPr lang="en-US" sz="2400" b="1" dirty="0">
                <a:solidFill>
                  <a:srgbClr val="FF0000"/>
                </a:solidFill>
                <a:latin typeface="+mj-lt"/>
              </a:rPr>
              <a:t>crossover区</a:t>
            </a:r>
            <a:r>
              <a:rPr lang="en-US" sz="2400" dirty="0">
                <a:latin typeface="+mj-lt"/>
              </a:rPr>
              <a:t>的UCF</a:t>
            </a:r>
            <a:endParaRPr lang="en-US" sz="2400" dirty="0">
              <a:latin typeface="+mj-lt"/>
            </a:endParaRPr>
          </a:p>
        </p:txBody>
      </p:sp>
      <p:pic>
        <p:nvPicPr>
          <p:cNvPr id="5" name="Picture 4" descr="1"/>
          <p:cNvPicPr>
            <a:picLocks noChangeAspect="1"/>
          </p:cNvPicPr>
          <p:nvPr/>
        </p:nvPicPr>
        <p:blipFill>
          <a:blip r:embed="rId1"/>
          <a:stretch>
            <a:fillRect/>
          </a:stretch>
        </p:blipFill>
        <p:spPr>
          <a:xfrm>
            <a:off x="501650" y="2687320"/>
            <a:ext cx="1889125" cy="1539875"/>
          </a:xfrm>
          <a:prstGeom prst="rect">
            <a:avLst/>
          </a:prstGeom>
        </p:spPr>
      </p:pic>
      <p:sp>
        <p:nvSpPr>
          <p:cNvPr id="6" name="Text Box 5"/>
          <p:cNvSpPr txBox="1"/>
          <p:nvPr/>
        </p:nvSpPr>
        <p:spPr>
          <a:xfrm rot="10800000">
            <a:off x="195580" y="3074670"/>
            <a:ext cx="367030" cy="565785"/>
          </a:xfrm>
          <a:prstGeom prst="rect">
            <a:avLst/>
          </a:prstGeom>
          <a:noFill/>
        </p:spPr>
        <p:txBody>
          <a:bodyPr vert="eaVert" wrap="none" rtlCol="0">
            <a:spAutoFit/>
          </a:bodyPr>
          <a:lstStyle/>
          <a:p>
            <a:r>
              <a:rPr lang="en-US" altLang="en-US" sz="1200"/>
              <a:t>rms(G)</a:t>
            </a:r>
            <a:endParaRPr lang="en-US" altLang="en-US" sz="1200"/>
          </a:p>
        </p:txBody>
      </p:sp>
      <p:sp>
        <p:nvSpPr>
          <p:cNvPr id="8" name="Text Box 7"/>
          <p:cNvSpPr txBox="1"/>
          <p:nvPr/>
        </p:nvSpPr>
        <p:spPr>
          <a:xfrm>
            <a:off x="406400" y="689610"/>
            <a:ext cx="4808855" cy="337185"/>
          </a:xfrm>
          <a:prstGeom prst="rect">
            <a:avLst/>
          </a:prstGeom>
          <a:noFill/>
        </p:spPr>
        <p:txBody>
          <a:bodyPr wrap="none" rtlCol="0">
            <a:spAutoFit/>
          </a:bodyPr>
          <a:lstStyle/>
          <a:p>
            <a:r>
              <a:rPr lang="en-US" altLang="en-US" sz="1600"/>
              <a:t>motivation：0D, 1D, 2D的diffusive区之处有无UCF?</a:t>
            </a:r>
            <a:endParaRPr lang="en-US" altLang="en-US" sz="1600"/>
          </a:p>
        </p:txBody>
      </p:sp>
      <p:sp>
        <p:nvSpPr>
          <p:cNvPr id="9" name="Text Box 8"/>
          <p:cNvSpPr txBox="1"/>
          <p:nvPr/>
        </p:nvSpPr>
        <p:spPr>
          <a:xfrm>
            <a:off x="361950" y="4819650"/>
            <a:ext cx="6253480" cy="521970"/>
          </a:xfrm>
          <a:prstGeom prst="rect">
            <a:avLst/>
          </a:prstGeom>
          <a:noFill/>
        </p:spPr>
        <p:txBody>
          <a:bodyPr wrap="square" rtlCol="0">
            <a:spAutoFit/>
          </a:bodyPr>
          <a:lstStyle/>
          <a:p>
            <a:pPr marL="285750" indent="-285750">
              <a:buFont typeface="Arial" panose="020B0604020202020204" pitchFamily="34" charset="0"/>
              <a:buChar char="•"/>
            </a:pPr>
            <a:r>
              <a:rPr lang="en-US" altLang="en-US" sz="1400" dirty="0"/>
              <a:t>从diffusive到localized区，电导分布有普适函数</a:t>
            </a:r>
            <a:endParaRPr lang="en-US" altLang="en-US" sz="1400" dirty="0"/>
          </a:p>
          <a:p>
            <a:pPr marL="285750" indent="-285750">
              <a:buFont typeface="Arial" panose="020B0604020202020204" pitchFamily="34" charset="0"/>
              <a:buChar char="•"/>
            </a:pPr>
            <a:r>
              <a:rPr lang="en-US" altLang="en-US" sz="1400" dirty="0"/>
              <a:t>固定&lt;G&gt;，不同参数的P(G)分布相同。</a:t>
            </a:r>
            <a:endParaRPr lang="en-US" altLang="en-US" sz="1400" dirty="0"/>
          </a:p>
        </p:txBody>
      </p:sp>
      <p:sp>
        <p:nvSpPr>
          <p:cNvPr id="10" name="Text Box 9"/>
          <p:cNvSpPr txBox="1"/>
          <p:nvPr/>
        </p:nvSpPr>
        <p:spPr>
          <a:xfrm rot="10800000">
            <a:off x="2418080" y="3105785"/>
            <a:ext cx="367030" cy="413385"/>
          </a:xfrm>
          <a:prstGeom prst="rect">
            <a:avLst/>
          </a:prstGeom>
          <a:noFill/>
        </p:spPr>
        <p:txBody>
          <a:bodyPr vert="eaVert" wrap="none" rtlCol="0">
            <a:spAutoFit/>
          </a:bodyPr>
          <a:lstStyle/>
          <a:p>
            <a:r>
              <a:rPr lang="en-US" altLang="en-US" sz="1200"/>
              <a:t>P(G)</a:t>
            </a:r>
            <a:endParaRPr lang="en-US" altLang="en-US" sz="1200"/>
          </a:p>
        </p:txBody>
      </p:sp>
      <p:sp>
        <p:nvSpPr>
          <p:cNvPr id="12" name="Text Box 11"/>
          <p:cNvSpPr txBox="1"/>
          <p:nvPr/>
        </p:nvSpPr>
        <p:spPr>
          <a:xfrm>
            <a:off x="2886075" y="5341620"/>
            <a:ext cx="2288540" cy="275590"/>
          </a:xfrm>
          <a:prstGeom prst="rect">
            <a:avLst/>
          </a:prstGeom>
          <a:noFill/>
        </p:spPr>
        <p:txBody>
          <a:bodyPr wrap="square" rtlCol="0" anchor="t">
            <a:spAutoFit/>
          </a:bodyPr>
          <a:lstStyle/>
          <a:p>
            <a:r>
              <a:rPr lang="en-US" altLang="en-US" sz="1200"/>
              <a:t>Qiao, PR</a:t>
            </a:r>
            <a:r>
              <a:rPr lang="en-US" sz="1200"/>
              <a:t>B </a:t>
            </a:r>
            <a:r>
              <a:rPr lang="en-US" sz="1200" b="1"/>
              <a:t>81</a:t>
            </a:r>
            <a:r>
              <a:rPr lang="en-US" sz="1200"/>
              <a:t>, 085114 </a:t>
            </a:r>
            <a:r>
              <a:rPr lang="en-US" altLang="en-US" sz="1200"/>
              <a:t>(2010)</a:t>
            </a:r>
            <a:endParaRPr lang="en-US" altLang="en-US" sz="1200"/>
          </a:p>
        </p:txBody>
      </p:sp>
      <p:pic>
        <p:nvPicPr>
          <p:cNvPr id="13" name="Picture 12" descr="1"/>
          <p:cNvPicPr>
            <a:picLocks noChangeAspect="1"/>
          </p:cNvPicPr>
          <p:nvPr/>
        </p:nvPicPr>
        <p:blipFill>
          <a:blip r:embed="rId2"/>
          <a:stretch>
            <a:fillRect/>
          </a:stretch>
        </p:blipFill>
        <p:spPr>
          <a:xfrm>
            <a:off x="1980565" y="1170305"/>
            <a:ext cx="3016250" cy="1336675"/>
          </a:xfrm>
          <a:prstGeom prst="rect">
            <a:avLst/>
          </a:prstGeom>
        </p:spPr>
      </p:pic>
      <p:pic>
        <p:nvPicPr>
          <p:cNvPr id="7" name="Picture 6" descr="1"/>
          <p:cNvPicPr>
            <a:picLocks noChangeAspect="1"/>
          </p:cNvPicPr>
          <p:nvPr/>
        </p:nvPicPr>
        <p:blipFill>
          <a:blip r:embed="rId3"/>
          <a:stretch>
            <a:fillRect/>
          </a:stretch>
        </p:blipFill>
        <p:spPr>
          <a:xfrm>
            <a:off x="2706370" y="2636520"/>
            <a:ext cx="2350135" cy="1853565"/>
          </a:xfrm>
          <a:prstGeom prst="rect">
            <a:avLst/>
          </a:prstGeom>
        </p:spPr>
      </p:pic>
      <p:sp>
        <p:nvSpPr>
          <p:cNvPr id="15" name="Text Box 14"/>
          <p:cNvSpPr txBox="1"/>
          <p:nvPr/>
        </p:nvSpPr>
        <p:spPr>
          <a:xfrm>
            <a:off x="406400" y="1303020"/>
            <a:ext cx="1312545" cy="337185"/>
          </a:xfrm>
          <a:prstGeom prst="rect">
            <a:avLst/>
          </a:prstGeom>
          <a:noFill/>
        </p:spPr>
        <p:txBody>
          <a:bodyPr wrap="none" rtlCol="0">
            <a:spAutoFit/>
          </a:bodyPr>
          <a:lstStyle/>
          <a:p>
            <a:r>
              <a:rPr lang="en-US" altLang="en-US" sz="1600"/>
              <a:t>Hamiltonian:</a:t>
            </a:r>
            <a:endParaRPr lang="en-US" altLang="en-US" sz="1600"/>
          </a:p>
        </p:txBody>
      </p:sp>
      <p:pic>
        <p:nvPicPr>
          <p:cNvPr id="16" name="Picture 15" descr="1"/>
          <p:cNvPicPr>
            <a:picLocks noChangeAspect="1"/>
          </p:cNvPicPr>
          <p:nvPr/>
        </p:nvPicPr>
        <p:blipFill>
          <a:blip r:embed="rId4"/>
          <a:stretch>
            <a:fillRect/>
          </a:stretch>
        </p:blipFill>
        <p:spPr>
          <a:xfrm>
            <a:off x="5175250" y="2689860"/>
            <a:ext cx="2244090" cy="1747520"/>
          </a:xfrm>
          <a:prstGeom prst="rect">
            <a:avLst/>
          </a:prstGeom>
        </p:spPr>
      </p:pic>
      <p:sp>
        <p:nvSpPr>
          <p:cNvPr id="17" name="Text Box 16"/>
          <p:cNvSpPr txBox="1"/>
          <p:nvPr/>
        </p:nvSpPr>
        <p:spPr>
          <a:xfrm>
            <a:off x="5702300" y="3519170"/>
            <a:ext cx="1041400" cy="58356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a:p>
            <a:r>
              <a:rPr lang="en-US" altLang="en-US" sz="1600">
                <a:solidFill>
                  <a:srgbClr val="FF0000"/>
                </a:solidFill>
              </a:rPr>
              <a:t>Gaussian</a:t>
            </a:r>
            <a:endParaRPr lang="en-US" altLang="en-US" sz="1600">
              <a:solidFill>
                <a:srgbClr val="FF0000"/>
              </a:solidFill>
            </a:endParaRPr>
          </a:p>
        </p:txBody>
      </p:sp>
      <p:sp>
        <p:nvSpPr>
          <p:cNvPr id="18" name="Text Box 17"/>
          <p:cNvSpPr txBox="1"/>
          <p:nvPr/>
        </p:nvSpPr>
        <p:spPr>
          <a:xfrm>
            <a:off x="2886075" y="4176395"/>
            <a:ext cx="1990725" cy="583565"/>
          </a:xfrm>
          <a:prstGeom prst="rect">
            <a:avLst/>
          </a:prstGeom>
          <a:noFill/>
        </p:spPr>
        <p:txBody>
          <a:bodyPr wrap="none" rtlCol="0">
            <a:spAutoFit/>
          </a:bodyPr>
          <a:lstStyle/>
          <a:p>
            <a:r>
              <a:rPr lang="en-US" altLang="en-US" sz="1600">
                <a:solidFill>
                  <a:srgbClr val="FF0000"/>
                </a:solidFill>
              </a:rPr>
              <a:t>localized,</a:t>
            </a:r>
            <a:endParaRPr lang="en-US" altLang="en-US" sz="1600">
              <a:solidFill>
                <a:srgbClr val="FF0000"/>
              </a:solidFill>
            </a:endParaRPr>
          </a:p>
          <a:p>
            <a:r>
              <a:rPr lang="en-US" altLang="en-US" sz="1600">
                <a:solidFill>
                  <a:srgbClr val="FF0000"/>
                </a:solidFill>
              </a:rPr>
              <a:t>one-sided Gaussian</a:t>
            </a:r>
            <a:endParaRPr lang="en-US" altLang="en-US" sz="1600">
              <a:solidFill>
                <a:srgbClr val="FF0000"/>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90805" y="675640"/>
            <a:ext cx="7378700" cy="3322955"/>
          </a:xfrm>
          <a:prstGeom prst="rect">
            <a:avLst/>
          </a:prstGeom>
          <a:noFill/>
        </p:spPr>
        <p:txBody>
          <a:bodyPr wrap="square" rtlCol="0">
            <a:spAutoFit/>
          </a:bodyPr>
          <a:p>
            <a:pPr marL="285750" indent="-285750">
              <a:buFont typeface="Arial" panose="020B0604020202020204" pitchFamily="34" charset="0"/>
              <a:buChar char="•"/>
            </a:pPr>
            <a:r>
              <a:rPr lang="zh-CN" altLang="en-US" sz="1400">
                <a:ea typeface="SimSun" panose="02010600030101010101" pitchFamily="2" charset="-122"/>
              </a:rPr>
              <a:t>本文</a:t>
            </a:r>
            <a:r>
              <a:rPr lang="zh-CN" altLang="en-US" sz="1400">
                <a:solidFill>
                  <a:srgbClr val="FF0000"/>
                </a:solidFill>
                <a:ea typeface="SimSun" panose="02010600030101010101" pitchFamily="2" charset="-122"/>
              </a:rPr>
              <a:t>实验</a:t>
            </a:r>
            <a:r>
              <a:rPr lang="zh-CN" altLang="en-US" sz="1400">
                <a:ea typeface="SimSun" panose="02010600030101010101" pitchFamily="2" charset="-122"/>
              </a:rPr>
              <a:t>上观测到单向自旋</a:t>
            </a:r>
            <a:r>
              <a:rPr lang="en-US" altLang="zh-CN" sz="1400">
                <a:ea typeface="SimSun" panose="02010600030101010101" pitchFamily="2" charset="-122"/>
              </a:rPr>
              <a:t>Hall</a:t>
            </a:r>
            <a:r>
              <a:rPr lang="zh-CN" altLang="en-US" sz="1400">
                <a:ea typeface="SimSun" panose="02010600030101010101" pitchFamily="2" charset="-122"/>
              </a:rPr>
              <a:t>磁阻（</a:t>
            </a:r>
            <a:r>
              <a:rPr lang="en-US" altLang="zh-CN" sz="1400">
                <a:ea typeface="SimSun" panose="02010600030101010101" pitchFamily="2" charset="-122"/>
              </a:rPr>
              <a:t>USMR</a:t>
            </a:r>
            <a:r>
              <a:rPr lang="zh-CN" altLang="en-US" sz="1400">
                <a:ea typeface="SimSun" panose="02010600030101010101" pitchFamily="2" charset="-122"/>
              </a:rPr>
              <a:t>）</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USMR</a:t>
            </a:r>
            <a:r>
              <a:rPr lang="zh-CN" altLang="en-US" sz="1400">
                <a:ea typeface="SimSun" panose="02010600030101010101" pitchFamily="2" charset="-122"/>
              </a:rPr>
              <a:t>由自旋轨道力矩引起的非对称的</a:t>
            </a:r>
            <a:r>
              <a:rPr lang="en-US" altLang="zh-CN" sz="1400">
                <a:ea typeface="SimSun" panose="02010600030101010101" pitchFamily="2" charset="-122"/>
              </a:rPr>
              <a:t>magnon产生</a:t>
            </a:r>
            <a:r>
              <a:rPr lang="zh-CN" altLang="en-US" sz="1400">
                <a:ea typeface="SimSun" panose="02010600030101010101" pitchFamily="2" charset="-122"/>
              </a:rPr>
              <a:t>和湮灭过程导致</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上述结论被微磁模拟和自旋扩散模型所证实</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自旋</a:t>
            </a:r>
            <a:r>
              <a:rPr lang="en-US" altLang="zh-CN" sz="1400">
                <a:ea typeface="SimSun" panose="02010600030101010101" pitchFamily="2" charset="-122"/>
              </a:rPr>
              <a:t>Hall</a:t>
            </a:r>
            <a:r>
              <a:rPr lang="zh-CN" altLang="en-US" sz="1400">
                <a:ea typeface="SimSun" panose="02010600030101010101" pitchFamily="2" charset="-122"/>
              </a:rPr>
              <a:t>磁阻：垂直</a:t>
            </a:r>
            <a:r>
              <a:rPr lang="en-US" altLang="zh-CN" sz="1400">
                <a:ea typeface="SimSun" panose="02010600030101010101" pitchFamily="2" charset="-122"/>
              </a:rPr>
              <a:t>HM</a:t>
            </a:r>
            <a:r>
              <a:rPr lang="zh-CN" altLang="en-US" sz="1400">
                <a:ea typeface="SimSun" panose="02010600030101010101" pitchFamily="2" charset="-122"/>
              </a:rPr>
              <a:t>平面的自旋流由面内电流产生，到达磁性层的自旋流被反射和吸收。被吸收的自旋流导致磁性层中的磁化动力学，甚至磁化强度的改变</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被反射的自旋流通过</a:t>
            </a:r>
            <a:r>
              <a:rPr lang="en-US" altLang="zh-CN" sz="1400">
                <a:ea typeface="SimSun" panose="02010600030101010101" pitchFamily="2" charset="-122"/>
              </a:rPr>
              <a:t>ISHE</a:t>
            </a:r>
            <a:r>
              <a:rPr lang="zh-CN" altLang="en-US" sz="1400">
                <a:ea typeface="SimSun" panose="02010600030101010101" pitchFamily="2" charset="-122"/>
              </a:rPr>
              <a:t>转化为电流，减小了电阻</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由于不同磁化方向的自旋流反射率不同，导致自旋</a:t>
            </a:r>
            <a:r>
              <a:rPr lang="en-US" altLang="zh-CN" sz="1400">
                <a:ea typeface="SimSun" panose="02010600030101010101" pitchFamily="2" charset="-122"/>
              </a:rPr>
              <a:t>Hall</a:t>
            </a:r>
            <a:r>
              <a:rPr lang="zh-CN" altLang="en-US" sz="1400">
                <a:ea typeface="SimSun" panose="02010600030101010101" pitchFamily="2" charset="-122"/>
              </a:rPr>
              <a:t>磁阻效应（</a:t>
            </a:r>
            <a:r>
              <a:rPr lang="en-US" altLang="zh-CN" sz="1400">
                <a:ea typeface="SimSun" panose="02010600030101010101" pitchFamily="2" charset="-122"/>
              </a:rPr>
              <a:t>SMR</a:t>
            </a:r>
            <a:r>
              <a:rPr lang="zh-CN" altLang="en-US" sz="1400">
                <a:ea typeface="SimSun" panose="02010600030101010101" pitchFamily="2" charset="-122"/>
              </a:rPr>
              <a:t>）</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2015</a:t>
            </a:r>
            <a:r>
              <a:rPr lang="zh-CN" altLang="en-US" sz="1400">
                <a:ea typeface="SimSun" panose="02010600030101010101" pitchFamily="2" charset="-122"/>
              </a:rPr>
              <a:t>年实验上</a:t>
            </a:r>
            <a:r>
              <a:rPr lang="en-US" altLang="zh-CN" sz="1400">
                <a:ea typeface="SimSun" panose="02010600030101010101" pitchFamily="2" charset="-122"/>
              </a:rPr>
              <a:t>[12]</a:t>
            </a:r>
            <a:r>
              <a:rPr lang="zh-CN" altLang="en-US" sz="1400">
                <a:ea typeface="SimSun" panose="02010600030101010101" pitchFamily="2" charset="-122"/>
              </a:rPr>
              <a:t>发现了</a:t>
            </a:r>
            <a:r>
              <a:rPr lang="en-US" altLang="zh-CN" sz="1400">
                <a:ea typeface="SimSun" panose="02010600030101010101" pitchFamily="2" charset="-122"/>
                <a:sym typeface="+mn-ea"/>
              </a:rPr>
              <a:t>USMR</a:t>
            </a:r>
            <a:r>
              <a:rPr lang="en-US" altLang="en-US" sz="1400">
                <a:ea typeface="SimSun" panose="02010600030101010101" pitchFamily="2" charset="-122"/>
                <a:sym typeface="+mn-ea"/>
              </a:rPr>
              <a:t>(</a:t>
            </a:r>
            <a:r>
              <a:rPr lang="zh-CN" altLang="en-US" sz="1400">
                <a:ea typeface="SimSun" panose="02010600030101010101" pitchFamily="2" charset="-122"/>
                <a:sym typeface="+mn-ea"/>
              </a:rPr>
              <a:t>方向依赖的</a:t>
            </a:r>
            <a:r>
              <a:rPr lang="en-US" altLang="zh-CN" sz="1400">
                <a:ea typeface="SimSun" panose="02010600030101010101" pitchFamily="2" charset="-122"/>
                <a:sym typeface="+mn-ea"/>
              </a:rPr>
              <a:t>SMR</a:t>
            </a:r>
            <a:r>
              <a:rPr lang="en-US" altLang="en-US" sz="1400">
                <a:ea typeface="SimSun" panose="02010600030101010101" pitchFamily="2" charset="-122"/>
                <a:sym typeface="+mn-ea"/>
              </a:rPr>
              <a:t>)</a:t>
            </a:r>
            <a:r>
              <a:rPr lang="zh-CN" altLang="en-US" sz="1400">
                <a:ea typeface="SimSun" panose="02010600030101010101" pitchFamily="2" charset="-122"/>
                <a:sym typeface="+mn-ea"/>
              </a:rPr>
              <a:t>，</a:t>
            </a:r>
            <a:r>
              <a:rPr lang="zh-CN" altLang="en-US" sz="1400">
                <a:ea typeface="SimSun" panose="02010600030101010101" pitchFamily="2" charset="-122"/>
              </a:rPr>
              <a:t>目前有两种解释机制：</a:t>
            </a:r>
            <a:r>
              <a:rPr lang="en-US" altLang="zh-CN" sz="1400">
                <a:ea typeface="SimSun" panose="02010600030101010101" pitchFamily="2" charset="-122"/>
              </a:rPr>
              <a:t>1. </a:t>
            </a:r>
            <a:r>
              <a:rPr lang="zh-CN" altLang="en-US" sz="1400">
                <a:ea typeface="SimSun" panose="02010600030101010101" pitchFamily="2" charset="-122"/>
              </a:rPr>
              <a:t>界面或体内自旋依赖的散射</a:t>
            </a:r>
            <a:r>
              <a:rPr lang="en-US" altLang="zh-CN" sz="1400">
                <a:ea typeface="SimSun" panose="02010600030101010101" pitchFamily="2" charset="-122"/>
              </a:rPr>
              <a:t> 2. </a:t>
            </a:r>
            <a:r>
              <a:rPr lang="zh-CN" altLang="en-US" sz="1400">
                <a:ea typeface="SimSun" panose="02010600030101010101" pitchFamily="2" charset="-122"/>
              </a:rPr>
              <a:t>电子</a:t>
            </a:r>
            <a:r>
              <a:rPr lang="en-US" altLang="zh-CN" sz="1400">
                <a:ea typeface="SimSun" panose="02010600030101010101" pitchFamily="2" charset="-122"/>
              </a:rPr>
              <a:t>magnon</a:t>
            </a:r>
            <a:r>
              <a:rPr lang="zh-CN" altLang="en-US" sz="1400">
                <a:ea typeface="SimSun" panose="02010600030101010101" pitchFamily="2" charset="-122"/>
              </a:rPr>
              <a:t>散射（改变了铁磁层电阻）。但不能解释</a:t>
            </a:r>
            <a:r>
              <a:rPr lang="en-US" altLang="zh-CN" sz="1400">
                <a:ea typeface="SimSun" panose="02010600030101010101" pitchFamily="2" charset="-122"/>
              </a:rPr>
              <a:t>FMI</a:t>
            </a:r>
            <a:endParaRPr lang="en-US" altLang="zh-CN"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近期理论上预言了</a:t>
            </a:r>
            <a:r>
              <a:rPr lang="en-US" altLang="zh-CN" sz="1400">
                <a:solidFill>
                  <a:srgbClr val="FF0000"/>
                </a:solidFill>
                <a:ea typeface="SimSun" panose="02010600030101010101" pitchFamily="2" charset="-122"/>
              </a:rPr>
              <a:t>FMI</a:t>
            </a:r>
            <a:r>
              <a:rPr lang="zh-CN" altLang="en-US" sz="1400">
                <a:solidFill>
                  <a:srgbClr val="FF0000"/>
                </a:solidFill>
                <a:ea typeface="SimSun" panose="02010600030101010101" pitchFamily="2" charset="-122"/>
              </a:rPr>
              <a:t>中的</a:t>
            </a:r>
            <a:r>
              <a:rPr lang="en-US" altLang="zh-CN" sz="1400">
                <a:solidFill>
                  <a:srgbClr val="FF0000"/>
                </a:solidFill>
                <a:ea typeface="SimSun" panose="02010600030101010101" pitchFamily="2" charset="-122"/>
              </a:rPr>
              <a:t>USMR</a:t>
            </a:r>
            <a:r>
              <a:rPr lang="en-US" altLang="en-US" sz="1400">
                <a:ea typeface="SimSun" panose="02010600030101010101" pitchFamily="2" charset="-122"/>
              </a:rPr>
              <a:t>[ 29,30]</a:t>
            </a:r>
            <a:r>
              <a:rPr lang="zh-CN" altLang="en-US" sz="1400">
                <a:ea typeface="SimSun" panose="02010600030101010101" pitchFamily="2" charset="-122"/>
              </a:rPr>
              <a:t>，但没有实验，本文在</a:t>
            </a:r>
            <a:r>
              <a:rPr lang="en-US" altLang="zh-CN" sz="1400">
                <a:solidFill>
                  <a:srgbClr val="FF0000"/>
                </a:solidFill>
                <a:ea typeface="SimSun" panose="02010600030101010101" pitchFamily="2" charset="-122"/>
              </a:rPr>
              <a:t>Pt/YIG</a:t>
            </a:r>
            <a:r>
              <a:rPr lang="zh-CN" altLang="en-US" sz="1400">
                <a:ea typeface="SimSun" panose="02010600030101010101" pitchFamily="2" charset="-122"/>
              </a:rPr>
              <a:t>中观测到了此现象</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此</a:t>
            </a:r>
            <a:r>
              <a:rPr lang="en-US" altLang="zh-CN" sz="1400">
                <a:ea typeface="SimSun" panose="02010600030101010101" pitchFamily="2" charset="-122"/>
              </a:rPr>
              <a:t>USMR</a:t>
            </a:r>
            <a:r>
              <a:rPr lang="zh-CN" altLang="en-US" sz="1400">
                <a:ea typeface="SimSun" panose="02010600030101010101" pitchFamily="2" charset="-122"/>
              </a:rPr>
              <a:t>对磁场和温度敏感，在强场和低温下消失（说明此效应源于</a:t>
            </a:r>
            <a:r>
              <a:rPr lang="en-US" altLang="zh-CN" sz="1400">
                <a:ea typeface="SimSun" panose="02010600030101010101" pitchFamily="2" charset="-122"/>
              </a:rPr>
              <a:t>magnon</a:t>
            </a:r>
            <a:r>
              <a:rPr lang="zh-CN" altLang="en-US" sz="1400">
                <a:ea typeface="SimSun" panose="02010600030101010101" pitchFamily="2" charset="-122"/>
              </a:rPr>
              <a:t>）</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随电流的增加和</a:t>
            </a:r>
            <a:r>
              <a:rPr lang="en-US" altLang="zh-CN" sz="1400">
                <a:ea typeface="SimSun" panose="02010600030101010101" pitchFamily="2" charset="-122"/>
              </a:rPr>
              <a:t>YIG</a:t>
            </a:r>
            <a:r>
              <a:rPr lang="zh-CN" altLang="en-US" sz="1400">
                <a:ea typeface="SimSun" panose="02010600030101010101" pitchFamily="2" charset="-122"/>
              </a:rPr>
              <a:t>厚度的减小而单调增加（说明与</a:t>
            </a:r>
            <a:r>
              <a:rPr lang="en-US" altLang="zh-CN" sz="1400">
                <a:ea typeface="SimSun" panose="02010600030101010101" pitchFamily="2" charset="-122"/>
              </a:rPr>
              <a:t>SHE</a:t>
            </a:r>
            <a:r>
              <a:rPr lang="zh-CN" altLang="en-US" sz="1400">
                <a:ea typeface="SimSun" panose="02010600030101010101" pitchFamily="2" charset="-122"/>
              </a:rPr>
              <a:t>和</a:t>
            </a:r>
            <a:r>
              <a:rPr lang="en-US" altLang="zh-CN" sz="1400">
                <a:ea typeface="SimSun" panose="02010600030101010101" pitchFamily="2" charset="-122"/>
              </a:rPr>
              <a:t>SOT</a:t>
            </a:r>
            <a:r>
              <a:rPr lang="zh-CN" altLang="en-US" sz="1400">
                <a:ea typeface="SimSun" panose="02010600030101010101" pitchFamily="2" charset="-122"/>
              </a:rPr>
              <a:t>强度关系密切）</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b="1">
                <a:solidFill>
                  <a:srgbClr val="FF0000"/>
                </a:solidFill>
                <a:ea typeface="SimSun" panose="02010600030101010101" pitchFamily="2" charset="-122"/>
              </a:rPr>
              <a:t>本文的解释机制</a:t>
            </a:r>
            <a:r>
              <a:rPr lang="zh-CN" altLang="en-US" sz="1400">
                <a:ea typeface="SimSun" panose="02010600030101010101" pitchFamily="2" charset="-122"/>
              </a:rPr>
              <a:t>：当自旋流的磁矩方向与</a:t>
            </a:r>
            <a:r>
              <a:rPr lang="en-US" altLang="zh-CN" sz="1400">
                <a:ea typeface="SimSun" panose="02010600030101010101" pitchFamily="2" charset="-122"/>
              </a:rPr>
              <a:t>FMI</a:t>
            </a:r>
            <a:r>
              <a:rPr lang="zh-CN" altLang="en-US" sz="1400">
                <a:ea typeface="SimSun" panose="02010600030101010101" pitchFamily="2" charset="-122"/>
              </a:rPr>
              <a:t>的磁矩方向从反平行谈到平行时，非对称的</a:t>
            </a:r>
            <a:r>
              <a:rPr lang="en-US" altLang="zh-CN" sz="1400">
                <a:ea typeface="SimSun" panose="02010600030101010101" pitchFamily="2" charset="-122"/>
              </a:rPr>
              <a:t>m</a:t>
            </a:r>
            <a:r>
              <a:rPr lang="en-US" altLang="en-US" sz="1400">
                <a:ea typeface="SimSun" panose="02010600030101010101" pitchFamily="2" charset="-122"/>
              </a:rPr>
              <a:t>agnon</a:t>
            </a:r>
            <a:r>
              <a:rPr lang="zh-CN" altLang="en-US" sz="1400">
                <a:ea typeface="SimSun" panose="02010600030101010101" pitchFamily="2" charset="-122"/>
              </a:rPr>
              <a:t>产生、湮灭过程导致自旋流反射率的改变。</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USMR</a:t>
            </a:r>
            <a:r>
              <a:rPr lang="zh-CN" altLang="en-US" sz="1400">
                <a:ea typeface="SimSun" panose="02010600030101010101" pitchFamily="2" charset="-122"/>
              </a:rPr>
              <a:t>比可以用外场，温度，电流密度，</a:t>
            </a:r>
            <a:r>
              <a:rPr lang="en-US" altLang="zh-CN" sz="1400">
                <a:ea typeface="SimSun" panose="02010600030101010101" pitchFamily="2" charset="-122"/>
              </a:rPr>
              <a:t>YIG</a:t>
            </a:r>
            <a:r>
              <a:rPr lang="zh-CN" altLang="en-US" sz="1400">
                <a:ea typeface="SimSun" panose="02010600030101010101" pitchFamily="2" charset="-122"/>
              </a:rPr>
              <a:t>厚度来控制</a:t>
            </a:r>
            <a:endParaRPr lang="zh-CN" altLang="en-US" sz="1400">
              <a:ea typeface="SimSun" panose="02010600030101010101" pitchFamily="2" charset="-122"/>
            </a:endParaRPr>
          </a:p>
        </p:txBody>
      </p:sp>
      <p:sp>
        <p:nvSpPr>
          <p:cNvPr id="6" name="文本框 5"/>
          <p:cNvSpPr txBox="1"/>
          <p:nvPr/>
        </p:nvSpPr>
        <p:spPr>
          <a:xfrm>
            <a:off x="564515" y="45720"/>
            <a:ext cx="6431280" cy="396240"/>
          </a:xfrm>
          <a:prstGeom prst="rect">
            <a:avLst/>
          </a:prstGeom>
          <a:noFill/>
        </p:spPr>
        <p:txBody>
          <a:bodyPr wrap="none" rtlCol="0">
            <a:spAutoFit/>
          </a:bodyPr>
          <a:p>
            <a:r>
              <a:rPr lang="zh-CN" altLang="en-US" sz="2000" dirty="0">
                <a:latin typeface="+mj-lt"/>
                <a:ea typeface="SimSun" panose="02010600030101010101" pitchFamily="2" charset="-122"/>
              </a:rPr>
              <a:t>重金属</a:t>
            </a:r>
            <a:r>
              <a:rPr lang="en-US" altLang="zh-CN" sz="2000" dirty="0">
                <a:latin typeface="+mj-lt"/>
                <a:ea typeface="SimSun" panose="02010600030101010101" pitchFamily="2" charset="-122"/>
              </a:rPr>
              <a:t>/铁磁绝缘</a:t>
            </a:r>
            <a:r>
              <a:rPr lang="zh-CN" altLang="en-US" sz="2000" dirty="0">
                <a:latin typeface="+mj-lt"/>
                <a:ea typeface="SimSun" panose="02010600030101010101" pitchFamily="2" charset="-122"/>
              </a:rPr>
              <a:t>体双层膜中单向的</a:t>
            </a:r>
            <a:r>
              <a:rPr lang="en-US" altLang="zh-CN" sz="2000" dirty="0">
                <a:latin typeface="+mj-lt"/>
                <a:ea typeface="SimSun" panose="02010600030101010101" pitchFamily="2" charset="-122"/>
              </a:rPr>
              <a:t>magnon自旋Hall</a:t>
            </a:r>
            <a:r>
              <a:rPr lang="zh-CN" altLang="en-US" sz="2000" dirty="0">
                <a:latin typeface="+mj-lt"/>
                <a:ea typeface="SimSun" panose="02010600030101010101" pitchFamily="2" charset="-122"/>
              </a:rPr>
              <a:t>磁阻</a:t>
            </a:r>
            <a:endParaRPr lang="zh-CN" altLang="en-US" sz="2000" dirty="0">
              <a:latin typeface="+mj-lt"/>
              <a:ea typeface="SimSun" panose="02010600030101010101" pitchFamily="2" charset="-122"/>
            </a:endParaRPr>
          </a:p>
        </p:txBody>
      </p:sp>
      <p:sp>
        <p:nvSpPr>
          <p:cNvPr id="9" name="Text Box 1"/>
          <p:cNvSpPr txBox="1"/>
          <p:nvPr/>
        </p:nvSpPr>
        <p:spPr>
          <a:xfrm>
            <a:off x="4968240" y="401320"/>
            <a:ext cx="2101850" cy="274320"/>
          </a:xfrm>
          <a:prstGeom prst="rect">
            <a:avLst/>
          </a:prstGeom>
          <a:noFill/>
        </p:spPr>
        <p:txBody>
          <a:bodyPr wrap="square" rtlCol="0">
            <a:spAutoFit/>
          </a:bodyPr>
          <a:p>
            <a:r>
              <a:rPr lang="en-US" altLang="en-US" sz="1200"/>
              <a:t>PRL 127, 207206 (2021)</a:t>
            </a:r>
            <a:endParaRPr lang="en-US" altLang="en-US" sz="1200"/>
          </a:p>
        </p:txBody>
      </p:sp>
      <p:pic>
        <p:nvPicPr>
          <p:cNvPr id="2" name="Picture 1" descr="1"/>
          <p:cNvPicPr>
            <a:picLocks noChangeAspect="1"/>
          </p:cNvPicPr>
          <p:nvPr/>
        </p:nvPicPr>
        <p:blipFill>
          <a:blip r:embed="rId1"/>
          <a:stretch>
            <a:fillRect/>
          </a:stretch>
        </p:blipFill>
        <p:spPr>
          <a:xfrm>
            <a:off x="90805" y="4041140"/>
            <a:ext cx="3835400" cy="1189355"/>
          </a:xfrm>
          <a:prstGeom prst="rect">
            <a:avLst/>
          </a:prstGeom>
        </p:spPr>
      </p:pic>
      <p:sp>
        <p:nvSpPr>
          <p:cNvPr id="3" name="Text Box 2"/>
          <p:cNvSpPr txBox="1"/>
          <p:nvPr/>
        </p:nvSpPr>
        <p:spPr>
          <a:xfrm>
            <a:off x="278765" y="5187950"/>
            <a:ext cx="3313430" cy="306705"/>
          </a:xfrm>
          <a:prstGeom prst="rect">
            <a:avLst/>
          </a:prstGeom>
          <a:noFill/>
        </p:spPr>
        <p:txBody>
          <a:bodyPr wrap="none" rtlCol="0">
            <a:spAutoFit/>
          </a:bodyPr>
          <a:p>
            <a:pPr marL="285750" indent="-285750">
              <a:buFont typeface="Arial" panose="020B0604020202020204" pitchFamily="34" charset="0"/>
              <a:buChar char="•"/>
            </a:pPr>
            <a:r>
              <a:rPr lang="zh-CN" altLang="en-US" sz="1400">
                <a:ea typeface="SimSun" panose="02010600030101010101" pitchFamily="2" charset="-122"/>
              </a:rPr>
              <a:t>点是实验数据，实线理论公式的预测</a:t>
            </a:r>
            <a:endParaRPr lang="zh-CN" altLang="en-US" sz="1400">
              <a:ea typeface="SimSun" panose="02010600030101010101" pitchFamily="2" charset="-122"/>
            </a:endParaRPr>
          </a:p>
        </p:txBody>
      </p:sp>
      <p:pic>
        <p:nvPicPr>
          <p:cNvPr id="5" name="Picture 4" descr="/home/ligy/Pictures/1.png1"/>
          <p:cNvPicPr>
            <a:picLocks noChangeAspect="1"/>
          </p:cNvPicPr>
          <p:nvPr/>
        </p:nvPicPr>
        <p:blipFill>
          <a:blip r:embed="rId2"/>
          <a:srcRect/>
          <a:stretch>
            <a:fillRect/>
          </a:stretch>
        </p:blipFill>
        <p:spPr>
          <a:xfrm>
            <a:off x="4313555" y="3998595"/>
            <a:ext cx="3155950" cy="1189355"/>
          </a:xfrm>
          <a:prstGeom prst="rect">
            <a:avLst/>
          </a:prstGeom>
        </p:spPr>
      </p:pic>
      <p:sp>
        <p:nvSpPr>
          <p:cNvPr id="7" name="Text Box 6"/>
          <p:cNvSpPr txBox="1"/>
          <p:nvPr/>
        </p:nvSpPr>
        <p:spPr>
          <a:xfrm>
            <a:off x="4313555" y="5123180"/>
            <a:ext cx="2947670" cy="306705"/>
          </a:xfrm>
          <a:prstGeom prst="rect">
            <a:avLst/>
          </a:prstGeom>
          <a:noFill/>
        </p:spPr>
        <p:txBody>
          <a:bodyPr wrap="none" rtlCol="0">
            <a:spAutoFit/>
          </a:bodyPr>
          <a:p>
            <a:pPr marL="285750" indent="-285750">
              <a:buFont typeface="Arial" panose="020B0604020202020204" pitchFamily="34" charset="0"/>
              <a:buChar char="•"/>
            </a:pPr>
            <a:r>
              <a:rPr lang="zh-CN" altLang="en-US" sz="1400">
                <a:ea typeface="SimSun" panose="02010600030101010101" pitchFamily="2" charset="-122"/>
              </a:rPr>
              <a:t>点是实验数据，实线是</a:t>
            </a:r>
            <a:r>
              <a:rPr lang="en-US" altLang="zh-CN" sz="1400">
                <a:ea typeface="SimSun" panose="02010600030101010101" pitchFamily="2" charset="-122"/>
              </a:rPr>
              <a:t>LLG</a:t>
            </a:r>
            <a:r>
              <a:rPr lang="zh-CN" altLang="en-US" sz="1400">
                <a:ea typeface="SimSun" panose="02010600030101010101" pitchFamily="2" charset="-122"/>
              </a:rPr>
              <a:t>模拟</a:t>
            </a:r>
            <a:endParaRPr lang="zh-CN" altLang="en-US" sz="1400">
              <a:ea typeface="SimSun" panose="02010600030101010101"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275867" y="107516"/>
            <a:ext cx="5008880" cy="398780"/>
          </a:xfrm>
          <a:prstGeom prst="rect">
            <a:avLst/>
          </a:prstGeom>
          <a:noFill/>
        </p:spPr>
        <p:txBody>
          <a:bodyPr wrap="none" rtlCol="0">
            <a:spAutoFit/>
          </a:bodyPr>
          <a:p>
            <a:r>
              <a:rPr lang="zh-CN" sz="2000" dirty="0">
                <a:latin typeface="+mj-lt"/>
                <a:ea typeface="SimSun" panose="02010600030101010101" pitchFamily="2" charset="-122"/>
              </a:rPr>
              <a:t>铁磁</a:t>
            </a:r>
            <a:r>
              <a:rPr lang="en-US" altLang="zh-CN" sz="2000" dirty="0">
                <a:latin typeface="+mj-lt"/>
                <a:ea typeface="SimSun" panose="02010600030101010101" pitchFamily="2" charset="-122"/>
              </a:rPr>
              <a:t>/</a:t>
            </a:r>
            <a:r>
              <a:rPr lang="zh-CN" altLang="en-US" sz="2000" dirty="0">
                <a:latin typeface="+mj-lt"/>
                <a:ea typeface="SimSun" panose="02010600030101010101" pitchFamily="2" charset="-122"/>
              </a:rPr>
              <a:t>正常金属双层膜中的单向自旋</a:t>
            </a:r>
            <a:r>
              <a:rPr lang="en-US" altLang="zh-CN" sz="2000" dirty="0">
                <a:latin typeface="+mj-lt"/>
                <a:ea typeface="SimSun" panose="02010600030101010101" pitchFamily="2" charset="-122"/>
              </a:rPr>
              <a:t>Hall</a:t>
            </a:r>
            <a:r>
              <a:rPr lang="zh-CN" altLang="en-US" sz="2000" dirty="0">
                <a:latin typeface="+mj-lt"/>
                <a:ea typeface="SimSun" panose="02010600030101010101" pitchFamily="2" charset="-122"/>
              </a:rPr>
              <a:t>磁阻</a:t>
            </a:r>
            <a:endParaRPr lang="zh-CN" altLang="en-US" sz="2000" dirty="0">
              <a:latin typeface="+mj-lt"/>
              <a:ea typeface="SimSun" panose="02010600030101010101" pitchFamily="2" charset="-122"/>
            </a:endParaRPr>
          </a:p>
        </p:txBody>
      </p:sp>
      <p:sp>
        <p:nvSpPr>
          <p:cNvPr id="4" name="Text Box 3"/>
          <p:cNvSpPr txBox="1"/>
          <p:nvPr/>
        </p:nvSpPr>
        <p:spPr>
          <a:xfrm>
            <a:off x="89535" y="717550"/>
            <a:ext cx="7271385" cy="953135"/>
          </a:xfrm>
          <a:prstGeom prst="rect">
            <a:avLst/>
          </a:prstGeom>
          <a:noFill/>
        </p:spPr>
        <p:txBody>
          <a:bodyPr wrap="square" rtlCol="0">
            <a:spAutoFit/>
          </a:bodyPr>
          <a:p>
            <a:pPr marL="285750" indent="-285750">
              <a:buFont typeface="Arial" panose="020B0604020202020204" pitchFamily="34" charset="0"/>
              <a:buChar char="•"/>
            </a:pPr>
            <a:r>
              <a:rPr lang="zh-CN" altLang="en-US" sz="1400">
                <a:ea typeface="SimSun" panose="02010600030101010101" pitchFamily="2" charset="-122"/>
              </a:rPr>
              <a:t>磁阻效应通常不随磁化方向的改变而改变</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非中心对称的导体中，非线性电阻项导致电流依赖于偏压的二次方，磁化强度的一次方</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这些条件可以在双层膜结构中实现（当反转电流的极化方向或者磁化方向时，</a:t>
            </a:r>
            <a:r>
              <a:rPr lang="en-US" altLang="zh-CN" sz="1400">
                <a:ea typeface="SimSun" panose="02010600030101010101" pitchFamily="2" charset="-122"/>
              </a:rPr>
              <a:t>Ta/Co</a:t>
            </a:r>
            <a:r>
              <a:rPr lang="zh-CN" altLang="en-US" sz="1400">
                <a:ea typeface="SimSun" panose="02010600030101010101" pitchFamily="2" charset="-122"/>
              </a:rPr>
              <a:t>和</a:t>
            </a:r>
            <a:r>
              <a:rPr lang="en-US" altLang="zh-CN" sz="1400">
                <a:ea typeface="SimSun" panose="02010600030101010101" pitchFamily="2" charset="-122"/>
              </a:rPr>
              <a:t>Pt/Co</a:t>
            </a:r>
            <a:r>
              <a:rPr lang="zh-CN" altLang="en-US" sz="1400">
                <a:ea typeface="SimSun" panose="02010600030101010101" pitchFamily="2" charset="-122"/>
              </a:rPr>
              <a:t>结构的电阻改变）</a:t>
            </a:r>
            <a:endParaRPr lang="zh-CN" altLang="en-US" sz="1400">
              <a:ea typeface="SimSun" panose="02010600030101010101" pitchFamily="2" charset="-122"/>
            </a:endParaRPr>
          </a:p>
        </p:txBody>
      </p:sp>
      <p:sp>
        <p:nvSpPr>
          <p:cNvPr id="2" name="Text Box 1"/>
          <p:cNvSpPr txBox="1"/>
          <p:nvPr/>
        </p:nvSpPr>
        <p:spPr>
          <a:xfrm>
            <a:off x="5632450" y="441960"/>
            <a:ext cx="1906270" cy="275590"/>
          </a:xfrm>
          <a:prstGeom prst="rect">
            <a:avLst/>
          </a:prstGeom>
          <a:noFill/>
        </p:spPr>
        <p:txBody>
          <a:bodyPr wrap="square" rtlCol="0">
            <a:spAutoFit/>
          </a:bodyPr>
          <a:p>
            <a:r>
              <a:rPr lang="en-US" altLang="en-US" sz="1200"/>
              <a:t>Nat. Phys. 11, 570 (2015)</a:t>
            </a:r>
            <a:endParaRPr lang="en-US" altLang="en-US" sz="1200"/>
          </a:p>
        </p:txBody>
      </p:sp>
      <p:pic>
        <p:nvPicPr>
          <p:cNvPr id="3" name="Picture 2" descr="1"/>
          <p:cNvPicPr>
            <a:picLocks noChangeAspect="1"/>
          </p:cNvPicPr>
          <p:nvPr/>
        </p:nvPicPr>
        <p:blipFill>
          <a:blip r:embed="rId1"/>
          <a:stretch>
            <a:fillRect/>
          </a:stretch>
        </p:blipFill>
        <p:spPr>
          <a:xfrm>
            <a:off x="251460" y="1741805"/>
            <a:ext cx="7056755" cy="2037080"/>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508912" y="122121"/>
            <a:ext cx="4543425" cy="398780"/>
          </a:xfrm>
          <a:prstGeom prst="rect">
            <a:avLst/>
          </a:prstGeom>
          <a:noFill/>
        </p:spPr>
        <p:txBody>
          <a:bodyPr wrap="none" rtlCol="0">
            <a:spAutoFit/>
          </a:bodyPr>
          <a:p>
            <a:r>
              <a:rPr lang="zh-CN" sz="2000" dirty="0">
                <a:latin typeface="+mj-lt"/>
                <a:ea typeface="SimSun" panose="02010600030101010101" pitchFamily="2" charset="-122"/>
              </a:rPr>
              <a:t>三重</a:t>
            </a:r>
            <a:r>
              <a:rPr lang="en-US" altLang="zh-CN" sz="2000" dirty="0">
                <a:latin typeface="+mj-lt"/>
                <a:ea typeface="SimSun" panose="02010600030101010101" pitchFamily="2" charset="-122"/>
              </a:rPr>
              <a:t>Cooper</a:t>
            </a:r>
            <a:r>
              <a:rPr lang="zh-CN" altLang="en-US" sz="2000" dirty="0">
                <a:latin typeface="+mj-lt"/>
                <a:ea typeface="SimSun" panose="02010600030101010101" pitchFamily="2" charset="-122"/>
              </a:rPr>
              <a:t>对超流诱导的</a:t>
            </a:r>
            <a:r>
              <a:rPr lang="en-US" altLang="zh-CN" sz="2000" dirty="0">
                <a:latin typeface="+mj-lt"/>
                <a:ea typeface="SimSun" panose="02010600030101010101" pitchFamily="2" charset="-122"/>
              </a:rPr>
              <a:t>m</a:t>
            </a:r>
            <a:r>
              <a:rPr lang="en-US" altLang="en-US" sz="2000" dirty="0">
                <a:latin typeface="+mj-lt"/>
                <a:ea typeface="SimSun" panose="02010600030101010101" pitchFamily="2" charset="-122"/>
              </a:rPr>
              <a:t>agnon</a:t>
            </a:r>
            <a:r>
              <a:rPr lang="zh-CN" altLang="en-US" sz="2000" dirty="0">
                <a:latin typeface="+mj-lt"/>
                <a:ea typeface="SimSun" panose="02010600030101010101" pitchFamily="2" charset="-122"/>
              </a:rPr>
              <a:t>自旋流</a:t>
            </a:r>
            <a:endParaRPr lang="zh-CN" altLang="en-US" sz="2000" dirty="0">
              <a:latin typeface="+mj-lt"/>
              <a:ea typeface="SimSun" panose="02010600030101010101" pitchFamily="2" charset="-122"/>
            </a:endParaRPr>
          </a:p>
        </p:txBody>
      </p:sp>
      <p:sp>
        <p:nvSpPr>
          <p:cNvPr id="4" name="Text Box 3"/>
          <p:cNvSpPr txBox="1"/>
          <p:nvPr/>
        </p:nvSpPr>
        <p:spPr>
          <a:xfrm>
            <a:off x="89535" y="717550"/>
            <a:ext cx="7434580" cy="1168400"/>
          </a:xfrm>
          <a:prstGeom prst="rect">
            <a:avLst/>
          </a:prstGeom>
          <a:noFill/>
        </p:spPr>
        <p:txBody>
          <a:bodyPr wrap="square" rtlCol="0">
            <a:spAutoFit/>
          </a:bodyPr>
          <a:p>
            <a:pPr marL="285750" indent="-285750">
              <a:buFont typeface="Arial" panose="020B0604020202020204" pitchFamily="34" charset="0"/>
              <a:buChar char="•"/>
            </a:pPr>
            <a:r>
              <a:rPr lang="zh-CN" altLang="en-US" sz="1400">
                <a:ea typeface="SimSun" panose="02010600030101010101" pitchFamily="2" charset="-122"/>
              </a:rPr>
              <a:t>铁磁绝缘体与超导界面处，两个材料的自旋存在耦合</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当由三重</a:t>
            </a:r>
            <a:r>
              <a:rPr lang="en-US" altLang="zh-CN" sz="1400">
                <a:ea typeface="SimSun" panose="02010600030101010101" pitchFamily="2" charset="-122"/>
              </a:rPr>
              <a:t>Cooper</a:t>
            </a:r>
            <a:r>
              <a:rPr lang="zh-CN" altLang="en-US" sz="1400">
                <a:ea typeface="SimSun" panose="02010600030101010101" pitchFamily="2" charset="-122"/>
              </a:rPr>
              <a:t>对荷载的超流流过超导体时，在邻近的铁磁绝缘体中诱导出</a:t>
            </a:r>
            <a:r>
              <a:rPr lang="en-US" altLang="zh-CN" sz="1400">
                <a:ea typeface="SimSun" panose="02010600030101010101" pitchFamily="2" charset="-122"/>
              </a:rPr>
              <a:t>m</a:t>
            </a:r>
            <a:r>
              <a:rPr lang="en-US" altLang="en-US" sz="1400">
                <a:ea typeface="SimSun" panose="02010600030101010101" pitchFamily="2" charset="-122"/>
              </a:rPr>
              <a:t>agnon</a:t>
            </a:r>
            <a:r>
              <a:rPr lang="zh-CN" altLang="en-US" sz="1400">
                <a:ea typeface="SimSun" panose="02010600030101010101" pitchFamily="2" charset="-122"/>
              </a:rPr>
              <a:t>自旋流</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此效应由与铁磁体绝缘体极化方向相同的</a:t>
            </a:r>
            <a:r>
              <a:rPr lang="en-US" altLang="zh-CN" sz="1400">
                <a:ea typeface="SimSun" panose="02010600030101010101" pitchFamily="2" charset="-122"/>
              </a:rPr>
              <a:t>Cooper</a:t>
            </a:r>
            <a:r>
              <a:rPr lang="zh-CN" altLang="en-US" sz="1400">
                <a:ea typeface="SimSun" panose="02010600030101010101" pitchFamily="2" charset="-122"/>
              </a:rPr>
              <a:t>对主宰</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solidFill>
                  <a:srgbClr val="FF0000"/>
                </a:solidFill>
                <a:ea typeface="SimSun" panose="02010600030101010101" pitchFamily="2" charset="-122"/>
              </a:rPr>
              <a:t>本文发现了</a:t>
            </a:r>
            <a:r>
              <a:rPr lang="en-US" altLang="zh-CN" sz="1400">
                <a:solidFill>
                  <a:srgbClr val="FF0000"/>
                </a:solidFill>
                <a:ea typeface="SimSun" panose="02010600030101010101" pitchFamily="2" charset="-122"/>
              </a:rPr>
              <a:t>Cooper</a:t>
            </a:r>
            <a:r>
              <a:rPr lang="zh-CN" altLang="en-US" sz="1400">
                <a:solidFill>
                  <a:srgbClr val="FF0000"/>
                </a:solidFill>
                <a:ea typeface="SimSun" panose="02010600030101010101" pitchFamily="2" charset="-122"/>
              </a:rPr>
              <a:t>对超流与</a:t>
            </a:r>
            <a:r>
              <a:rPr lang="en-US" altLang="zh-CN" sz="1400">
                <a:solidFill>
                  <a:srgbClr val="FF0000"/>
                </a:solidFill>
                <a:ea typeface="SimSun" panose="02010600030101010101" pitchFamily="2" charset="-122"/>
              </a:rPr>
              <a:t>m</a:t>
            </a:r>
            <a:r>
              <a:rPr lang="en-US" altLang="en-US" sz="1400">
                <a:solidFill>
                  <a:srgbClr val="FF0000"/>
                </a:solidFill>
                <a:ea typeface="SimSun" panose="02010600030101010101" pitchFamily="2" charset="-122"/>
              </a:rPr>
              <a:t>agnon</a:t>
            </a:r>
            <a:r>
              <a:rPr lang="zh-CN" altLang="en-US" sz="1400">
                <a:solidFill>
                  <a:srgbClr val="FF0000"/>
                </a:solidFill>
                <a:ea typeface="SimSun" panose="02010600030101010101" pitchFamily="2" charset="-122"/>
              </a:rPr>
              <a:t>自旋流相转化的一种方法</a:t>
            </a:r>
            <a:endParaRPr lang="zh-CN" altLang="en-US" sz="1400">
              <a:solidFill>
                <a:srgbClr val="FF0000"/>
              </a:solidFill>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两个流耦合的条件：只要求</a:t>
            </a:r>
            <a:r>
              <a:rPr lang="en-US" altLang="zh-CN" sz="1400">
                <a:ea typeface="SimSun" panose="02010600030101010101" pitchFamily="2" charset="-122"/>
              </a:rPr>
              <a:t>Cooper</a:t>
            </a:r>
            <a:r>
              <a:rPr lang="zh-CN" altLang="en-US" sz="1400">
                <a:ea typeface="SimSun" panose="02010600030101010101" pitchFamily="2" charset="-122"/>
              </a:rPr>
              <a:t>对在铁磁体的易轴方向携带净自旋</a:t>
            </a:r>
            <a:endParaRPr lang="zh-CN" altLang="en-US" sz="1400">
              <a:ea typeface="SimSun" panose="02010600030101010101" pitchFamily="2" charset="-122"/>
            </a:endParaRPr>
          </a:p>
        </p:txBody>
      </p:sp>
      <p:sp>
        <p:nvSpPr>
          <p:cNvPr id="2" name="Text Box 1"/>
          <p:cNvSpPr txBox="1"/>
          <p:nvPr/>
        </p:nvSpPr>
        <p:spPr>
          <a:xfrm>
            <a:off x="5632450" y="441960"/>
            <a:ext cx="1805305" cy="275590"/>
          </a:xfrm>
          <a:prstGeom prst="rect">
            <a:avLst/>
          </a:prstGeom>
          <a:noFill/>
        </p:spPr>
        <p:txBody>
          <a:bodyPr wrap="square" rtlCol="0">
            <a:spAutoFit/>
          </a:bodyPr>
          <a:p>
            <a:r>
              <a:rPr lang="en-US" altLang="en-US" sz="1200"/>
              <a:t>PRL 127, 207001 (2021)</a:t>
            </a:r>
            <a:endParaRPr lang="en-US" altLang="en-US" sz="1200"/>
          </a:p>
        </p:txBody>
      </p:sp>
      <p:pic>
        <p:nvPicPr>
          <p:cNvPr id="3" name="Picture 2" descr="/home/ligy/Pictures/1.png1"/>
          <p:cNvPicPr>
            <a:picLocks noChangeAspect="1"/>
          </p:cNvPicPr>
          <p:nvPr/>
        </p:nvPicPr>
        <p:blipFill>
          <a:blip r:embed="rId1"/>
          <a:srcRect/>
          <a:stretch>
            <a:fillRect/>
          </a:stretch>
        </p:blipFill>
        <p:spPr>
          <a:xfrm>
            <a:off x="89535" y="1809750"/>
            <a:ext cx="3430905" cy="1406525"/>
          </a:xfrm>
          <a:prstGeom prst="rect">
            <a:avLst/>
          </a:prstGeom>
        </p:spPr>
      </p:pic>
      <p:sp>
        <p:nvSpPr>
          <p:cNvPr id="5" name="Text Box 4"/>
          <p:cNvSpPr txBox="1"/>
          <p:nvPr/>
        </p:nvSpPr>
        <p:spPr>
          <a:xfrm>
            <a:off x="89535" y="3145155"/>
            <a:ext cx="7434580" cy="306705"/>
          </a:xfrm>
          <a:prstGeom prst="rect">
            <a:avLst/>
          </a:prstGeom>
          <a:noFill/>
        </p:spPr>
        <p:txBody>
          <a:bodyPr wrap="square" rtlCol="0">
            <a:spAutoFit/>
          </a:bodyPr>
          <a:p>
            <a:pPr marL="285750" indent="-285750">
              <a:buFont typeface="Arial" panose="020B0604020202020204" pitchFamily="34" charset="0"/>
              <a:buChar char="•"/>
            </a:pPr>
            <a:r>
              <a:rPr lang="zh-CN" altLang="en-US" sz="1400">
                <a:ea typeface="SimSun" panose="02010600030101010101" pitchFamily="2" charset="-122"/>
              </a:rPr>
              <a:t>耦合只发生在界面处，系统分为两个平移不变的</a:t>
            </a:r>
            <a:r>
              <a:rPr lang="en-US" altLang="zh-CN" sz="1400">
                <a:ea typeface="SimSun" panose="02010600030101010101" pitchFamily="2" charset="-122"/>
              </a:rPr>
              <a:t>2D</a:t>
            </a:r>
            <a:r>
              <a:rPr lang="zh-CN" altLang="en-US" sz="1400">
                <a:ea typeface="SimSun" panose="02010600030101010101" pitchFamily="2" charset="-122"/>
              </a:rPr>
              <a:t>平面，</a:t>
            </a:r>
            <a:r>
              <a:rPr lang="en-US" altLang="zh-CN" sz="1400">
                <a:ea typeface="SimSun" panose="02010600030101010101" pitchFamily="2" charset="-122"/>
              </a:rPr>
              <a:t>H</a:t>
            </a:r>
            <a:r>
              <a:rPr lang="zh-CN" altLang="en-US" sz="1400">
                <a:ea typeface="SimSun" panose="02010600030101010101" pitchFamily="2" charset="-122"/>
              </a:rPr>
              <a:t>可以写在动量空间</a:t>
            </a:r>
            <a:r>
              <a:rPr lang="en-US" altLang="zh-CN" sz="1400">
                <a:ea typeface="SimSun" panose="02010600030101010101" pitchFamily="2" charset="-122"/>
              </a:rPr>
              <a:t> [51]</a:t>
            </a:r>
            <a:endParaRPr lang="en-US" altLang="zh-CN" sz="1400">
              <a:ea typeface="SimSun" panose="02010600030101010101" pitchFamily="2" charset="-122"/>
            </a:endParaRPr>
          </a:p>
        </p:txBody>
      </p:sp>
      <p:pic>
        <p:nvPicPr>
          <p:cNvPr id="6" name="Picture 5" descr="1"/>
          <p:cNvPicPr>
            <a:picLocks noChangeAspect="1"/>
          </p:cNvPicPr>
          <p:nvPr/>
        </p:nvPicPr>
        <p:blipFill>
          <a:blip r:embed="rId2"/>
          <a:stretch>
            <a:fillRect/>
          </a:stretch>
        </p:blipFill>
        <p:spPr>
          <a:xfrm>
            <a:off x="3749675" y="1885950"/>
            <a:ext cx="3309620" cy="426085"/>
          </a:xfrm>
          <a:prstGeom prst="rect">
            <a:avLst/>
          </a:prstGeom>
        </p:spPr>
      </p:pic>
      <p:pic>
        <p:nvPicPr>
          <p:cNvPr id="7" name="Picture 6" descr="/home/ligy/Pictures/1.png1"/>
          <p:cNvPicPr>
            <a:picLocks noChangeAspect="1"/>
          </p:cNvPicPr>
          <p:nvPr/>
        </p:nvPicPr>
        <p:blipFill>
          <a:blip r:embed="rId3"/>
          <a:srcRect/>
          <a:stretch>
            <a:fillRect/>
          </a:stretch>
        </p:blipFill>
        <p:spPr>
          <a:xfrm>
            <a:off x="3749675" y="2416810"/>
            <a:ext cx="3279775" cy="342900"/>
          </a:xfrm>
          <a:prstGeom prst="rect">
            <a:avLst/>
          </a:prstGeom>
        </p:spPr>
      </p:pic>
      <p:pic>
        <p:nvPicPr>
          <p:cNvPr id="8" name="Picture 7" descr="/home/ligy/Pictures/1.png1"/>
          <p:cNvPicPr>
            <a:picLocks noChangeAspect="1"/>
          </p:cNvPicPr>
          <p:nvPr/>
        </p:nvPicPr>
        <p:blipFill>
          <a:blip r:embed="rId4"/>
          <a:srcRect/>
          <a:stretch>
            <a:fillRect/>
          </a:stretch>
        </p:blipFill>
        <p:spPr>
          <a:xfrm>
            <a:off x="3749675" y="2759710"/>
            <a:ext cx="3021965" cy="385445"/>
          </a:xfrm>
          <a:prstGeom prst="rect">
            <a:avLst/>
          </a:prstGeom>
        </p:spPr>
      </p:pic>
      <p:pic>
        <p:nvPicPr>
          <p:cNvPr id="9" name="Picture 8" descr="/home/ligy/Pictures/1.png1"/>
          <p:cNvPicPr>
            <a:picLocks noChangeAspect="1"/>
          </p:cNvPicPr>
          <p:nvPr/>
        </p:nvPicPr>
        <p:blipFill>
          <a:blip r:embed="rId5"/>
          <a:srcRect/>
          <a:stretch>
            <a:fillRect/>
          </a:stretch>
        </p:blipFill>
        <p:spPr>
          <a:xfrm>
            <a:off x="339090" y="3451860"/>
            <a:ext cx="1513840" cy="253365"/>
          </a:xfrm>
          <a:prstGeom prst="rect">
            <a:avLst/>
          </a:prstGeom>
        </p:spPr>
      </p:pic>
      <p:pic>
        <p:nvPicPr>
          <p:cNvPr id="10" name="Picture 9" descr="/home/ligy/Pictures/1.png1"/>
          <p:cNvPicPr>
            <a:picLocks noChangeAspect="1"/>
          </p:cNvPicPr>
          <p:nvPr/>
        </p:nvPicPr>
        <p:blipFill>
          <a:blip r:embed="rId6"/>
          <a:srcRect/>
          <a:stretch>
            <a:fillRect/>
          </a:stretch>
        </p:blipFill>
        <p:spPr>
          <a:xfrm>
            <a:off x="3399790" y="3491865"/>
            <a:ext cx="1802130" cy="266700"/>
          </a:xfrm>
          <a:prstGeom prst="rect">
            <a:avLst/>
          </a:prstGeom>
        </p:spPr>
      </p:pic>
      <p:sp>
        <p:nvSpPr>
          <p:cNvPr id="11" name="Text Box 10"/>
          <p:cNvSpPr txBox="1"/>
          <p:nvPr/>
        </p:nvSpPr>
        <p:spPr>
          <a:xfrm>
            <a:off x="1946275" y="3451860"/>
            <a:ext cx="1586230" cy="306705"/>
          </a:xfrm>
          <a:prstGeom prst="rect">
            <a:avLst/>
          </a:prstGeom>
          <a:noFill/>
        </p:spPr>
        <p:txBody>
          <a:bodyPr wrap="square" rtlCol="0">
            <a:spAutoFit/>
          </a:bodyPr>
          <a:p>
            <a:r>
              <a:rPr lang="zh-CN" altLang="en-US" sz="1400">
                <a:ea typeface="SimSun" panose="02010600030101010101" pitchFamily="2" charset="-122"/>
              </a:rPr>
              <a:t>经过</a:t>
            </a:r>
            <a:r>
              <a:rPr lang="en-US" altLang="zh-CN" sz="1400">
                <a:ea typeface="SimSun" panose="02010600030101010101" pitchFamily="2" charset="-122"/>
              </a:rPr>
              <a:t>HP</a:t>
            </a:r>
            <a:r>
              <a:rPr lang="zh-CN" altLang="en-US" sz="1400">
                <a:ea typeface="SimSun" panose="02010600030101010101" pitchFamily="2" charset="-122"/>
              </a:rPr>
              <a:t>变换成为</a:t>
            </a:r>
            <a:endParaRPr lang="zh-CN" altLang="en-US" sz="1400">
              <a:ea typeface="SimSun" panose="02010600030101010101" pitchFamily="2" charset="-122"/>
            </a:endParaRPr>
          </a:p>
        </p:txBody>
      </p:sp>
      <p:pic>
        <p:nvPicPr>
          <p:cNvPr id="12" name="Picture 11" descr="1"/>
          <p:cNvPicPr>
            <a:picLocks noChangeAspect="1"/>
          </p:cNvPicPr>
          <p:nvPr/>
        </p:nvPicPr>
        <p:blipFill>
          <a:blip r:embed="rId7"/>
          <a:stretch>
            <a:fillRect/>
          </a:stretch>
        </p:blipFill>
        <p:spPr>
          <a:xfrm>
            <a:off x="1946275" y="3843655"/>
            <a:ext cx="3110865" cy="1729740"/>
          </a:xfrm>
          <a:prstGeom prst="rect">
            <a:avLst/>
          </a:prstGeo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1"/>
          <p:nvPr/>
        </p:nvSpPr>
        <p:spPr>
          <a:xfrm>
            <a:off x="1755775" y="45720"/>
            <a:ext cx="4063365" cy="398780"/>
          </a:xfrm>
          <a:prstGeom prst="rect">
            <a:avLst/>
          </a:prstGeom>
          <a:noFill/>
        </p:spPr>
        <p:txBody>
          <a:bodyPr wrap="none" rtlCol="0">
            <a:spAutoFit/>
          </a:bodyPr>
          <a:p>
            <a:r>
              <a:rPr lang="en-US" altLang="zh-CN" sz="2000" dirty="0">
                <a:latin typeface="+mj-lt"/>
                <a:ea typeface="SimSun" panose="02010600030101010101" pitchFamily="2" charset="-122"/>
              </a:rPr>
              <a:t>超越</a:t>
            </a:r>
            <a:r>
              <a:rPr lang="zh-CN" altLang="en-US" sz="2000" dirty="0">
                <a:latin typeface="+mj-lt"/>
                <a:ea typeface="SimSun" panose="02010600030101010101" pitchFamily="2" charset="-122"/>
              </a:rPr>
              <a:t>sk ：其他备选磁准粒子的综述</a:t>
            </a:r>
            <a:endParaRPr lang="zh-CN" altLang="en-US" sz="2000" dirty="0">
              <a:latin typeface="+mj-lt"/>
              <a:ea typeface="SimSun" panose="02010600030101010101" pitchFamily="2" charset="-122"/>
            </a:endParaRPr>
          </a:p>
        </p:txBody>
      </p:sp>
      <p:sp>
        <p:nvSpPr>
          <p:cNvPr id="23" name="Text Box 3"/>
          <p:cNvSpPr txBox="1"/>
          <p:nvPr/>
        </p:nvSpPr>
        <p:spPr>
          <a:xfrm>
            <a:off x="69850" y="647700"/>
            <a:ext cx="7434580" cy="1383665"/>
          </a:xfrm>
          <a:prstGeom prst="rect">
            <a:avLst/>
          </a:prstGeom>
          <a:noFill/>
        </p:spPr>
        <p:txBody>
          <a:bodyPr wrap="square" rtlCol="0">
            <a:spAutoFit/>
          </a:bodyPr>
          <a:p>
            <a:pPr marL="285750" indent="-285750">
              <a:buFont typeface="Arial" panose="020B0604020202020204" pitchFamily="34" charset="0"/>
              <a:buChar char="•"/>
            </a:pPr>
            <a:r>
              <a:rPr lang="zh-CN" altLang="en-US" sz="1200">
                <a:ea typeface="SimSun" panose="02010600030101010101" pitchFamily="2" charset="-122"/>
              </a:rPr>
              <a:t>磁</a:t>
            </a:r>
            <a:r>
              <a:rPr lang="en-US" altLang="zh-CN" sz="1200">
                <a:ea typeface="SimSun" panose="02010600030101010101" pitchFamily="2" charset="-122"/>
              </a:rPr>
              <a:t>sk</a:t>
            </a:r>
            <a:r>
              <a:rPr lang="zh-CN" altLang="en-US" sz="1200">
                <a:ea typeface="SimSun" panose="02010600030101010101" pitchFamily="2" charset="-122"/>
              </a:rPr>
              <a:t>的实空间拓会导致</a:t>
            </a:r>
            <a:r>
              <a:rPr lang="zh-CN" altLang="en-US" sz="1200">
                <a:solidFill>
                  <a:srgbClr val="FF0000"/>
                </a:solidFill>
                <a:ea typeface="SimSun" panose="02010600030101010101" pitchFamily="2" charset="-122"/>
              </a:rPr>
              <a:t>自旋结构的</a:t>
            </a:r>
            <a:r>
              <a:rPr lang="en-US" altLang="zh-CN" sz="1200">
                <a:solidFill>
                  <a:srgbClr val="FF0000"/>
                </a:solidFill>
                <a:ea typeface="SimSun" panose="02010600030101010101" pitchFamily="2" charset="-122"/>
              </a:rPr>
              <a:t>skyrmion Hall效应</a:t>
            </a:r>
            <a:r>
              <a:rPr lang="zh-CN" altLang="en-US" sz="1200">
                <a:ea typeface="SimSun" panose="02010600030101010101" pitchFamily="2" charset="-122"/>
              </a:rPr>
              <a:t>，</a:t>
            </a:r>
            <a:r>
              <a:rPr lang="zh-CN" altLang="en-US" sz="1400">
                <a:solidFill>
                  <a:srgbClr val="FF0000"/>
                </a:solidFill>
                <a:ea typeface="SimSun" panose="02010600030101010101" pitchFamily="2" charset="-122"/>
              </a:rPr>
              <a:t>电子的拓扑</a:t>
            </a:r>
            <a:r>
              <a:rPr lang="en-US" altLang="zh-CN" sz="1400">
                <a:solidFill>
                  <a:srgbClr val="FF0000"/>
                </a:solidFill>
                <a:ea typeface="SimSun" panose="02010600030101010101" pitchFamily="2" charset="-122"/>
              </a:rPr>
              <a:t>Hall效应</a:t>
            </a:r>
            <a:r>
              <a:rPr lang="zh-CN" altLang="en-US" sz="1400">
                <a:solidFill>
                  <a:srgbClr val="FF0000"/>
                </a:solidFill>
                <a:ea typeface="SimSun" panose="02010600030101010101" pitchFamily="2" charset="-122"/>
              </a:rPr>
              <a:t>，及稳定性</a:t>
            </a:r>
            <a:endParaRPr lang="zh-CN" altLang="en-US" sz="1400">
              <a:solidFill>
                <a:schemeClr val="accent2"/>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由于sk在的电流驱动下的运动模式等缺点，还没有在自旋电子器件中得到应用</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本文重点：近年来其他拓扑自旋结构中的研究趋势</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拓扑</a:t>
            </a:r>
            <a:r>
              <a:rPr lang="en-US" altLang="zh-CN" sz="1400">
                <a:solidFill>
                  <a:schemeClr val="tx1"/>
                </a:solidFill>
                <a:ea typeface="SimSun" panose="02010600030101010101" pitchFamily="2" charset="-122"/>
              </a:rPr>
              <a:t>Hall效应</a:t>
            </a:r>
            <a:r>
              <a:rPr lang="zh-CN" altLang="en-US" sz="1400">
                <a:solidFill>
                  <a:schemeClr val="tx1"/>
                </a:solidFill>
                <a:ea typeface="SimSun" panose="02010600030101010101" pitchFamily="2" charset="-122"/>
              </a:rPr>
              <a:t>：非平庸拓扑自旋结构对电子的</a:t>
            </a:r>
            <a:r>
              <a:rPr lang="en-US" altLang="zh-CN" sz="1400">
                <a:solidFill>
                  <a:schemeClr val="tx1"/>
                </a:solidFill>
                <a:ea typeface="SimSun" panose="02010600030101010101" pitchFamily="2" charset="-122"/>
              </a:rPr>
              <a:t>Hall效应</a:t>
            </a:r>
            <a:r>
              <a:rPr lang="zh-CN" altLang="en-US" sz="1400">
                <a:solidFill>
                  <a:schemeClr val="tx1"/>
                </a:solidFill>
                <a:ea typeface="SimSun" panose="02010600030101010101" pitchFamily="2" charset="-122"/>
              </a:rPr>
              <a:t>的额外贡献（可用于sk探测）</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skyrmion Hall</a:t>
            </a:r>
            <a:r>
              <a:rPr lang="en-US" altLang="zh-CN" sz="1400">
                <a:solidFill>
                  <a:schemeClr val="tx1"/>
                </a:solidFill>
                <a:ea typeface="SimSun" panose="02010600030101010101" pitchFamily="2" charset="-122"/>
              </a:rPr>
              <a:t>效应：当被电流驱动时，sk发生横向偏转（sk消失，导致无法应用）</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其他sk的综述文章 [49, 50, 51, 52, 53, 54, 55, 56, 57]</a:t>
            </a:r>
            <a:endParaRPr lang="en-US" altLang="zh-CN" sz="1400">
              <a:solidFill>
                <a:schemeClr val="tx1"/>
              </a:solidFill>
              <a:ea typeface="SimSun" panose="02010600030101010101" pitchFamily="2" charset="-122"/>
            </a:endParaRPr>
          </a:p>
        </p:txBody>
      </p:sp>
      <p:pic>
        <p:nvPicPr>
          <p:cNvPr id="3" name="Picture 2" descr="1"/>
          <p:cNvPicPr>
            <a:picLocks noChangeAspect="1"/>
          </p:cNvPicPr>
          <p:nvPr/>
        </p:nvPicPr>
        <p:blipFill>
          <a:blip r:embed="rId1"/>
          <a:stretch>
            <a:fillRect/>
          </a:stretch>
        </p:blipFill>
        <p:spPr>
          <a:xfrm>
            <a:off x="1096645" y="1995805"/>
            <a:ext cx="1303020" cy="393065"/>
          </a:xfrm>
          <a:prstGeom prst="rect">
            <a:avLst/>
          </a:prstGeom>
        </p:spPr>
      </p:pic>
      <p:pic>
        <p:nvPicPr>
          <p:cNvPr id="4" name="Picture 3" descr="/home/ligy/Pictures/1.png1"/>
          <p:cNvPicPr>
            <a:picLocks noChangeAspect="1"/>
          </p:cNvPicPr>
          <p:nvPr/>
        </p:nvPicPr>
        <p:blipFill>
          <a:blip r:embed="rId2"/>
          <a:srcRect/>
          <a:stretch>
            <a:fillRect/>
          </a:stretch>
        </p:blipFill>
        <p:spPr>
          <a:xfrm>
            <a:off x="2654935" y="1967230"/>
            <a:ext cx="2251075" cy="421640"/>
          </a:xfrm>
          <a:prstGeom prst="rect">
            <a:avLst/>
          </a:prstGeom>
        </p:spPr>
      </p:pic>
      <p:pic>
        <p:nvPicPr>
          <p:cNvPr id="5" name="Picture 4" descr="/home/ligy/Pictures/1.png1"/>
          <p:cNvPicPr>
            <a:picLocks noChangeAspect="1"/>
          </p:cNvPicPr>
          <p:nvPr/>
        </p:nvPicPr>
        <p:blipFill>
          <a:blip r:embed="rId3"/>
          <a:srcRect/>
          <a:stretch>
            <a:fillRect/>
          </a:stretch>
        </p:blipFill>
        <p:spPr>
          <a:xfrm>
            <a:off x="1096645" y="2388870"/>
            <a:ext cx="1787525" cy="233680"/>
          </a:xfrm>
          <a:prstGeom prst="rect">
            <a:avLst/>
          </a:prstGeom>
        </p:spPr>
      </p:pic>
      <p:pic>
        <p:nvPicPr>
          <p:cNvPr id="6" name="Picture 5" descr="/home/ligy/Pictures/1.png1"/>
          <p:cNvPicPr>
            <a:picLocks noChangeAspect="1"/>
          </p:cNvPicPr>
          <p:nvPr/>
        </p:nvPicPr>
        <p:blipFill>
          <a:blip r:embed="rId4"/>
          <a:srcRect/>
          <a:stretch>
            <a:fillRect/>
          </a:stretch>
        </p:blipFill>
        <p:spPr>
          <a:xfrm>
            <a:off x="3239453" y="2388870"/>
            <a:ext cx="822960" cy="233680"/>
          </a:xfrm>
          <a:prstGeom prst="rect">
            <a:avLst/>
          </a:prstGeom>
        </p:spPr>
      </p:pic>
      <p:sp>
        <p:nvSpPr>
          <p:cNvPr id="7" name="Text Box 6"/>
          <p:cNvSpPr txBox="1"/>
          <p:nvPr/>
        </p:nvSpPr>
        <p:spPr>
          <a:xfrm>
            <a:off x="123825" y="2024380"/>
            <a:ext cx="894080" cy="306705"/>
          </a:xfrm>
          <a:prstGeom prst="rect">
            <a:avLst/>
          </a:prstGeom>
          <a:noFill/>
        </p:spPr>
        <p:txBody>
          <a:bodyPr wrap="none" rtlCol="0">
            <a:spAutoFit/>
          </a:bodyPr>
          <a:p>
            <a:r>
              <a:rPr lang="en-US" altLang="en-US" sz="1400"/>
              <a:t>拓扑电荷</a:t>
            </a:r>
            <a:endParaRPr lang="en-US" altLang="en-US" sz="1400"/>
          </a:p>
        </p:txBody>
      </p:sp>
      <p:sp>
        <p:nvSpPr>
          <p:cNvPr id="8" name="Text Box 7"/>
          <p:cNvSpPr txBox="1"/>
          <p:nvPr/>
        </p:nvSpPr>
        <p:spPr>
          <a:xfrm>
            <a:off x="69850" y="2682240"/>
            <a:ext cx="4614545" cy="737235"/>
          </a:xfrm>
          <a:prstGeom prst="rect">
            <a:avLst/>
          </a:prstGeom>
          <a:noFill/>
        </p:spPr>
        <p:txBody>
          <a:bodyPr wrap="none" rtlCol="0">
            <a:spAutoFit/>
          </a:bodyPr>
          <a:p>
            <a:pPr algn="l"/>
            <a:r>
              <a:rPr lang="en-US" altLang="en-US" sz="1400">
                <a:solidFill>
                  <a:srgbClr val="FF0000"/>
                </a:solidFill>
              </a:rPr>
              <a:t>polarity </a:t>
            </a:r>
            <a:r>
              <a:rPr lang="en-US" altLang="en-US" sz="1400"/>
              <a:t>p=1,-1;    </a:t>
            </a:r>
            <a:r>
              <a:rPr lang="en-US" altLang="en-US" sz="1400">
                <a:solidFill>
                  <a:srgbClr val="FF0000"/>
                </a:solidFill>
              </a:rPr>
              <a:t>vorticity </a:t>
            </a:r>
            <a:r>
              <a:rPr lang="en-US" altLang="en-US" sz="1400"/>
              <a:t>m=0,1,-1,2,-2;    </a:t>
            </a:r>
            <a:r>
              <a:rPr lang="en-US" altLang="en-US" sz="1400">
                <a:solidFill>
                  <a:srgbClr val="FF0000"/>
                </a:solidFill>
              </a:rPr>
              <a:t>helicity </a:t>
            </a:r>
            <a:r>
              <a:rPr lang="en-US" altLang="en-US" sz="1400"/>
              <a:t>gama;</a:t>
            </a:r>
            <a:endParaRPr lang="en-US" altLang="en-US" sz="1400"/>
          </a:p>
          <a:p>
            <a:pPr algn="l"/>
            <a:r>
              <a:rPr lang="en-US" altLang="en-US" sz="1400"/>
              <a:t>Neel sk: p=1</a:t>
            </a:r>
            <a:r>
              <a:rPr lang="en-US" altLang="en-US" sz="1400">
                <a:sym typeface="+mn-ea"/>
              </a:rPr>
              <a:t>(中心磁矩向上)</a:t>
            </a:r>
            <a:r>
              <a:rPr lang="en-US" altLang="en-US" sz="1400"/>
              <a:t>, m=1, gamma=0</a:t>
            </a:r>
            <a:endParaRPr lang="en-US" altLang="en-US" sz="1400"/>
          </a:p>
          <a:p>
            <a:pPr algn="l"/>
            <a:r>
              <a:rPr lang="en-US" altLang="en-US" sz="1400"/>
              <a:t>sk或其他磁准粒子趋向于形成晶格</a:t>
            </a:r>
            <a:endParaRPr lang="en-US" altLang="en-US" sz="1400"/>
          </a:p>
        </p:txBody>
      </p:sp>
      <p:pic>
        <p:nvPicPr>
          <p:cNvPr id="9" name="Picture 8" descr="/home/ligy/Pictures/1.png1"/>
          <p:cNvPicPr>
            <a:picLocks noChangeAspect="1"/>
          </p:cNvPicPr>
          <p:nvPr/>
        </p:nvPicPr>
        <p:blipFill>
          <a:blip r:embed="rId5"/>
          <a:srcRect/>
          <a:stretch>
            <a:fillRect/>
          </a:stretch>
        </p:blipFill>
        <p:spPr>
          <a:xfrm>
            <a:off x="5162550" y="2298065"/>
            <a:ext cx="1757045" cy="414655"/>
          </a:xfrm>
          <a:prstGeom prst="rect">
            <a:avLst/>
          </a:prstGeom>
        </p:spPr>
      </p:pic>
      <p:pic>
        <p:nvPicPr>
          <p:cNvPr id="10" name="Picture 9" descr="1"/>
          <p:cNvPicPr>
            <a:picLocks noChangeAspect="1"/>
          </p:cNvPicPr>
          <p:nvPr/>
        </p:nvPicPr>
        <p:blipFill>
          <a:blip r:embed="rId6"/>
          <a:stretch>
            <a:fillRect/>
          </a:stretch>
        </p:blipFill>
        <p:spPr>
          <a:xfrm>
            <a:off x="1449070" y="3419475"/>
            <a:ext cx="1661795" cy="476885"/>
          </a:xfrm>
          <a:prstGeom prst="rect">
            <a:avLst/>
          </a:prstGeom>
        </p:spPr>
      </p:pic>
      <p:pic>
        <p:nvPicPr>
          <p:cNvPr id="11" name="Picture 10" descr="/home/ligy/Pictures/1.png1"/>
          <p:cNvPicPr>
            <a:picLocks noChangeAspect="1"/>
          </p:cNvPicPr>
          <p:nvPr/>
        </p:nvPicPr>
        <p:blipFill>
          <a:blip r:embed="rId7"/>
          <a:srcRect/>
          <a:stretch>
            <a:fillRect/>
          </a:stretch>
        </p:blipFill>
        <p:spPr>
          <a:xfrm>
            <a:off x="4401185" y="3365500"/>
            <a:ext cx="2157095" cy="530860"/>
          </a:xfrm>
          <a:prstGeom prst="rect">
            <a:avLst/>
          </a:prstGeom>
        </p:spPr>
      </p:pic>
      <p:sp>
        <p:nvSpPr>
          <p:cNvPr id="12" name="Right Arrow 11"/>
          <p:cNvSpPr/>
          <p:nvPr/>
        </p:nvSpPr>
        <p:spPr>
          <a:xfrm>
            <a:off x="3356610" y="3580130"/>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13" name="Text Box 12"/>
          <p:cNvSpPr txBox="1"/>
          <p:nvPr/>
        </p:nvSpPr>
        <p:spPr>
          <a:xfrm>
            <a:off x="3394075" y="3325495"/>
            <a:ext cx="953770" cy="306705"/>
          </a:xfrm>
          <a:prstGeom prst="rect">
            <a:avLst/>
          </a:prstGeom>
          <a:noFill/>
        </p:spPr>
        <p:txBody>
          <a:bodyPr wrap="square" rtlCol="0">
            <a:spAutoFit/>
          </a:bodyPr>
          <a:p>
            <a:r>
              <a:rPr lang="en-US" altLang="en-US" sz="1400"/>
              <a:t>连续极限</a:t>
            </a:r>
            <a:endParaRPr lang="en-US" altLang="en-US" sz="1400"/>
          </a:p>
        </p:txBody>
      </p:sp>
      <p:sp>
        <p:nvSpPr>
          <p:cNvPr id="14" name="Text Box 13"/>
          <p:cNvSpPr txBox="1"/>
          <p:nvPr/>
        </p:nvSpPr>
        <p:spPr>
          <a:xfrm>
            <a:off x="69850" y="3950335"/>
            <a:ext cx="5161280" cy="306705"/>
          </a:xfrm>
          <a:prstGeom prst="rect">
            <a:avLst/>
          </a:prstGeom>
          <a:noFill/>
        </p:spPr>
        <p:txBody>
          <a:bodyPr wrap="none" rtlCol="0">
            <a:spAutoFit/>
          </a:bodyPr>
          <a:p>
            <a:pPr algn="l"/>
            <a:r>
              <a:rPr lang="en-US" altLang="en-US" sz="1400"/>
              <a:t>即使铁磁相的能量更低，sk也不会到达铁磁相，因为受拓扑保护</a:t>
            </a:r>
            <a:endParaRPr lang="en-US" altLang="en-US" sz="1400"/>
          </a:p>
        </p:txBody>
      </p:sp>
      <p:sp>
        <p:nvSpPr>
          <p:cNvPr id="15" name="Text Box 14"/>
          <p:cNvSpPr txBox="1"/>
          <p:nvPr/>
        </p:nvSpPr>
        <p:spPr>
          <a:xfrm>
            <a:off x="69850" y="3374390"/>
            <a:ext cx="1379220" cy="521970"/>
          </a:xfrm>
          <a:prstGeom prst="rect">
            <a:avLst/>
          </a:prstGeom>
          <a:noFill/>
        </p:spPr>
        <p:txBody>
          <a:bodyPr wrap="square" rtlCol="0">
            <a:spAutoFit/>
          </a:bodyPr>
          <a:p>
            <a:r>
              <a:rPr lang="en-US" altLang="en-US" sz="1400" b="1">
                <a:solidFill>
                  <a:srgbClr val="FF0000"/>
                </a:solidFill>
              </a:rPr>
              <a:t>0</a:t>
            </a:r>
            <a:r>
              <a:rPr lang="en-US" altLang="en-US" sz="1400"/>
              <a:t>. 磁矩间的耦合：交换作用</a:t>
            </a:r>
            <a:endParaRPr lang="en-US" altLang="en-US" sz="1400"/>
          </a:p>
        </p:txBody>
      </p:sp>
      <p:sp>
        <p:nvSpPr>
          <p:cNvPr id="16" name="Text Box 15"/>
          <p:cNvSpPr txBox="1"/>
          <p:nvPr/>
        </p:nvSpPr>
        <p:spPr>
          <a:xfrm>
            <a:off x="69850" y="4321175"/>
            <a:ext cx="795020" cy="306705"/>
          </a:xfrm>
          <a:prstGeom prst="rect">
            <a:avLst/>
          </a:prstGeom>
          <a:noFill/>
        </p:spPr>
        <p:txBody>
          <a:bodyPr wrap="square" rtlCol="0">
            <a:spAutoFit/>
          </a:bodyPr>
          <a:p>
            <a:r>
              <a:rPr lang="en-US" altLang="en-US" sz="1400" b="1">
                <a:solidFill>
                  <a:srgbClr val="FF0000"/>
                </a:solidFill>
              </a:rPr>
              <a:t>1</a:t>
            </a:r>
            <a:r>
              <a:rPr lang="en-US" altLang="en-US" sz="1400"/>
              <a:t>. DMI：</a:t>
            </a:r>
            <a:endParaRPr lang="en-US" altLang="en-US" sz="1400"/>
          </a:p>
        </p:txBody>
      </p:sp>
      <p:pic>
        <p:nvPicPr>
          <p:cNvPr id="17" name="Picture 16" descr="/home/ligy/Pictures/1.png1"/>
          <p:cNvPicPr>
            <a:picLocks noChangeAspect="1"/>
          </p:cNvPicPr>
          <p:nvPr/>
        </p:nvPicPr>
        <p:blipFill>
          <a:blip r:embed="rId8"/>
          <a:srcRect/>
          <a:stretch>
            <a:fillRect/>
          </a:stretch>
        </p:blipFill>
        <p:spPr>
          <a:xfrm>
            <a:off x="864870" y="4294188"/>
            <a:ext cx="1661795" cy="402590"/>
          </a:xfrm>
          <a:prstGeom prst="rect">
            <a:avLst/>
          </a:prstGeom>
        </p:spPr>
      </p:pic>
      <p:sp>
        <p:nvSpPr>
          <p:cNvPr id="18" name="Text Box 17"/>
          <p:cNvSpPr txBox="1"/>
          <p:nvPr/>
        </p:nvSpPr>
        <p:spPr>
          <a:xfrm>
            <a:off x="69850" y="4697095"/>
            <a:ext cx="7341870" cy="737235"/>
          </a:xfrm>
          <a:prstGeom prst="rect">
            <a:avLst/>
          </a:prstGeom>
          <a:noFill/>
        </p:spPr>
        <p:txBody>
          <a:bodyPr wrap="square" rtlCol="0">
            <a:spAutoFit/>
          </a:bodyPr>
          <a:p>
            <a:pPr marL="285750" indent="-285750" algn="l">
              <a:buFont typeface="Arial" panose="020B0604020202020204" pitchFamily="34" charset="0"/>
              <a:buChar char="•"/>
            </a:pPr>
            <a:r>
              <a:rPr lang="en-US" altLang="en-US" sz="1400"/>
              <a:t>DMI是手性的，反对称的交换作用，D_ij=-D_ji。如Co/Pt界面DMI的D矢量平行于界面，垂直于Co原子的金属键，导致Neel sk</a:t>
            </a:r>
            <a:endParaRPr lang="en-US" altLang="en-US" sz="1400"/>
          </a:p>
          <a:p>
            <a:pPr marL="285750" indent="-285750" algn="l">
              <a:buFont typeface="Arial" panose="020B0604020202020204" pitchFamily="34" charset="0"/>
              <a:buChar char="•"/>
            </a:pPr>
            <a:r>
              <a:rPr lang="en-US" altLang="en-US" sz="1400"/>
              <a:t>块体材料MnSi中导致Block sk</a:t>
            </a:r>
            <a:endParaRPr lang="en-US" altLang="en-US" sz="1400"/>
          </a:p>
        </p:txBody>
      </p:sp>
      <p:pic>
        <p:nvPicPr>
          <p:cNvPr id="20" name="Picture 19" descr="/home/ligy/Pictures/1.png1"/>
          <p:cNvPicPr>
            <a:picLocks noChangeAspect="1"/>
          </p:cNvPicPr>
          <p:nvPr/>
        </p:nvPicPr>
        <p:blipFill>
          <a:blip r:embed="rId9"/>
          <a:srcRect/>
          <a:stretch>
            <a:fillRect/>
          </a:stretch>
        </p:blipFill>
        <p:spPr>
          <a:xfrm>
            <a:off x="3770630" y="4208145"/>
            <a:ext cx="3733800" cy="419735"/>
          </a:xfrm>
          <a:prstGeom prst="rect">
            <a:avLst/>
          </a:prstGeom>
        </p:spPr>
      </p:pic>
      <p:sp>
        <p:nvSpPr>
          <p:cNvPr id="21" name="Right Arrow 20"/>
          <p:cNvSpPr/>
          <p:nvPr/>
        </p:nvSpPr>
        <p:spPr>
          <a:xfrm>
            <a:off x="2779395" y="4519295"/>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22" name="Text Box 21"/>
          <p:cNvSpPr txBox="1"/>
          <p:nvPr/>
        </p:nvSpPr>
        <p:spPr>
          <a:xfrm>
            <a:off x="2816860" y="4264660"/>
            <a:ext cx="953770" cy="306705"/>
          </a:xfrm>
          <a:prstGeom prst="rect">
            <a:avLst/>
          </a:prstGeom>
          <a:noFill/>
        </p:spPr>
        <p:txBody>
          <a:bodyPr wrap="square" rtlCol="0">
            <a:spAutoFit/>
          </a:bodyPr>
          <a:p>
            <a:r>
              <a:rPr lang="en-US" altLang="en-US" sz="1400"/>
              <a:t>连续极限</a:t>
            </a:r>
            <a:endParaRPr lang="en-US" altLang="en-US" sz="1400"/>
          </a:p>
        </p:txBody>
      </p:sp>
      <p:pic>
        <p:nvPicPr>
          <p:cNvPr id="24" name="Picture 23" descr="/home/ligy/Pictures/1.png1"/>
          <p:cNvPicPr>
            <a:picLocks noChangeAspect="1"/>
          </p:cNvPicPr>
          <p:nvPr/>
        </p:nvPicPr>
        <p:blipFill>
          <a:blip r:embed="rId10"/>
          <a:srcRect/>
          <a:stretch>
            <a:fillRect/>
          </a:stretch>
        </p:blipFill>
        <p:spPr>
          <a:xfrm>
            <a:off x="2915920" y="5217160"/>
            <a:ext cx="4588510" cy="398780"/>
          </a:xfrm>
          <a:prstGeom prst="rect">
            <a:avLst/>
          </a:prstGeom>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1"/>
          <p:nvPr/>
        </p:nvSpPr>
        <p:spPr>
          <a:xfrm>
            <a:off x="1755775" y="45720"/>
            <a:ext cx="4063365" cy="398780"/>
          </a:xfrm>
          <a:prstGeom prst="rect">
            <a:avLst/>
          </a:prstGeom>
          <a:noFill/>
        </p:spPr>
        <p:txBody>
          <a:bodyPr wrap="none" rtlCol="0">
            <a:spAutoFit/>
          </a:bodyPr>
          <a:p>
            <a:r>
              <a:rPr lang="en-US" altLang="zh-CN" sz="2000" dirty="0">
                <a:latin typeface="+mj-lt"/>
                <a:ea typeface="SimSun" panose="02010600030101010101" pitchFamily="2" charset="-122"/>
              </a:rPr>
              <a:t>超越</a:t>
            </a:r>
            <a:r>
              <a:rPr lang="zh-CN" altLang="en-US" sz="2000" dirty="0">
                <a:latin typeface="+mj-lt"/>
                <a:ea typeface="SimSun" panose="02010600030101010101" pitchFamily="2" charset="-122"/>
              </a:rPr>
              <a:t>sk ：其他备选磁准粒子的综述</a:t>
            </a:r>
            <a:endParaRPr lang="zh-CN" altLang="en-US" sz="2000" dirty="0">
              <a:latin typeface="+mj-lt"/>
              <a:ea typeface="SimSun" panose="02010600030101010101" pitchFamily="2" charset="-122"/>
            </a:endParaRPr>
          </a:p>
        </p:txBody>
      </p:sp>
      <p:sp>
        <p:nvSpPr>
          <p:cNvPr id="23" name="Text Box 3"/>
          <p:cNvSpPr txBox="1"/>
          <p:nvPr/>
        </p:nvSpPr>
        <p:spPr>
          <a:xfrm>
            <a:off x="69850" y="647700"/>
            <a:ext cx="7434580" cy="1168400"/>
          </a:xfrm>
          <a:prstGeom prst="rect">
            <a:avLst/>
          </a:prstGeom>
          <a:noFill/>
        </p:spPr>
        <p:txBody>
          <a:bodyPr wrap="square" rtlCol="0">
            <a:spAutoFit/>
          </a:bodyPr>
          <a:p>
            <a:pPr indent="0">
              <a:buNone/>
            </a:pPr>
            <a:r>
              <a:rPr lang="en-US" altLang="en-US" sz="1400" b="1">
                <a:solidFill>
                  <a:srgbClr val="FF0000"/>
                </a:solidFill>
                <a:ea typeface="SimSun" panose="02010600030101010101" pitchFamily="2" charset="-122"/>
              </a:rPr>
              <a:t>2</a:t>
            </a:r>
            <a:r>
              <a:rPr lang="en-US" altLang="en-US" sz="1400">
                <a:solidFill>
                  <a:schemeClr val="tx1"/>
                </a:solidFill>
                <a:ea typeface="SimSun" panose="02010600030101010101" pitchFamily="2" charset="-122"/>
              </a:rPr>
              <a:t>. 偶极-偶极相互作用</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DMI稳定的sk大小在100nm左右，偶极作用稳定的bubble更大，约为几个微米。bubble的中心为铁磁相，被很窄的磁畴包围，与sk的拓扑电荷数相同。</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偶极作用是非手性的，所以更趋向于形成Bloch sk。</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电子的拓扑Hall效应是判断sk相的特征，sk晶格中横向电阻由三项贡献：</a:t>
            </a:r>
            <a:endParaRPr lang="en-US" altLang="en-US" sz="1400">
              <a:solidFill>
                <a:schemeClr val="tx1"/>
              </a:solidFill>
              <a:ea typeface="SimSun" panose="02010600030101010101" pitchFamily="2" charset="-122"/>
            </a:endParaRPr>
          </a:p>
        </p:txBody>
      </p:sp>
      <p:pic>
        <p:nvPicPr>
          <p:cNvPr id="3" name="Picture 2" descr="/home/ligy/Pictures/1.png1"/>
          <p:cNvPicPr>
            <a:picLocks noChangeAspect="1"/>
          </p:cNvPicPr>
          <p:nvPr/>
        </p:nvPicPr>
        <p:blipFill>
          <a:blip r:embed="rId1"/>
          <a:srcRect/>
          <a:stretch>
            <a:fillRect/>
          </a:stretch>
        </p:blipFill>
        <p:spPr>
          <a:xfrm>
            <a:off x="2630170" y="1816100"/>
            <a:ext cx="1640205" cy="255905"/>
          </a:xfrm>
          <a:prstGeom prst="rect">
            <a:avLst/>
          </a:prstGeom>
        </p:spPr>
      </p:pic>
      <p:pic>
        <p:nvPicPr>
          <p:cNvPr id="4" name="Picture 3" descr="/home/ligy/Pictures/1.png1"/>
          <p:cNvPicPr>
            <a:picLocks noChangeAspect="1"/>
          </p:cNvPicPr>
          <p:nvPr/>
        </p:nvPicPr>
        <p:blipFill>
          <a:blip r:embed="rId2"/>
          <a:srcRect/>
          <a:stretch>
            <a:fillRect/>
          </a:stretch>
        </p:blipFill>
        <p:spPr>
          <a:xfrm>
            <a:off x="2164715" y="391160"/>
            <a:ext cx="2734945" cy="502920"/>
          </a:xfrm>
          <a:prstGeom prst="rect">
            <a:avLst/>
          </a:prstGeom>
        </p:spPr>
      </p:pic>
      <p:sp>
        <p:nvSpPr>
          <p:cNvPr id="7" name="Text Box 6"/>
          <p:cNvSpPr txBox="1"/>
          <p:nvPr/>
        </p:nvSpPr>
        <p:spPr>
          <a:xfrm>
            <a:off x="66675" y="2030730"/>
            <a:ext cx="1674495" cy="306705"/>
          </a:xfrm>
          <a:prstGeom prst="rect">
            <a:avLst/>
          </a:prstGeom>
          <a:noFill/>
        </p:spPr>
        <p:txBody>
          <a:bodyPr wrap="none" rtlCol="0">
            <a:spAutoFit/>
          </a:bodyPr>
          <a:p>
            <a:r>
              <a:rPr lang="en-US" altLang="en-US" sz="1400"/>
              <a:t>常规HE源于外磁场</a:t>
            </a:r>
            <a:endParaRPr lang="en-US" altLang="en-US" sz="1400"/>
          </a:p>
        </p:txBody>
      </p:sp>
      <p:pic>
        <p:nvPicPr>
          <p:cNvPr id="25" name="Picture 24" descr="1"/>
          <p:cNvPicPr>
            <a:picLocks noChangeAspect="1"/>
          </p:cNvPicPr>
          <p:nvPr/>
        </p:nvPicPr>
        <p:blipFill>
          <a:blip r:embed="rId3"/>
          <a:stretch>
            <a:fillRect/>
          </a:stretch>
        </p:blipFill>
        <p:spPr>
          <a:xfrm>
            <a:off x="1755775" y="2072005"/>
            <a:ext cx="656590" cy="224155"/>
          </a:xfrm>
          <a:prstGeom prst="rect">
            <a:avLst/>
          </a:prstGeom>
        </p:spPr>
      </p:pic>
      <p:sp>
        <p:nvSpPr>
          <p:cNvPr id="26" name="Text Box 25"/>
          <p:cNvSpPr txBox="1"/>
          <p:nvPr/>
        </p:nvSpPr>
        <p:spPr>
          <a:xfrm>
            <a:off x="2763520" y="2042160"/>
            <a:ext cx="2207895" cy="306705"/>
          </a:xfrm>
          <a:prstGeom prst="rect">
            <a:avLst/>
          </a:prstGeom>
          <a:noFill/>
        </p:spPr>
        <p:txBody>
          <a:bodyPr wrap="none" rtlCol="0">
            <a:spAutoFit/>
          </a:bodyPr>
          <a:p>
            <a:r>
              <a:rPr lang="en-US" altLang="en-US" sz="1400"/>
              <a:t>反常HE源于自旋轨道耦合</a:t>
            </a:r>
            <a:endParaRPr lang="en-US" altLang="en-US" sz="1400"/>
          </a:p>
        </p:txBody>
      </p:sp>
      <p:pic>
        <p:nvPicPr>
          <p:cNvPr id="27" name="Picture 26" descr="/home/ligy/Pictures/1.png1"/>
          <p:cNvPicPr>
            <a:picLocks noChangeAspect="1"/>
          </p:cNvPicPr>
          <p:nvPr/>
        </p:nvPicPr>
        <p:blipFill>
          <a:blip r:embed="rId4"/>
          <a:srcRect/>
          <a:stretch>
            <a:fillRect/>
          </a:stretch>
        </p:blipFill>
        <p:spPr>
          <a:xfrm>
            <a:off x="4951730" y="2098040"/>
            <a:ext cx="695960" cy="207645"/>
          </a:xfrm>
          <a:prstGeom prst="rect">
            <a:avLst/>
          </a:prstGeom>
        </p:spPr>
      </p:pic>
      <p:sp>
        <p:nvSpPr>
          <p:cNvPr id="28" name="Text Box 27"/>
          <p:cNvSpPr txBox="1"/>
          <p:nvPr/>
        </p:nvSpPr>
        <p:spPr>
          <a:xfrm>
            <a:off x="53340" y="2294255"/>
            <a:ext cx="2563495" cy="306705"/>
          </a:xfrm>
          <a:prstGeom prst="rect">
            <a:avLst/>
          </a:prstGeom>
          <a:noFill/>
        </p:spPr>
        <p:txBody>
          <a:bodyPr wrap="none" rtlCol="0">
            <a:spAutoFit/>
          </a:bodyPr>
          <a:p>
            <a:r>
              <a:rPr lang="en-US" altLang="en-US" sz="1400"/>
              <a:t>拓扑HE源于sk或其他拓扑结构</a:t>
            </a:r>
            <a:endParaRPr lang="en-US" altLang="en-US" sz="1400"/>
          </a:p>
        </p:txBody>
      </p:sp>
      <p:pic>
        <p:nvPicPr>
          <p:cNvPr id="29" name="Picture 28" descr="/home/ligy/Pictures/1.png1"/>
          <p:cNvPicPr>
            <a:picLocks noChangeAspect="1"/>
          </p:cNvPicPr>
          <p:nvPr/>
        </p:nvPicPr>
        <p:blipFill>
          <a:blip r:embed="rId5"/>
          <a:srcRect/>
          <a:stretch>
            <a:fillRect/>
          </a:stretch>
        </p:blipFill>
        <p:spPr>
          <a:xfrm>
            <a:off x="2616835" y="2331085"/>
            <a:ext cx="880745" cy="244475"/>
          </a:xfrm>
          <a:prstGeom prst="rect">
            <a:avLst/>
          </a:prstGeom>
        </p:spPr>
      </p:pic>
      <p:sp>
        <p:nvSpPr>
          <p:cNvPr id="30" name="Text Box 29"/>
          <p:cNvSpPr txBox="1"/>
          <p:nvPr/>
        </p:nvSpPr>
        <p:spPr>
          <a:xfrm>
            <a:off x="69850" y="2575560"/>
            <a:ext cx="5577840" cy="306705"/>
          </a:xfrm>
          <a:prstGeom prst="rect">
            <a:avLst/>
          </a:prstGeom>
          <a:noFill/>
        </p:spPr>
        <p:txBody>
          <a:bodyPr wrap="none" rtlCol="0">
            <a:spAutoFit/>
          </a:bodyPr>
          <a:p>
            <a:r>
              <a:rPr lang="en-US" altLang="en-US" sz="1400"/>
              <a:t>在绝热近似下，sk中电子所感受到的有效磁场（emergent field）为：</a:t>
            </a:r>
            <a:endParaRPr lang="en-US" altLang="en-US" sz="1400"/>
          </a:p>
        </p:txBody>
      </p:sp>
      <p:pic>
        <p:nvPicPr>
          <p:cNvPr id="31" name="Picture 30" descr="/home/ligy/Pictures/1.png1"/>
          <p:cNvPicPr>
            <a:picLocks noChangeAspect="1"/>
          </p:cNvPicPr>
          <p:nvPr/>
        </p:nvPicPr>
        <p:blipFill>
          <a:blip r:embed="rId6"/>
          <a:srcRect/>
          <a:stretch>
            <a:fillRect/>
          </a:stretch>
        </p:blipFill>
        <p:spPr>
          <a:xfrm>
            <a:off x="2526665" y="2821940"/>
            <a:ext cx="2372995" cy="382905"/>
          </a:xfrm>
          <a:prstGeom prst="rect">
            <a:avLst/>
          </a:prstGeom>
        </p:spPr>
      </p:pic>
      <p:cxnSp>
        <p:nvCxnSpPr>
          <p:cNvPr id="32" name="Straight Arrow Connector 31"/>
          <p:cNvCxnSpPr/>
          <p:nvPr/>
        </p:nvCxnSpPr>
        <p:spPr>
          <a:xfrm flipV="1">
            <a:off x="2523490" y="2001520"/>
            <a:ext cx="510540" cy="16764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3712845" y="1943735"/>
            <a:ext cx="0" cy="1543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1">
            <a:off x="3497580" y="2028190"/>
            <a:ext cx="503555" cy="4337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5" name="Text Box 34"/>
          <p:cNvSpPr txBox="1"/>
          <p:nvPr/>
        </p:nvSpPr>
        <p:spPr>
          <a:xfrm>
            <a:off x="146685" y="3106420"/>
            <a:ext cx="6297930" cy="521970"/>
          </a:xfrm>
          <a:prstGeom prst="rect">
            <a:avLst/>
          </a:prstGeom>
          <a:noFill/>
        </p:spPr>
        <p:txBody>
          <a:bodyPr wrap="none" rtlCol="0">
            <a:spAutoFit/>
          </a:bodyPr>
          <a:p>
            <a:r>
              <a:rPr lang="en-US" altLang="en-US" sz="1400"/>
              <a:t>二维情况下正比于拓扑电荷密度</a:t>
            </a:r>
            <a:endParaRPr lang="en-US" altLang="en-US" sz="1400"/>
          </a:p>
          <a:p>
            <a:r>
              <a:rPr lang="en-US" altLang="en-US" sz="1400">
                <a:solidFill>
                  <a:srgbClr val="FF0000"/>
                </a:solidFill>
              </a:rPr>
              <a:t>只要电子自旋与磁结构强烈耦合，拓扑Hall效应就与样品中的sk个数成正比[18]</a:t>
            </a:r>
            <a:endParaRPr lang="en-US" altLang="en-US" sz="1400">
              <a:solidFill>
                <a:srgbClr val="FF0000"/>
              </a:solidFill>
            </a:endParaRPr>
          </a:p>
        </p:txBody>
      </p:sp>
      <p:pic>
        <p:nvPicPr>
          <p:cNvPr id="37" name="Picture 36" descr="/home/ligy/Pictures/1.png1"/>
          <p:cNvPicPr>
            <a:picLocks noChangeAspect="1"/>
          </p:cNvPicPr>
          <p:nvPr/>
        </p:nvPicPr>
        <p:blipFill>
          <a:blip r:embed="rId7"/>
          <a:srcRect/>
          <a:stretch>
            <a:fillRect/>
          </a:stretch>
        </p:blipFill>
        <p:spPr>
          <a:xfrm>
            <a:off x="2853690" y="3175000"/>
            <a:ext cx="1466215" cy="206375"/>
          </a:xfrm>
          <a:prstGeom prst="rect">
            <a:avLst/>
          </a:prstGeom>
        </p:spPr>
      </p:pic>
      <p:pic>
        <p:nvPicPr>
          <p:cNvPr id="38" name="Picture 37" descr="1"/>
          <p:cNvPicPr>
            <a:picLocks noChangeAspect="1"/>
          </p:cNvPicPr>
          <p:nvPr/>
        </p:nvPicPr>
        <p:blipFill>
          <a:blip r:embed="rId8"/>
          <a:stretch>
            <a:fillRect/>
          </a:stretch>
        </p:blipFill>
        <p:spPr>
          <a:xfrm>
            <a:off x="1409700" y="3628390"/>
            <a:ext cx="4237990" cy="2008505"/>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1"/>
          <p:nvPr/>
        </p:nvSpPr>
        <p:spPr>
          <a:xfrm>
            <a:off x="1755775" y="45720"/>
            <a:ext cx="4063365" cy="398780"/>
          </a:xfrm>
          <a:prstGeom prst="rect">
            <a:avLst/>
          </a:prstGeom>
          <a:noFill/>
        </p:spPr>
        <p:txBody>
          <a:bodyPr wrap="none" rtlCol="0">
            <a:spAutoFit/>
          </a:bodyPr>
          <a:p>
            <a:r>
              <a:rPr lang="en-US" altLang="zh-CN" sz="2000" dirty="0">
                <a:latin typeface="+mj-lt"/>
                <a:ea typeface="SimSun" panose="02010600030101010101" pitchFamily="2" charset="-122"/>
              </a:rPr>
              <a:t>超越</a:t>
            </a:r>
            <a:r>
              <a:rPr lang="zh-CN" altLang="en-US" sz="2000" dirty="0">
                <a:latin typeface="+mj-lt"/>
                <a:ea typeface="SimSun" panose="02010600030101010101" pitchFamily="2" charset="-122"/>
              </a:rPr>
              <a:t>sk ：其他备选磁准粒子的综述</a:t>
            </a:r>
            <a:endParaRPr lang="zh-CN" altLang="en-US" sz="2000" dirty="0">
              <a:latin typeface="+mj-lt"/>
              <a:ea typeface="SimSun" panose="02010600030101010101" pitchFamily="2" charset="-122"/>
            </a:endParaRPr>
          </a:p>
        </p:txBody>
      </p:sp>
      <p:sp>
        <p:nvSpPr>
          <p:cNvPr id="23" name="Text Box 3"/>
          <p:cNvSpPr txBox="1"/>
          <p:nvPr/>
        </p:nvSpPr>
        <p:spPr>
          <a:xfrm>
            <a:off x="29845" y="647700"/>
            <a:ext cx="7507605" cy="1599565"/>
          </a:xfrm>
          <a:prstGeom prst="rect">
            <a:avLst/>
          </a:prstGeom>
          <a:noFill/>
        </p:spPr>
        <p:txBody>
          <a:bodyPr wrap="square" rtlCol="0">
            <a:spAutoFit/>
          </a:bodyPr>
          <a:p>
            <a:pPr indent="0">
              <a:buNone/>
            </a:pPr>
            <a:r>
              <a:rPr lang="en-US" altLang="en-US" sz="1400">
                <a:solidFill>
                  <a:schemeClr val="tx1"/>
                </a:solidFill>
                <a:ea typeface="SimSun" panose="02010600030101010101" pitchFamily="2" charset="-122"/>
              </a:rPr>
              <a:t>电流驱动的sk运动：1. STT，自旋极化电流在流经磁结构时使sk的磁矩重排。力矩由磁化密度梯度决定</a:t>
            </a:r>
            <a:endParaRPr lang="en-US" altLang="en-US" sz="1400">
              <a:solidFill>
                <a:schemeClr val="tx1"/>
              </a:solidFill>
              <a:ea typeface="SimSun" panose="02010600030101010101" pitchFamily="2" charset="-122"/>
            </a:endParaRPr>
          </a:p>
          <a:p>
            <a:pPr indent="0">
              <a:buNone/>
            </a:pPr>
            <a:r>
              <a:rPr lang="en-US" altLang="en-US" sz="1400">
                <a:solidFill>
                  <a:schemeClr val="tx1"/>
                </a:solidFill>
                <a:ea typeface="SimSun" panose="02010600030101010101" pitchFamily="2" charset="-122"/>
              </a:rPr>
              <a:t>2. SOT，在SOC存在的条件下，电流导致的自旋积累对sk磁结构施加力矩[99-102]</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skyrmon Hall效应：sk在电流驱动下有横向偏转，不只有平行电流的运动</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SOT结构：铁磁体/重金属双层结构，铁磁体中可以host sk，外加的电流主要在重金属中流动，自旋Hall效应在垂直电流方向导致纯自旋流，自旋流中的自旋指向与两个方向都垂直</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LLG+SOT的Thiele方程推导见[63]</a:t>
            </a:r>
            <a:endParaRPr lang="en-US" altLang="en-US" sz="1400">
              <a:solidFill>
                <a:schemeClr val="tx1"/>
              </a:solidFill>
              <a:ea typeface="SimSun" panose="02010600030101010101" pitchFamily="2" charset="-122"/>
            </a:endParaRPr>
          </a:p>
        </p:txBody>
      </p:sp>
      <p:pic>
        <p:nvPicPr>
          <p:cNvPr id="5" name="Picture 4" descr="1"/>
          <p:cNvPicPr>
            <a:picLocks noChangeAspect="1"/>
          </p:cNvPicPr>
          <p:nvPr/>
        </p:nvPicPr>
        <p:blipFill>
          <a:blip r:embed="rId1"/>
          <a:stretch>
            <a:fillRect/>
          </a:stretch>
        </p:blipFill>
        <p:spPr>
          <a:xfrm>
            <a:off x="2142490" y="2393315"/>
            <a:ext cx="2986405" cy="276860"/>
          </a:xfrm>
          <a:prstGeom prst="rect">
            <a:avLst/>
          </a:prstGeom>
        </p:spPr>
      </p:pic>
      <p:pic>
        <p:nvPicPr>
          <p:cNvPr id="6" name="Picture 5" descr="1"/>
          <p:cNvPicPr>
            <a:picLocks noChangeAspect="1"/>
          </p:cNvPicPr>
          <p:nvPr/>
        </p:nvPicPr>
        <p:blipFill>
          <a:blip r:embed="rId2"/>
          <a:stretch>
            <a:fillRect/>
          </a:stretch>
        </p:blipFill>
        <p:spPr>
          <a:xfrm>
            <a:off x="2446655" y="2823845"/>
            <a:ext cx="2283460" cy="1273175"/>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941857" y="131011"/>
            <a:ext cx="4619625" cy="460375"/>
          </a:xfrm>
          <a:prstGeom prst="rect">
            <a:avLst/>
          </a:prstGeom>
          <a:noFill/>
        </p:spPr>
        <p:txBody>
          <a:bodyPr wrap="none" rtlCol="0">
            <a:spAutoFit/>
          </a:bodyPr>
          <a:p>
            <a:r>
              <a:rPr lang="en-US" altLang="zh-CN" sz="2400" dirty="0">
                <a:latin typeface="+mj-lt"/>
                <a:ea typeface="SimSun" panose="02010600030101010101" pitchFamily="2" charset="-122"/>
              </a:rPr>
              <a:t>Au/Pu</a:t>
            </a:r>
            <a:r>
              <a:rPr lang="zh-CN" altLang="en-US" sz="2400" dirty="0">
                <a:latin typeface="+mj-lt"/>
                <a:ea typeface="SimSun" panose="02010600030101010101" pitchFamily="2" charset="-122"/>
              </a:rPr>
              <a:t>界面的纯自旋流二极管效应</a:t>
            </a:r>
            <a:endParaRPr lang="zh-CN" altLang="en-US" sz="2400" dirty="0">
              <a:latin typeface="+mj-lt"/>
              <a:ea typeface="SimSun" panose="02010600030101010101" pitchFamily="2" charset="-122"/>
            </a:endParaRPr>
          </a:p>
        </p:txBody>
      </p:sp>
      <p:sp>
        <p:nvSpPr>
          <p:cNvPr id="4" name="Text Box 3"/>
          <p:cNvSpPr txBox="1"/>
          <p:nvPr/>
        </p:nvSpPr>
        <p:spPr>
          <a:xfrm>
            <a:off x="53975" y="675640"/>
            <a:ext cx="7452360" cy="3969385"/>
          </a:xfrm>
          <a:prstGeom prst="rect">
            <a:avLst/>
          </a:prstGeom>
          <a:noFill/>
        </p:spPr>
        <p:txBody>
          <a:bodyPr wrap="square" rtlCol="0">
            <a:spAutoFit/>
          </a:bodyPr>
          <a:p>
            <a:pPr marL="285750" indent="-285750">
              <a:buFont typeface="Arial" panose="020B0604020202020204" pitchFamily="34" charset="0"/>
              <a:buChar char="•"/>
            </a:pPr>
            <a:r>
              <a:rPr lang="en-US" altLang="zh-CN" sz="1400">
                <a:ea typeface="SimSun" panose="02010600030101010101" pitchFamily="2" charset="-122"/>
              </a:rPr>
              <a:t>两个材料界面处不同的电荷输运性质是现代二极管和寄存器技术的基础</a:t>
            </a:r>
            <a:endParaRPr lang="en-US" altLang="zh-CN"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本文系统结构：Py/Au/Pt/Co，spin pumping可以从Py和Co中都独立地产生自旋流</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本文发现：</a:t>
            </a:r>
            <a:r>
              <a:rPr lang="zh-CN" altLang="en-US" sz="1400">
                <a:solidFill>
                  <a:srgbClr val="FF0000"/>
                </a:solidFill>
                <a:ea typeface="SimSun" panose="02010600030101010101" pitchFamily="2" charset="-122"/>
              </a:rPr>
              <a:t>从</a:t>
            </a:r>
            <a:r>
              <a:rPr lang="en-US" altLang="zh-CN" sz="1400">
                <a:solidFill>
                  <a:srgbClr val="FF0000"/>
                </a:solidFill>
                <a:ea typeface="SimSun" panose="02010600030101010101" pitchFamily="2" charset="-122"/>
              </a:rPr>
              <a:t>Au</a:t>
            </a:r>
            <a:r>
              <a:rPr lang="zh-CN" altLang="en-US" sz="1400">
                <a:solidFill>
                  <a:srgbClr val="FF0000"/>
                </a:solidFill>
                <a:ea typeface="SimSun" panose="02010600030101010101" pitchFamily="2" charset="-122"/>
              </a:rPr>
              <a:t>到</a:t>
            </a:r>
            <a:r>
              <a:rPr lang="en-US" altLang="zh-CN" sz="1400">
                <a:solidFill>
                  <a:srgbClr val="FF0000"/>
                </a:solidFill>
                <a:ea typeface="SimSun" panose="02010600030101010101" pitchFamily="2" charset="-122"/>
              </a:rPr>
              <a:t>Pt</a:t>
            </a:r>
            <a:r>
              <a:rPr lang="zh-CN" altLang="en-US" sz="1400">
                <a:solidFill>
                  <a:srgbClr val="FF0000"/>
                </a:solidFill>
                <a:ea typeface="SimSun" panose="02010600030101010101" pitchFamily="2" charset="-122"/>
              </a:rPr>
              <a:t>的自旋流透射是</a:t>
            </a:r>
            <a:r>
              <a:rPr lang="en-US" altLang="zh-CN" sz="1400">
                <a:solidFill>
                  <a:srgbClr val="FF0000"/>
                </a:solidFill>
                <a:ea typeface="SimSun" panose="02010600030101010101" pitchFamily="2" charset="-122"/>
              </a:rPr>
              <a:t>Pt</a:t>
            </a:r>
            <a:r>
              <a:rPr lang="zh-CN" altLang="en-US" sz="1400">
                <a:solidFill>
                  <a:srgbClr val="FF0000"/>
                </a:solidFill>
                <a:ea typeface="SimSun" panose="02010600030101010101" pitchFamily="2" charset="-122"/>
              </a:rPr>
              <a:t>到</a:t>
            </a:r>
            <a:r>
              <a:rPr lang="en-US" altLang="zh-CN" sz="1400">
                <a:solidFill>
                  <a:srgbClr val="FF0000"/>
                </a:solidFill>
                <a:ea typeface="SimSun" panose="02010600030101010101" pitchFamily="2" charset="-122"/>
              </a:rPr>
              <a:t>Au</a:t>
            </a:r>
            <a:r>
              <a:rPr lang="zh-CN" altLang="en-US" sz="1400">
                <a:solidFill>
                  <a:srgbClr val="FF0000"/>
                </a:solidFill>
                <a:ea typeface="SimSun" panose="02010600030101010101" pitchFamily="2" charset="-122"/>
              </a:rPr>
              <a:t>效率的两倍，净电流为零</a:t>
            </a:r>
            <a:endParaRPr lang="zh-CN" altLang="en-US" sz="1400">
              <a:ea typeface="SimSun" panose="02010600030101010101" pitchFamily="2" charset="-122"/>
            </a:endParaRPr>
          </a:p>
          <a:p>
            <a:pPr marL="285750" indent="-285750">
              <a:buFont typeface="Arial" panose="020B0604020202020204" pitchFamily="34" charset="0"/>
              <a:buChar char="•"/>
            </a:pPr>
            <a:r>
              <a:rPr lang="en-US" altLang="zh-CN" sz="1400">
                <a:ea typeface="SimSun" panose="02010600030101010101" pitchFamily="2" charset="-122"/>
              </a:rPr>
              <a:t>spin pumping首次在FM-NM-FM异质结中被发现是一个</a:t>
            </a:r>
            <a:r>
              <a:rPr lang="en-US" altLang="zh-CN" sz="1400" b="1">
                <a:solidFill>
                  <a:srgbClr val="FF0000"/>
                </a:solidFill>
                <a:ea typeface="SimSun" panose="02010600030101010101" pitchFamily="2" charset="-122"/>
              </a:rPr>
              <a:t>非局域效应（？）</a:t>
            </a:r>
            <a:endParaRPr lang="en-US" altLang="zh-CN" sz="1400" b="1">
              <a:solidFill>
                <a:srgbClr val="FF0000"/>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spin pumping的机制首先被用散射矩阵理论[4]和时间推迟的层间交换耦合[5]解释</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spin pumping</a:t>
            </a:r>
            <a:r>
              <a:rPr lang="zh-CN" altLang="en-US" sz="1400">
                <a:solidFill>
                  <a:schemeClr val="tx1"/>
                </a:solidFill>
                <a:ea typeface="SimSun" panose="02010600030101010101" pitchFamily="2" charset="-122"/>
              </a:rPr>
              <a:t>从</a:t>
            </a:r>
            <a:r>
              <a:rPr lang="en-US" altLang="zh-CN" sz="1400">
                <a:solidFill>
                  <a:schemeClr val="tx1"/>
                </a:solidFill>
                <a:ea typeface="SimSun" panose="02010600030101010101" pitchFamily="2" charset="-122"/>
              </a:rPr>
              <a:t>FM</a:t>
            </a:r>
            <a:r>
              <a:rPr lang="zh-CN" altLang="en-US" sz="1400">
                <a:solidFill>
                  <a:schemeClr val="tx1"/>
                </a:solidFill>
                <a:ea typeface="SimSun" panose="02010600030101010101" pitchFamily="2" charset="-122"/>
              </a:rPr>
              <a:t>中产生自旋流进入邻近</a:t>
            </a:r>
            <a:r>
              <a:rPr lang="en-US" altLang="zh-CN" sz="1400">
                <a:solidFill>
                  <a:schemeClr val="tx1"/>
                </a:solidFill>
                <a:ea typeface="SimSun" panose="02010600030101010101" pitchFamily="2" charset="-122"/>
              </a:rPr>
              <a:t>NM</a:t>
            </a:r>
            <a:r>
              <a:rPr lang="zh-CN" altLang="en-US" sz="1400">
                <a:solidFill>
                  <a:schemeClr val="tx1"/>
                </a:solidFill>
                <a:ea typeface="SimSun" panose="02010600030101010101" pitchFamily="2" charset="-122"/>
              </a:rPr>
              <a:t>，</a:t>
            </a:r>
            <a:r>
              <a:rPr lang="en-US" altLang="zh-CN" sz="1400">
                <a:solidFill>
                  <a:schemeClr val="tx1"/>
                </a:solidFill>
                <a:ea typeface="SimSun" panose="02010600030101010101" pitchFamily="2" charset="-122"/>
              </a:rPr>
              <a:t>导致NM中</a:t>
            </a:r>
            <a:r>
              <a:rPr lang="zh-CN" altLang="en-US" sz="1400">
                <a:solidFill>
                  <a:schemeClr val="tx1"/>
                </a:solidFill>
                <a:ea typeface="SimSun" panose="02010600030101010101" pitchFamily="2" charset="-122"/>
              </a:rPr>
              <a:t>不平衡的自旋化学势，导致</a:t>
            </a:r>
            <a:r>
              <a:rPr lang="en-US" altLang="zh-CN" sz="1400">
                <a:solidFill>
                  <a:schemeClr val="tx1"/>
                </a:solidFill>
                <a:ea typeface="SimSun" panose="02010600030101010101" pitchFamily="2" charset="-122"/>
              </a:rPr>
              <a:t>FM/NM</a:t>
            </a:r>
            <a:r>
              <a:rPr lang="zh-CN" altLang="en-US" sz="1400">
                <a:solidFill>
                  <a:schemeClr val="tx1"/>
                </a:solidFill>
                <a:ea typeface="SimSun" panose="02010600030101010101" pitchFamily="2" charset="-122"/>
              </a:rPr>
              <a:t>界面处</a:t>
            </a:r>
            <a:r>
              <a:rPr lang="en-US" altLang="zh-CN" sz="1400">
                <a:solidFill>
                  <a:schemeClr val="tx1"/>
                </a:solidFill>
                <a:ea typeface="SimSun" panose="02010600030101010101" pitchFamily="2" charset="-122"/>
              </a:rPr>
              <a:t>自旋的积累，然后通过自旋扩散</a:t>
            </a:r>
            <a:r>
              <a:rPr lang="zh-CN" altLang="en-US" sz="1400">
                <a:solidFill>
                  <a:schemeClr val="tx1"/>
                </a:solidFill>
                <a:ea typeface="SimSun" panose="02010600030101010101" pitchFamily="2" charset="-122"/>
              </a:rPr>
              <a:t>进入</a:t>
            </a:r>
            <a:r>
              <a:rPr lang="en-US" altLang="zh-CN" sz="1400">
                <a:solidFill>
                  <a:schemeClr val="tx1"/>
                </a:solidFill>
                <a:ea typeface="SimSun" panose="02010600030101010101" pitchFamily="2" charset="-122"/>
              </a:rPr>
              <a:t>NM来输运</a:t>
            </a:r>
            <a:r>
              <a:rPr lang="en-US" altLang="en-US" sz="1400">
                <a:solidFill>
                  <a:schemeClr val="tx1"/>
                </a:solidFill>
                <a:ea typeface="SimSun" panose="02010600030101010101" pitchFamily="2" charset="-122"/>
              </a:rPr>
              <a:t>(</a:t>
            </a:r>
            <a:r>
              <a:rPr lang="zh-CN" altLang="en-US" sz="1400">
                <a:solidFill>
                  <a:schemeClr val="tx1"/>
                </a:solidFill>
                <a:ea typeface="SimSun" panose="02010600030101010101" pitchFamily="2" charset="-122"/>
              </a:rPr>
              <a:t>由</a:t>
            </a:r>
            <a:r>
              <a:rPr lang="zh-CN" altLang="en-US" sz="1400">
                <a:solidFill>
                  <a:srgbClr val="FF0000"/>
                </a:solidFill>
                <a:ea typeface="SimSun" panose="02010600030101010101" pitchFamily="2" charset="-122"/>
              </a:rPr>
              <a:t>自旋扩散理论</a:t>
            </a:r>
            <a:r>
              <a:rPr lang="zh-CN" altLang="en-US" sz="1400">
                <a:solidFill>
                  <a:schemeClr val="tx1"/>
                </a:solidFill>
                <a:ea typeface="SimSun" panose="02010600030101010101" pitchFamily="2" charset="-122"/>
              </a:rPr>
              <a:t>来描述</a:t>
            </a:r>
            <a:r>
              <a:rPr lang="en-US" altLang="en-US" sz="1400">
                <a:solidFill>
                  <a:schemeClr val="tx1"/>
                </a:solidFill>
                <a:ea typeface="SimSun" panose="02010600030101010101" pitchFamily="2" charset="-122"/>
              </a:rPr>
              <a:t>)</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早期实验通过测量超薄FM层中磁阻尼的改变来反映不同FM-NM界面的spin pumping效率</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FM-NM1-NM2中观测到的现象不能用自旋扩散模型来解释，发现SP诱导的阻尼随NM1层厚度震荡变化，[34]用NM1中形成量子阱来解释这一现象</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NM1是SOC较小的材料如Au，Cu，NM2的SOC较大，为Pd,Pt</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自旋流二极管效应可以用正比于界面两侧材料自旋势的</a:t>
            </a:r>
            <a:r>
              <a:rPr lang="en-US" altLang="zh-CN" sz="1400">
                <a:solidFill>
                  <a:srgbClr val="FF0000"/>
                </a:solidFill>
                <a:ea typeface="SimSun" panose="02010600030101010101" pitchFamily="2" charset="-122"/>
              </a:rPr>
              <a:t>反射和透射自旋流</a:t>
            </a:r>
            <a:r>
              <a:rPr lang="en-US" altLang="zh-CN" sz="1400">
                <a:solidFill>
                  <a:schemeClr val="tx1"/>
                </a:solidFill>
                <a:ea typeface="SimSun" panose="02010600030101010101" pitchFamily="2" charset="-122"/>
              </a:rPr>
              <a:t>来解释</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spin pumping</a:t>
            </a:r>
            <a:r>
              <a:rPr lang="zh-CN" altLang="en-US" sz="1400">
                <a:solidFill>
                  <a:schemeClr val="tx1"/>
                </a:solidFill>
                <a:ea typeface="SimSun" panose="02010600030101010101" pitchFamily="2" charset="-122"/>
              </a:rPr>
              <a:t>的自旋流公式，</a:t>
            </a:r>
            <a:r>
              <a:rPr lang="en-US" altLang="zh-CN" sz="1400">
                <a:solidFill>
                  <a:schemeClr val="tx1"/>
                </a:solidFill>
                <a:ea typeface="SimSun" panose="02010600030101010101" pitchFamily="2" charset="-122"/>
              </a:rPr>
              <a:t>n</a:t>
            </a:r>
            <a:r>
              <a:rPr lang="zh-CN" altLang="en-US" sz="1400">
                <a:solidFill>
                  <a:schemeClr val="tx1"/>
                </a:solidFill>
                <a:ea typeface="SimSun" panose="02010600030101010101" pitchFamily="2" charset="-122"/>
              </a:rPr>
              <a:t>是铁磁体中平行于磁矩的</a:t>
            </a:r>
            <a:endParaRPr lang="zh-CN" altLang="en-US" sz="1400">
              <a:solidFill>
                <a:schemeClr val="tx1"/>
              </a:solidFill>
              <a:ea typeface="SimSun" panose="02010600030101010101" pitchFamily="2" charset="-122"/>
            </a:endParaRPr>
          </a:p>
          <a:p>
            <a:pPr indent="0">
              <a:buFont typeface="Arial" panose="020B0604020202020204" pitchFamily="34" charset="0"/>
              <a:buNone/>
            </a:pPr>
            <a:r>
              <a:rPr lang="zh-CN" altLang="en-US" sz="1400">
                <a:solidFill>
                  <a:schemeClr val="tx1"/>
                </a:solidFill>
                <a:ea typeface="SimSun" panose="02010600030101010101" pitchFamily="2" charset="-122"/>
              </a:rPr>
              <a:t>单位矢量，系数</a:t>
            </a:r>
            <a:r>
              <a:rPr lang="en-US" altLang="zh-CN" sz="1400">
                <a:solidFill>
                  <a:schemeClr val="tx1"/>
                </a:solidFill>
                <a:ea typeface="SimSun" panose="02010600030101010101" pitchFamily="2" charset="-122"/>
              </a:rPr>
              <a:t>g</a:t>
            </a:r>
            <a:r>
              <a:rPr lang="zh-CN" altLang="en-US" sz="1400">
                <a:solidFill>
                  <a:schemeClr val="tx1"/>
                </a:solidFill>
                <a:ea typeface="SimSun" panose="02010600030101010101" pitchFamily="2" charset="-122"/>
              </a:rPr>
              <a:t>是约化</a:t>
            </a:r>
            <a:r>
              <a:rPr lang="en-US" altLang="zh-CN" sz="1400">
                <a:solidFill>
                  <a:schemeClr val="tx1"/>
                </a:solidFill>
                <a:ea typeface="SimSun" panose="02010600030101010101" pitchFamily="2" charset="-122"/>
              </a:rPr>
              <a:t>spin-mixing</a:t>
            </a:r>
            <a:r>
              <a:rPr lang="zh-CN" altLang="en-US" sz="1400">
                <a:solidFill>
                  <a:schemeClr val="tx1"/>
                </a:solidFill>
                <a:ea typeface="SimSun" panose="02010600030101010101" pitchFamily="2" charset="-122"/>
              </a:rPr>
              <a:t>电导，决定了</a:t>
            </a:r>
            <a:r>
              <a:rPr lang="en-US" altLang="zh-CN" sz="1400">
                <a:solidFill>
                  <a:schemeClr val="tx1"/>
                </a:solidFill>
                <a:ea typeface="SimSun" panose="02010600030101010101" pitchFamily="2" charset="-122"/>
              </a:rPr>
              <a:t>pump</a:t>
            </a:r>
            <a:r>
              <a:rPr lang="zh-CN" altLang="en-US" sz="1400">
                <a:solidFill>
                  <a:schemeClr val="tx1"/>
                </a:solidFill>
                <a:ea typeface="SimSun" panose="02010600030101010101" pitchFamily="2" charset="-122"/>
              </a:rPr>
              <a:t>效率</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自旋输运用磁</a:t>
            </a:r>
            <a:r>
              <a:rPr lang="en-US" altLang="zh-CN" sz="1400">
                <a:solidFill>
                  <a:schemeClr val="tx1"/>
                </a:solidFill>
                <a:ea typeface="SimSun" panose="02010600030101010101" pitchFamily="2" charset="-122"/>
              </a:rPr>
              <a:t>Gilbert</a:t>
            </a:r>
            <a:r>
              <a:rPr lang="zh-CN" altLang="en-US" sz="1400">
                <a:solidFill>
                  <a:schemeClr val="tx1"/>
                </a:solidFill>
                <a:ea typeface="SimSun" panose="02010600030101010101" pitchFamily="2" charset="-122"/>
              </a:rPr>
              <a:t>阻尼的改变来研究，探测方法是</a:t>
            </a:r>
            <a:endParaRPr lang="zh-CN" altLang="en-US" sz="1400">
              <a:solidFill>
                <a:schemeClr val="tx1"/>
              </a:solidFill>
              <a:ea typeface="SimSun" panose="02010600030101010101" pitchFamily="2" charset="-122"/>
            </a:endParaRPr>
          </a:p>
          <a:p>
            <a:pPr indent="0">
              <a:buFont typeface="Arial" panose="020B0604020202020204" pitchFamily="34" charset="0"/>
              <a:buNone/>
            </a:pPr>
            <a:r>
              <a:rPr lang="zh-CN" altLang="en-US" sz="1400">
                <a:solidFill>
                  <a:schemeClr val="tx1"/>
                </a:solidFill>
                <a:ea typeface="SimSun" panose="02010600030101010101" pitchFamily="2" charset="-122"/>
              </a:rPr>
              <a:t>铁磁共振</a:t>
            </a:r>
            <a:endParaRPr lang="zh-CN" altLang="en-US" sz="1400">
              <a:solidFill>
                <a:schemeClr val="tx1"/>
              </a:solidFill>
              <a:ea typeface="SimSun" panose="02010600030101010101" pitchFamily="2" charset="-122"/>
            </a:endParaRPr>
          </a:p>
        </p:txBody>
      </p:sp>
      <p:sp>
        <p:nvSpPr>
          <p:cNvPr id="3" name="Text Box 2"/>
          <p:cNvSpPr txBox="1"/>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137201 (2021)</a:t>
            </a:r>
            <a:endParaRPr lang="en-US" altLang="en-US" sz="1200"/>
          </a:p>
        </p:txBody>
      </p:sp>
      <p:sp>
        <p:nvSpPr>
          <p:cNvPr id="2" name="Text Box 1"/>
          <p:cNvSpPr txBox="1"/>
          <p:nvPr/>
        </p:nvSpPr>
        <p:spPr>
          <a:xfrm>
            <a:off x="66040" y="83185"/>
            <a:ext cx="538480" cy="306705"/>
          </a:xfrm>
          <a:prstGeom prst="rect">
            <a:avLst/>
          </a:prstGeom>
          <a:noFill/>
        </p:spPr>
        <p:txBody>
          <a:bodyPr wrap="none" rtlCol="0">
            <a:spAutoFit/>
          </a:bodyPr>
          <a:p>
            <a:r>
              <a:rPr lang="zh-CN" altLang="en-US" sz="1400">
                <a:solidFill>
                  <a:srgbClr val="FF0000"/>
                </a:solidFill>
                <a:ea typeface="SimSun" panose="02010600030101010101" pitchFamily="2" charset="-122"/>
              </a:rPr>
              <a:t>实验</a:t>
            </a:r>
            <a:endParaRPr lang="zh-CN" altLang="en-US" sz="1400">
              <a:solidFill>
                <a:srgbClr val="FF0000"/>
              </a:solidFill>
              <a:ea typeface="SimSun" panose="02010600030101010101" pitchFamily="2" charset="-122"/>
            </a:endParaRPr>
          </a:p>
        </p:txBody>
      </p:sp>
      <p:pic>
        <p:nvPicPr>
          <p:cNvPr id="5" name="Picture 4" descr="1"/>
          <p:cNvPicPr>
            <a:picLocks noChangeAspect="1"/>
          </p:cNvPicPr>
          <p:nvPr/>
        </p:nvPicPr>
        <p:blipFill>
          <a:blip r:embed="rId1"/>
          <a:stretch>
            <a:fillRect/>
          </a:stretch>
        </p:blipFill>
        <p:spPr>
          <a:xfrm>
            <a:off x="2965450" y="3732530"/>
            <a:ext cx="1254760" cy="416560"/>
          </a:xfrm>
          <a:prstGeom prst="rect">
            <a:avLst/>
          </a:prstGeom>
        </p:spPr>
      </p:pic>
      <p:pic>
        <p:nvPicPr>
          <p:cNvPr id="6" name="Picture 5" descr="1"/>
          <p:cNvPicPr>
            <a:picLocks noChangeAspect="1"/>
          </p:cNvPicPr>
          <p:nvPr/>
        </p:nvPicPr>
        <p:blipFill>
          <a:blip r:embed="rId2"/>
          <a:stretch>
            <a:fillRect/>
          </a:stretch>
        </p:blipFill>
        <p:spPr>
          <a:xfrm>
            <a:off x="4959985" y="3255010"/>
            <a:ext cx="2254885" cy="2357120"/>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759612" y="27506"/>
            <a:ext cx="6346825" cy="460375"/>
          </a:xfrm>
          <a:prstGeom prst="rect">
            <a:avLst/>
          </a:prstGeom>
          <a:noFill/>
        </p:spPr>
        <p:txBody>
          <a:bodyPr wrap="none" rtlCol="0">
            <a:spAutoFit/>
          </a:bodyPr>
          <a:p>
            <a:pPr algn="l"/>
            <a:r>
              <a:rPr lang="zh-CN" altLang="en-US" sz="2400" dirty="0">
                <a:latin typeface="+mj-lt"/>
                <a:ea typeface="SimSun" panose="02010600030101010101" pitchFamily="2" charset="-122"/>
              </a:rPr>
              <a:t>自旋</a:t>
            </a:r>
            <a:r>
              <a:rPr lang="en-US" altLang="zh-CN" sz="2400" dirty="0">
                <a:latin typeface="+mj-lt"/>
                <a:ea typeface="SimSun" panose="02010600030101010101" pitchFamily="2" charset="-122"/>
              </a:rPr>
              <a:t>-</a:t>
            </a:r>
            <a:r>
              <a:rPr lang="zh-CN" altLang="en-US" sz="2400" dirty="0">
                <a:latin typeface="+mj-lt"/>
                <a:ea typeface="SimSun" panose="02010600030101010101" pitchFamily="2" charset="-122"/>
              </a:rPr>
              <a:t>晶格耦合对</a:t>
            </a:r>
            <a:r>
              <a:rPr lang="en-US" sz="2400" dirty="0">
                <a:latin typeface="+mj-lt"/>
                <a:ea typeface="SimSun" panose="02010600030101010101" pitchFamily="2" charset="-122"/>
              </a:rPr>
              <a:t>sk</a:t>
            </a:r>
            <a:r>
              <a:rPr lang="zh-CN" altLang="en-US" sz="2400" dirty="0">
                <a:latin typeface="+mj-lt"/>
                <a:ea typeface="SimSun" panose="02010600030101010101" pitchFamily="2" charset="-122"/>
              </a:rPr>
              <a:t>输运的</a:t>
            </a:r>
            <a:r>
              <a:rPr lang="zh-CN" altLang="en-US" sz="2400" dirty="0">
                <a:latin typeface="+mj-lt"/>
                <a:ea typeface="SimSun" panose="02010600030101010101" pitchFamily="2" charset="-122"/>
                <a:sym typeface="+mn-ea"/>
              </a:rPr>
              <a:t>效果</a:t>
            </a:r>
            <a:r>
              <a:rPr lang="zh-CN" altLang="en-US" sz="2400" dirty="0">
                <a:latin typeface="+mj-lt"/>
                <a:ea typeface="SimSun" panose="02010600030101010101" pitchFamily="2" charset="-122"/>
              </a:rPr>
              <a:t>的微动力学研究</a:t>
            </a:r>
            <a:endParaRPr lang="zh-CN" altLang="en-US" sz="2400" dirty="0">
              <a:latin typeface="+mj-lt"/>
              <a:ea typeface="SimSun" panose="02010600030101010101" pitchFamily="2" charset="-122"/>
            </a:endParaRPr>
          </a:p>
        </p:txBody>
      </p:sp>
      <p:sp>
        <p:nvSpPr>
          <p:cNvPr id="4" name="Text Box 3"/>
          <p:cNvSpPr txBox="1"/>
          <p:nvPr/>
        </p:nvSpPr>
        <p:spPr>
          <a:xfrm>
            <a:off x="53975" y="675640"/>
            <a:ext cx="7251700" cy="2245360"/>
          </a:xfrm>
          <a:prstGeom prst="rect">
            <a:avLst/>
          </a:prstGeom>
          <a:noFill/>
        </p:spPr>
        <p:txBody>
          <a:bodyPr wrap="square" rtlCol="0">
            <a:spAutoFit/>
          </a:bodyPr>
          <a:p>
            <a:pPr marL="285750" indent="-285750">
              <a:buFont typeface="Arial" panose="020B0604020202020204" pitchFamily="34" charset="0"/>
              <a:buChar char="•"/>
            </a:pPr>
            <a:r>
              <a:rPr lang="zh-CN" altLang="en-US" sz="1400" b="1">
                <a:solidFill>
                  <a:srgbClr val="FF0000"/>
                </a:solidFill>
                <a:ea typeface="SimSun" panose="02010600030101010101" pitchFamily="2" charset="-122"/>
              </a:rPr>
              <a:t>有限温度</a:t>
            </a:r>
            <a:r>
              <a:rPr lang="zh-CN" altLang="en-US" sz="1400">
                <a:solidFill>
                  <a:schemeClr val="tx1"/>
                </a:solidFill>
                <a:ea typeface="SimSun" panose="02010600030101010101" pitchFamily="2" charset="-122"/>
              </a:rPr>
              <a:t>下的微磁模拟研究表明，在没有杂质的系统中</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的运动不存在阀值</a:t>
            </a:r>
            <a:r>
              <a:rPr lang="en-US" altLang="zh-CN" sz="1400">
                <a:solidFill>
                  <a:schemeClr val="tx1"/>
                </a:solidFill>
                <a:ea typeface="SimSun" panose="02010600030101010101" pitchFamily="2" charset="-122"/>
              </a:rPr>
              <a:t>[13,14]</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但最近的实验发现，</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的运动有</a:t>
            </a:r>
            <a:r>
              <a:rPr lang="zh-CN" altLang="en-US" sz="1400">
                <a:ea typeface="SimSun" panose="02010600030101010101" pitchFamily="2" charset="-122"/>
                <a:sym typeface="+mn-ea"/>
              </a:rPr>
              <a:t>迁移势垒</a:t>
            </a:r>
            <a:r>
              <a:rPr lang="zh-CN" altLang="en-US" sz="1400">
                <a:solidFill>
                  <a:schemeClr val="tx1"/>
                </a:solidFill>
                <a:ea typeface="SimSun" panose="02010600030101010101" pitchFamily="2" charset="-122"/>
              </a:rPr>
              <a:t>，是个Arrhenius扩散</a:t>
            </a:r>
            <a:r>
              <a:rPr lang="en-US" altLang="zh-CN" sz="1400">
                <a:solidFill>
                  <a:schemeClr val="tx1"/>
                </a:solidFill>
                <a:ea typeface="SimSun" panose="02010600030101010101" pitchFamily="2" charset="-122"/>
              </a:rPr>
              <a:t>[17,23]</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后续推测此</a:t>
            </a:r>
            <a:r>
              <a:rPr lang="en-US" altLang="zh-CN" sz="1400">
                <a:solidFill>
                  <a:schemeClr val="tx1"/>
                </a:solidFill>
                <a:ea typeface="SimSun" panose="02010600030101010101" pitchFamily="2" charset="-122"/>
              </a:rPr>
              <a:t>pinning effect</a:t>
            </a:r>
            <a:r>
              <a:rPr lang="zh-CN" altLang="en-US" sz="1400">
                <a:solidFill>
                  <a:schemeClr val="tx1"/>
                </a:solidFill>
                <a:ea typeface="SimSun" panose="02010600030101010101" pitchFamily="2" charset="-122"/>
              </a:rPr>
              <a:t>是晶格缺陷导致的</a:t>
            </a:r>
            <a:r>
              <a:rPr lang="en-US" altLang="zh-CN" sz="1400">
                <a:solidFill>
                  <a:schemeClr val="tx1"/>
                </a:solidFill>
                <a:ea typeface="SimSun" panose="02010600030101010101" pitchFamily="2" charset="-122"/>
              </a:rPr>
              <a:t>[17,23,24]</a:t>
            </a:r>
            <a:r>
              <a:rPr lang="zh-CN" altLang="en-US" sz="1400">
                <a:solidFill>
                  <a:schemeClr val="tx1"/>
                </a:solidFill>
                <a:ea typeface="SimSun" panose="02010600030101010101" pitchFamily="2" charset="-122"/>
              </a:rPr>
              <a:t>，但微观动力学机制不明</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磁性材料中附着于晶格的自旋自然地感受到</a:t>
            </a:r>
            <a:r>
              <a:rPr lang="zh-CN" altLang="en-US" sz="1400">
                <a:solidFill>
                  <a:srgbClr val="FF0000"/>
                </a:solidFill>
                <a:ea typeface="SimSun" panose="02010600030101010101" pitchFamily="2" charset="-122"/>
              </a:rPr>
              <a:t>自旋</a:t>
            </a:r>
            <a:r>
              <a:rPr lang="en-US" altLang="zh-CN" sz="1400">
                <a:solidFill>
                  <a:srgbClr val="FF0000"/>
                </a:solidFill>
                <a:ea typeface="SimSun" panose="02010600030101010101" pitchFamily="2" charset="-122"/>
              </a:rPr>
              <a:t>-</a:t>
            </a:r>
            <a:r>
              <a:rPr lang="zh-CN" altLang="en-US" sz="1400">
                <a:solidFill>
                  <a:srgbClr val="FF0000"/>
                </a:solidFill>
                <a:ea typeface="SimSun" panose="02010600030101010101" pitchFamily="2" charset="-122"/>
              </a:rPr>
              <a:t>晶格耦合</a:t>
            </a:r>
            <a:r>
              <a:rPr lang="zh-CN" altLang="en-US" sz="1400">
                <a:solidFill>
                  <a:schemeClr val="tx1"/>
                </a:solidFill>
                <a:ea typeface="SimSun" panose="02010600030101010101" pitchFamily="2" charset="-122"/>
              </a:rPr>
              <a:t>，</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的磁结构伴随局域晶格扭曲场</a:t>
            </a:r>
            <a:r>
              <a:rPr lang="en-US" altLang="zh-CN" sz="1400">
                <a:solidFill>
                  <a:schemeClr val="tx1"/>
                </a:solidFill>
                <a:ea typeface="SimSun" panose="02010600030101010101" pitchFamily="2" charset="-122"/>
              </a:rPr>
              <a:t>(LLDF)</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本文研究：</a:t>
            </a:r>
            <a:r>
              <a:rPr lang="en-US" altLang="zh-CN" sz="1400">
                <a:solidFill>
                  <a:schemeClr val="tx1"/>
                </a:solidFill>
                <a:ea typeface="SimSun" panose="02010600030101010101" pitchFamily="2" charset="-122"/>
              </a:rPr>
              <a:t>LLDF</a:t>
            </a:r>
            <a:r>
              <a:rPr lang="zh-CN" altLang="en-US" sz="1400">
                <a:solidFill>
                  <a:schemeClr val="tx1"/>
                </a:solidFill>
                <a:ea typeface="SimSun" panose="02010600030101010101" pitchFamily="2" charset="-122"/>
              </a:rPr>
              <a:t>对</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输运的影响</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各向同性的超薄膜中的</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的运动被当作布朗粒子，用随机</a:t>
            </a:r>
            <a:r>
              <a:rPr lang="en-US" altLang="zh-CN" sz="1400">
                <a:solidFill>
                  <a:schemeClr val="tx1"/>
                </a:solidFill>
                <a:ea typeface="SimSun" panose="02010600030101010101" pitchFamily="2" charset="-122"/>
              </a:rPr>
              <a:t>Thiele</a:t>
            </a:r>
            <a:r>
              <a:rPr lang="zh-CN" altLang="en-US" sz="1400">
                <a:solidFill>
                  <a:schemeClr val="tx1"/>
                </a:solidFill>
                <a:ea typeface="SimSun" panose="02010600030101010101" pitchFamily="2" charset="-122"/>
              </a:rPr>
              <a:t>方程描述</a:t>
            </a:r>
            <a:r>
              <a:rPr lang="en-US" altLang="zh-CN" sz="1400">
                <a:solidFill>
                  <a:schemeClr val="tx1"/>
                </a:solidFill>
                <a:ea typeface="SimSun" panose="02010600030101010101" pitchFamily="2" charset="-122"/>
              </a:rPr>
              <a:t>[13,20,31]</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本文使用自旋</a:t>
            </a:r>
            <a:r>
              <a:rPr lang="en-US" altLang="zh-CN" sz="1400">
                <a:solidFill>
                  <a:schemeClr val="tx1"/>
                </a:solidFill>
                <a:ea typeface="SimSun" panose="02010600030101010101" pitchFamily="2" charset="-122"/>
              </a:rPr>
              <a:t>-</a:t>
            </a:r>
            <a:r>
              <a:rPr lang="zh-CN" altLang="en-US" sz="1400">
                <a:solidFill>
                  <a:schemeClr val="tx1"/>
                </a:solidFill>
                <a:ea typeface="SimSun" panose="02010600030101010101" pitchFamily="2" charset="-122"/>
              </a:rPr>
              <a:t>晶格动力学模拟</a:t>
            </a:r>
            <a:r>
              <a:rPr lang="en-US" altLang="zh-CN" sz="1400">
                <a:solidFill>
                  <a:schemeClr val="tx1"/>
                </a:solidFill>
                <a:ea typeface="SimSun" panose="02010600030101010101" pitchFamily="2" charset="-122"/>
              </a:rPr>
              <a:t>(SLD)</a:t>
            </a:r>
            <a:r>
              <a:rPr lang="zh-CN" altLang="en-US" sz="1400">
                <a:solidFill>
                  <a:schemeClr val="tx1"/>
                </a:solidFill>
                <a:ea typeface="SimSun" panose="02010600030101010101" pitchFamily="2" charset="-122"/>
              </a:rPr>
              <a:t>来研究</a:t>
            </a:r>
            <a:r>
              <a:rPr lang="en-US" altLang="zh-CN" sz="1400">
                <a:solidFill>
                  <a:schemeClr val="tx1"/>
                </a:solidFill>
                <a:ea typeface="SimSun" panose="02010600030101010101" pitchFamily="2" charset="-122"/>
              </a:rPr>
              <a:t>LLDF</a:t>
            </a:r>
            <a:r>
              <a:rPr lang="zh-CN" altLang="en-US" sz="1400">
                <a:solidFill>
                  <a:schemeClr val="tx1"/>
                </a:solidFill>
                <a:ea typeface="SimSun" panose="02010600030101010101" pitchFamily="2" charset="-122"/>
              </a:rPr>
              <a:t>的影响</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SLD</a:t>
            </a:r>
            <a:r>
              <a:rPr lang="zh-CN" altLang="en-US" sz="1400">
                <a:solidFill>
                  <a:schemeClr val="tx1"/>
                </a:solidFill>
                <a:ea typeface="SimSun" panose="02010600030101010101" pitchFamily="2" charset="-122"/>
              </a:rPr>
              <a:t>：无杂质的</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系统被当作</a:t>
            </a:r>
            <a:r>
              <a:rPr lang="en-US" altLang="zh-CN" sz="1400">
                <a:solidFill>
                  <a:schemeClr val="tx1"/>
                </a:solidFill>
                <a:ea typeface="SimSun" panose="02010600030101010101" pitchFamily="2" charset="-122"/>
              </a:rPr>
              <a:t>N</a:t>
            </a:r>
            <a:r>
              <a:rPr lang="zh-CN" altLang="en-US" sz="1400">
                <a:solidFill>
                  <a:schemeClr val="tx1"/>
                </a:solidFill>
                <a:ea typeface="SimSun" panose="02010600030101010101" pitchFamily="2" charset="-122"/>
              </a:rPr>
              <a:t>个有自旋和晶格自由度的相互作用的原子</a:t>
            </a:r>
            <a:endParaRPr lang="zh-CN" altLang="en-US" sz="1400">
              <a:solidFill>
                <a:schemeClr val="tx1"/>
              </a:solidFill>
              <a:ea typeface="SimSun" panose="02010600030101010101" pitchFamily="2" charset="-122"/>
            </a:endParaRPr>
          </a:p>
        </p:txBody>
      </p:sp>
      <p:sp>
        <p:nvSpPr>
          <p:cNvPr id="3" name="Text Box 2"/>
          <p:cNvSpPr txBox="1"/>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1"/>
          <p:nvPr/>
        </p:nvSpPr>
        <p:spPr>
          <a:xfrm>
            <a:off x="66040" y="83185"/>
            <a:ext cx="594995" cy="521970"/>
          </a:xfrm>
          <a:prstGeom prst="rect">
            <a:avLst/>
          </a:prstGeom>
          <a:noFill/>
        </p:spPr>
        <p:txBody>
          <a:bodyPr wrap="square" rtlCol="0">
            <a:spAutoFit/>
          </a:bodyPr>
          <a:p>
            <a:r>
              <a:rPr lang="zh-CN" altLang="en-US" sz="1400">
                <a:solidFill>
                  <a:srgbClr val="FF0000"/>
                </a:solidFill>
                <a:ea typeface="SimSun" panose="02010600030101010101" pitchFamily="2" charset="-122"/>
              </a:rPr>
              <a:t>数值模拟</a:t>
            </a:r>
            <a:endParaRPr lang="zh-CN" altLang="en-US" sz="1400">
              <a:solidFill>
                <a:srgbClr val="FF0000"/>
              </a:solidFill>
              <a:ea typeface="SimSun" panose="02010600030101010101" pitchFamily="2" charset="-122"/>
            </a:endParaRPr>
          </a:p>
        </p:txBody>
      </p:sp>
      <p:pic>
        <p:nvPicPr>
          <p:cNvPr id="5" name="Picture 4" descr="/home/ligy/Pictures/1.png1"/>
          <p:cNvPicPr>
            <a:picLocks noChangeAspect="1"/>
          </p:cNvPicPr>
          <p:nvPr/>
        </p:nvPicPr>
        <p:blipFill>
          <a:blip r:embed="rId1"/>
          <a:srcRect/>
          <a:stretch>
            <a:fillRect/>
          </a:stretch>
        </p:blipFill>
        <p:spPr>
          <a:xfrm>
            <a:off x="2805430" y="2210435"/>
            <a:ext cx="1949450" cy="219075"/>
          </a:xfrm>
          <a:prstGeom prst="rect">
            <a:avLst/>
          </a:prstGeom>
        </p:spPr>
      </p:pic>
      <p:pic>
        <p:nvPicPr>
          <p:cNvPr id="7" name="Picture 6" descr="1"/>
          <p:cNvPicPr>
            <a:picLocks noChangeAspect="1"/>
          </p:cNvPicPr>
          <p:nvPr/>
        </p:nvPicPr>
        <p:blipFill>
          <a:blip r:embed="rId2"/>
          <a:stretch>
            <a:fillRect/>
          </a:stretch>
        </p:blipFill>
        <p:spPr>
          <a:xfrm>
            <a:off x="604520" y="2921000"/>
            <a:ext cx="1428115" cy="260985"/>
          </a:xfrm>
          <a:prstGeom prst="rect">
            <a:avLst/>
          </a:prstGeom>
        </p:spPr>
      </p:pic>
      <p:pic>
        <p:nvPicPr>
          <p:cNvPr id="8" name="Picture 7" descr="/home/ligy/Pictures/1.png1"/>
          <p:cNvPicPr>
            <a:picLocks noChangeAspect="1"/>
          </p:cNvPicPr>
          <p:nvPr/>
        </p:nvPicPr>
        <p:blipFill>
          <a:blip r:embed="rId3"/>
          <a:srcRect/>
          <a:stretch>
            <a:fillRect/>
          </a:stretch>
        </p:blipFill>
        <p:spPr>
          <a:xfrm>
            <a:off x="2621915" y="2887345"/>
            <a:ext cx="1544320" cy="460375"/>
          </a:xfrm>
          <a:prstGeom prst="rect">
            <a:avLst/>
          </a:prstGeom>
        </p:spPr>
      </p:pic>
      <p:pic>
        <p:nvPicPr>
          <p:cNvPr id="9" name="Picture 8" descr="/home/ligy/Pictures/1.png1"/>
          <p:cNvPicPr>
            <a:picLocks noChangeAspect="1"/>
          </p:cNvPicPr>
          <p:nvPr/>
        </p:nvPicPr>
        <p:blipFill>
          <a:blip r:embed="rId4"/>
          <a:srcRect/>
          <a:stretch>
            <a:fillRect/>
          </a:stretch>
        </p:blipFill>
        <p:spPr>
          <a:xfrm>
            <a:off x="4754880" y="2921000"/>
            <a:ext cx="2402205" cy="728980"/>
          </a:xfrm>
          <a:prstGeom prst="rect">
            <a:avLst/>
          </a:prstGeom>
        </p:spPr>
      </p:pic>
      <p:sp>
        <p:nvSpPr>
          <p:cNvPr id="10" name="Text Box 9"/>
          <p:cNvSpPr txBox="1"/>
          <p:nvPr/>
        </p:nvSpPr>
        <p:spPr>
          <a:xfrm>
            <a:off x="2733675" y="3343275"/>
            <a:ext cx="1624965" cy="306705"/>
          </a:xfrm>
          <a:prstGeom prst="rect">
            <a:avLst/>
          </a:prstGeom>
          <a:noFill/>
        </p:spPr>
        <p:txBody>
          <a:bodyPr wrap="none" rtlCol="0">
            <a:spAutoFit/>
          </a:bodyPr>
          <a:p>
            <a:r>
              <a:rPr lang="zh-CN" altLang="en-US" sz="1400">
                <a:ea typeface="SimSun" panose="02010600030101010101" pitchFamily="2" charset="-122"/>
              </a:rPr>
              <a:t>原子质量</a:t>
            </a:r>
            <a:r>
              <a:rPr lang="en-US" altLang="zh-CN" sz="1400">
                <a:ea typeface="SimSun" panose="02010600030101010101" pitchFamily="2" charset="-122"/>
              </a:rPr>
              <a:t>m</a:t>
            </a:r>
            <a:r>
              <a:rPr lang="zh-CN" altLang="en-US" sz="1400">
                <a:ea typeface="SimSun" panose="02010600030101010101" pitchFamily="2" charset="-122"/>
              </a:rPr>
              <a:t>，位置</a:t>
            </a:r>
            <a:r>
              <a:rPr lang="en-US" altLang="zh-CN" sz="1400">
                <a:ea typeface="SimSun" panose="02010600030101010101" pitchFamily="2" charset="-122"/>
              </a:rPr>
              <a:t>r</a:t>
            </a:r>
            <a:endParaRPr lang="en-US" altLang="zh-CN" sz="1400">
              <a:ea typeface="SimSun" panose="02010600030101010101" pitchFamily="2" charset="-122"/>
            </a:endParaRPr>
          </a:p>
        </p:txBody>
      </p:sp>
      <p:sp>
        <p:nvSpPr>
          <p:cNvPr id="11" name="Text Box 10"/>
          <p:cNvSpPr txBox="1"/>
          <p:nvPr/>
        </p:nvSpPr>
        <p:spPr>
          <a:xfrm>
            <a:off x="6085840" y="3227705"/>
            <a:ext cx="963295" cy="306705"/>
          </a:xfrm>
          <a:prstGeom prst="rect">
            <a:avLst/>
          </a:prstGeom>
          <a:noFill/>
        </p:spPr>
        <p:txBody>
          <a:bodyPr wrap="none" rtlCol="0">
            <a:spAutoFit/>
          </a:bodyPr>
          <a:p>
            <a:r>
              <a:rPr lang="zh-CN" altLang="en-US" sz="1400">
                <a:ea typeface="SimSun" panose="02010600030101010101" pitchFamily="2" charset="-122"/>
              </a:rPr>
              <a:t>原子自旋</a:t>
            </a:r>
            <a:r>
              <a:rPr lang="en-US" altLang="zh-CN" sz="1400">
                <a:ea typeface="SimSun" panose="02010600030101010101" pitchFamily="2" charset="-122"/>
              </a:rPr>
              <a:t>s</a:t>
            </a:r>
            <a:endParaRPr lang="en-US" altLang="zh-CN" sz="1400">
              <a:ea typeface="SimSun" panose="02010600030101010101" pitchFamily="2" charset="-122"/>
            </a:endParaRPr>
          </a:p>
        </p:txBody>
      </p:sp>
      <p:sp>
        <p:nvSpPr>
          <p:cNvPr id="12" name="Text Box 11"/>
          <p:cNvSpPr txBox="1"/>
          <p:nvPr/>
        </p:nvSpPr>
        <p:spPr>
          <a:xfrm>
            <a:off x="376555" y="3181985"/>
            <a:ext cx="1960880" cy="306705"/>
          </a:xfrm>
          <a:prstGeom prst="rect">
            <a:avLst/>
          </a:prstGeom>
          <a:noFill/>
        </p:spPr>
        <p:txBody>
          <a:bodyPr wrap="none" rtlCol="0">
            <a:spAutoFit/>
          </a:bodyPr>
          <a:p>
            <a:r>
              <a:rPr lang="zh-CN" sz="1400">
                <a:ea typeface="SimSun" panose="02010600030101010101" pitchFamily="2" charset="-122"/>
              </a:rPr>
              <a:t>自旋与晶格自然地耦合</a:t>
            </a:r>
            <a:endParaRPr lang="zh-CN" sz="1400">
              <a:ea typeface="SimSun" panose="02010600030101010101" pitchFamily="2" charset="-122"/>
            </a:endParaRPr>
          </a:p>
        </p:txBody>
      </p:sp>
      <p:pic>
        <p:nvPicPr>
          <p:cNvPr id="13" name="Picture 12" descr="/home/ligy/Pictures/1.png1"/>
          <p:cNvPicPr>
            <a:picLocks noChangeAspect="1"/>
          </p:cNvPicPr>
          <p:nvPr/>
        </p:nvPicPr>
        <p:blipFill>
          <a:blip r:embed="rId5"/>
          <a:srcRect/>
          <a:stretch>
            <a:fillRect/>
          </a:stretch>
        </p:blipFill>
        <p:spPr>
          <a:xfrm>
            <a:off x="3752215" y="3626485"/>
            <a:ext cx="1345565" cy="250825"/>
          </a:xfrm>
          <a:prstGeom prst="rect">
            <a:avLst/>
          </a:prstGeom>
        </p:spPr>
      </p:pic>
      <p:sp>
        <p:nvSpPr>
          <p:cNvPr id="15" name="Text Box 14"/>
          <p:cNvSpPr txBox="1"/>
          <p:nvPr/>
        </p:nvSpPr>
        <p:spPr>
          <a:xfrm>
            <a:off x="66040" y="3598545"/>
            <a:ext cx="3580130" cy="306705"/>
          </a:xfrm>
          <a:prstGeom prst="rect">
            <a:avLst/>
          </a:prstGeom>
          <a:noFill/>
        </p:spPr>
        <p:txBody>
          <a:bodyPr wrap="none" rtlCol="0">
            <a:spAutoFit/>
          </a:bodyPr>
          <a:p>
            <a:pPr marL="285750" indent="-285750">
              <a:buFont typeface="Arial" panose="020B0604020202020204" pitchFamily="34" charset="0"/>
              <a:buChar char="•"/>
            </a:pPr>
            <a:r>
              <a:rPr lang="en-US" altLang="zh-CN" sz="1400">
                <a:ea typeface="SimSun" panose="02010600030101010101" pitchFamily="2" charset="-122"/>
              </a:rPr>
              <a:t>LLDF</a:t>
            </a:r>
            <a:r>
              <a:rPr lang="zh-CN" altLang="en-US" sz="1400">
                <a:ea typeface="SimSun" panose="02010600030101010101" pitchFamily="2" charset="-122"/>
              </a:rPr>
              <a:t>定义为晶格对原晶格位置的偏离：</a:t>
            </a:r>
            <a:endParaRPr lang="zh-CN" altLang="en-US" sz="1400">
              <a:ea typeface="SimSun" panose="02010600030101010101" pitchFamily="2" charset="-122"/>
            </a:endParaRPr>
          </a:p>
        </p:txBody>
      </p:sp>
      <p:pic>
        <p:nvPicPr>
          <p:cNvPr id="16" name="Picture 15" descr="1"/>
          <p:cNvPicPr>
            <a:picLocks noChangeAspect="1"/>
          </p:cNvPicPr>
          <p:nvPr/>
        </p:nvPicPr>
        <p:blipFill>
          <a:blip r:embed="rId6"/>
          <a:stretch>
            <a:fillRect/>
          </a:stretch>
        </p:blipFill>
        <p:spPr>
          <a:xfrm>
            <a:off x="376555" y="3877310"/>
            <a:ext cx="2958465" cy="1520825"/>
          </a:xfrm>
          <a:prstGeom prst="rect">
            <a:avLst/>
          </a:prstGeom>
        </p:spPr>
      </p:pic>
      <p:sp>
        <p:nvSpPr>
          <p:cNvPr id="17" name="Text Box 16"/>
          <p:cNvSpPr txBox="1"/>
          <p:nvPr/>
        </p:nvSpPr>
        <p:spPr>
          <a:xfrm>
            <a:off x="3426460" y="3905250"/>
            <a:ext cx="3984625" cy="1383665"/>
          </a:xfrm>
          <a:prstGeom prst="rect">
            <a:avLst/>
          </a:prstGeom>
          <a:noFill/>
        </p:spPr>
        <p:txBody>
          <a:bodyPr wrap="square" rtlCol="0">
            <a:spAutoFit/>
          </a:bodyPr>
          <a:p>
            <a:pPr marL="171450" indent="-171450">
              <a:buFont typeface="Arial" panose="020B0604020202020204" pitchFamily="34" charset="0"/>
              <a:buChar char="•"/>
            </a:pPr>
            <a:r>
              <a:rPr lang="zh-CN" altLang="en-US" sz="1200">
                <a:ea typeface="SimSun" panose="02010600030101010101" pitchFamily="2" charset="-122"/>
              </a:rPr>
              <a:t>参考系</a:t>
            </a:r>
            <a:r>
              <a:rPr lang="en-US" altLang="zh-CN" sz="1200">
                <a:ea typeface="SimSun" panose="02010600030101010101" pitchFamily="2" charset="-122"/>
              </a:rPr>
              <a:t>Hs</a:t>
            </a:r>
            <a:r>
              <a:rPr lang="en-US" altLang="en-US" sz="1200">
                <a:ea typeface="SimSun" panose="02010600030101010101" pitchFamily="2" charset="-122"/>
              </a:rPr>
              <a:t> (</a:t>
            </a:r>
            <a:r>
              <a:rPr lang="zh-CN" altLang="en-US" sz="1200">
                <a:ea typeface="SimSun" panose="02010600030101010101" pitchFamily="2" charset="-122"/>
              </a:rPr>
              <a:t>无</a:t>
            </a:r>
            <a:r>
              <a:rPr lang="en-US" altLang="zh-CN" sz="1200">
                <a:ea typeface="SimSun" panose="02010600030101010101" pitchFamily="2" charset="-122"/>
              </a:rPr>
              <a:t>SL</a:t>
            </a:r>
            <a:r>
              <a:rPr lang="en-US" altLang="en-US" sz="1200">
                <a:ea typeface="SimSun" panose="02010600030101010101" pitchFamily="2" charset="-122"/>
              </a:rPr>
              <a:t>C)</a:t>
            </a:r>
            <a:r>
              <a:rPr lang="zh-CN" altLang="en-US" sz="1200">
                <a:ea typeface="SimSun" panose="02010600030101010101" pitchFamily="2" charset="-122"/>
              </a:rPr>
              <a:t>，扩散系统正比温度，与微磁模拟结果一致</a:t>
            </a:r>
            <a:r>
              <a:rPr lang="en-US" altLang="zh-CN" sz="1200">
                <a:ea typeface="SimSun" panose="02010600030101010101" pitchFamily="2" charset="-122"/>
              </a:rPr>
              <a:t>[14]</a:t>
            </a:r>
            <a:endParaRPr lang="zh-CN" altLang="en-US" sz="1200">
              <a:ea typeface="SimSun" panose="02010600030101010101" pitchFamily="2" charset="-122"/>
            </a:endParaRPr>
          </a:p>
          <a:p>
            <a:pPr marL="171450" indent="-171450">
              <a:buFont typeface="Arial" panose="020B0604020202020204" pitchFamily="34" charset="0"/>
              <a:buChar char="•"/>
            </a:pPr>
            <a:r>
              <a:rPr lang="zh-CN" altLang="en-US" sz="1200">
                <a:ea typeface="SimSun" panose="02010600030101010101" pitchFamily="2" charset="-122"/>
              </a:rPr>
              <a:t>有</a:t>
            </a:r>
            <a:r>
              <a:rPr lang="en-US" altLang="zh-CN" sz="1200">
                <a:ea typeface="SimSun" panose="02010600030101010101" pitchFamily="2" charset="-122"/>
              </a:rPr>
              <a:t>SLC</a:t>
            </a:r>
            <a:r>
              <a:rPr lang="zh-CN" altLang="en-US" sz="1200">
                <a:ea typeface="SimSun" panose="02010600030101010101" pitchFamily="2" charset="-122"/>
              </a:rPr>
              <a:t>时，在</a:t>
            </a:r>
            <a:r>
              <a:rPr lang="en-US" altLang="zh-CN" sz="1200">
                <a:ea typeface="SimSun" panose="02010600030101010101" pitchFamily="2" charset="-122"/>
              </a:rPr>
              <a:t>T&lt;0.02</a:t>
            </a:r>
            <a:r>
              <a:rPr lang="zh-CN" altLang="en-US" sz="1200">
                <a:ea typeface="SimSun" panose="02010600030101010101" pitchFamily="2" charset="-122"/>
              </a:rPr>
              <a:t>时符合典型的Arrhenius行为，与实验一致</a:t>
            </a:r>
            <a:r>
              <a:rPr lang="en-US" altLang="zh-CN" sz="1200">
                <a:ea typeface="SimSun" panose="02010600030101010101" pitchFamily="2" charset="-122"/>
              </a:rPr>
              <a:t>[</a:t>
            </a:r>
            <a:r>
              <a:rPr lang="en-US" altLang="en-US" sz="1200">
                <a:ea typeface="SimSun" panose="02010600030101010101" pitchFamily="2" charset="-122"/>
              </a:rPr>
              <a:t>17,23]</a:t>
            </a:r>
            <a:r>
              <a:rPr lang="zh-CN" altLang="en-US" sz="1200">
                <a:ea typeface="SimSun" panose="02010600030101010101" pitchFamily="2" charset="-122"/>
              </a:rPr>
              <a:t>，与微磁模拟一致</a:t>
            </a:r>
            <a:r>
              <a:rPr lang="en-US" altLang="zh-CN" sz="1200">
                <a:ea typeface="SimSun" panose="02010600030101010101" pitchFamily="2" charset="-122"/>
              </a:rPr>
              <a:t>[14]</a:t>
            </a:r>
            <a:endParaRPr lang="en-US" altLang="zh-CN" sz="1200">
              <a:ea typeface="SimSun" panose="02010600030101010101" pitchFamily="2" charset="-122"/>
            </a:endParaRPr>
          </a:p>
          <a:p>
            <a:pPr marL="171450" indent="-171450">
              <a:buFont typeface="Arial" panose="020B0604020202020204" pitchFamily="34" charset="0"/>
              <a:buChar char="•"/>
            </a:pPr>
            <a:r>
              <a:rPr lang="zh-CN" altLang="en-US" sz="1200">
                <a:solidFill>
                  <a:srgbClr val="FF0000"/>
                </a:solidFill>
                <a:ea typeface="SimSun" panose="02010600030101010101" pitchFamily="2" charset="-122"/>
              </a:rPr>
              <a:t>低温下</a:t>
            </a:r>
            <a:r>
              <a:rPr lang="en-US" altLang="zh-CN" sz="1200">
                <a:solidFill>
                  <a:srgbClr val="FF0000"/>
                </a:solidFill>
                <a:ea typeface="SimSun" panose="02010600030101010101" pitchFamily="2" charset="-122"/>
              </a:rPr>
              <a:t>sk</a:t>
            </a:r>
            <a:r>
              <a:rPr lang="zh-CN" altLang="en-US" sz="1200">
                <a:solidFill>
                  <a:srgbClr val="FF0000"/>
                </a:solidFill>
                <a:ea typeface="SimSun" panose="02010600030101010101" pitchFamily="2" charset="-122"/>
              </a:rPr>
              <a:t>运动遵循</a:t>
            </a:r>
            <a:r>
              <a:rPr lang="zh-CN" altLang="en-US" sz="1200">
                <a:solidFill>
                  <a:srgbClr val="FF0000"/>
                </a:solidFill>
                <a:ea typeface="SimSun" panose="02010600030101010101" pitchFamily="2" charset="-122"/>
                <a:sym typeface="+mn-ea"/>
              </a:rPr>
              <a:t>Arrhenius定律，高温下</a:t>
            </a:r>
            <a:r>
              <a:rPr lang="en-US" altLang="zh-CN" sz="1200">
                <a:solidFill>
                  <a:srgbClr val="FF0000"/>
                </a:solidFill>
                <a:ea typeface="SimSun" panose="02010600030101010101" pitchFamily="2" charset="-122"/>
                <a:sym typeface="+mn-ea"/>
              </a:rPr>
              <a:t>LLDF</a:t>
            </a:r>
            <a:r>
              <a:rPr lang="zh-CN" altLang="en-US" sz="1200">
                <a:solidFill>
                  <a:srgbClr val="FF0000"/>
                </a:solidFill>
                <a:ea typeface="SimSun" panose="02010600030101010101" pitchFamily="2" charset="-122"/>
                <a:sym typeface="+mn-ea"/>
              </a:rPr>
              <a:t>可忽略</a:t>
            </a:r>
            <a:endParaRPr lang="zh-CN" altLang="en-US" sz="1200">
              <a:ea typeface="SimSun" panose="02010600030101010101" pitchFamily="2" charset="-122"/>
              <a:sym typeface="+mn-ea"/>
            </a:endParaRPr>
          </a:p>
          <a:p>
            <a:pPr marL="171450" indent="-171450">
              <a:buFont typeface="Arial" panose="020B0604020202020204" pitchFamily="34" charset="0"/>
              <a:buChar char="•"/>
            </a:pPr>
            <a:r>
              <a:rPr lang="zh-CN" altLang="en-US" sz="1200">
                <a:solidFill>
                  <a:srgbClr val="FF0000"/>
                </a:solidFill>
                <a:ea typeface="SimSun" panose="02010600030101010101" pitchFamily="2" charset="-122"/>
                <a:sym typeface="+mn-ea"/>
              </a:rPr>
              <a:t>低温</a:t>
            </a:r>
            <a:r>
              <a:rPr lang="zh-CN" altLang="en-US" sz="1200">
                <a:ea typeface="SimSun" panose="02010600030101010101" pitchFamily="2" charset="-122"/>
                <a:sym typeface="+mn-ea"/>
              </a:rPr>
              <a:t>下无外力施加情况下，</a:t>
            </a:r>
            <a:r>
              <a:rPr lang="en-US" altLang="zh-CN" sz="1200">
                <a:solidFill>
                  <a:srgbClr val="FF0000"/>
                </a:solidFill>
                <a:ea typeface="SimSun" panose="02010600030101010101" pitchFamily="2" charset="-122"/>
                <a:sym typeface="+mn-ea"/>
              </a:rPr>
              <a:t>sk</a:t>
            </a:r>
            <a:r>
              <a:rPr lang="zh-CN" altLang="en-US" sz="1200">
                <a:solidFill>
                  <a:srgbClr val="FF0000"/>
                </a:solidFill>
                <a:ea typeface="SimSun" panose="02010600030101010101" pitchFamily="2" charset="-122"/>
                <a:sym typeface="+mn-ea"/>
              </a:rPr>
              <a:t>的扩散存在迁移势垒</a:t>
            </a:r>
            <a:endParaRPr lang="zh-CN" altLang="en-US" sz="1200">
              <a:solidFill>
                <a:srgbClr val="FF0000"/>
              </a:solidFill>
              <a:ea typeface="SimSun" panose="02010600030101010101" pitchFamily="2" charset="-122"/>
              <a:sym typeface="+mn-ea"/>
            </a:endParaRPr>
          </a:p>
          <a:p>
            <a:pPr marL="171450" indent="-171450">
              <a:buFont typeface="Arial" panose="020B0604020202020204" pitchFamily="34" charset="0"/>
              <a:buChar char="•"/>
            </a:pPr>
            <a:r>
              <a:rPr lang="zh-CN" altLang="en-US" sz="1200">
                <a:solidFill>
                  <a:srgbClr val="FF0000"/>
                </a:solidFill>
                <a:ea typeface="SimSun" panose="02010600030101010101" pitchFamily="2" charset="-122"/>
                <a:sym typeface="+mn-ea"/>
              </a:rPr>
              <a:t>升高温度</a:t>
            </a:r>
            <a:r>
              <a:rPr lang="zh-CN" altLang="en-US" sz="1200">
                <a:solidFill>
                  <a:schemeClr val="tx1"/>
                </a:solidFill>
                <a:ea typeface="SimSun" panose="02010600030101010101" pitchFamily="2" charset="-122"/>
                <a:sym typeface="+mn-ea"/>
              </a:rPr>
              <a:t>可以</a:t>
            </a:r>
            <a:r>
              <a:rPr lang="zh-CN" altLang="en-US" sz="1200">
                <a:solidFill>
                  <a:srgbClr val="FF0000"/>
                </a:solidFill>
                <a:ea typeface="SimSun" panose="02010600030101010101" pitchFamily="2" charset="-122"/>
                <a:sym typeface="+mn-ea"/>
              </a:rPr>
              <a:t>消除</a:t>
            </a:r>
            <a:r>
              <a:rPr lang="en-US" altLang="zh-CN" sz="1200">
                <a:solidFill>
                  <a:srgbClr val="FF0000"/>
                </a:solidFill>
                <a:ea typeface="SimSun" panose="02010600030101010101" pitchFamily="2" charset="-122"/>
                <a:sym typeface="+mn-ea"/>
              </a:rPr>
              <a:t>sk</a:t>
            </a:r>
            <a:r>
              <a:rPr lang="zh-CN" altLang="en-US" sz="1200">
                <a:solidFill>
                  <a:srgbClr val="FF0000"/>
                </a:solidFill>
                <a:ea typeface="SimSun" panose="02010600030101010101" pitchFamily="2" charset="-122"/>
                <a:sym typeface="+mn-ea"/>
              </a:rPr>
              <a:t>的迁移势垒</a:t>
            </a:r>
            <a:endParaRPr lang="zh-CN" altLang="en-US" sz="1200">
              <a:solidFill>
                <a:srgbClr val="FF0000"/>
              </a:solidFill>
              <a:ea typeface="SimSun" panose="02010600030101010101" pitchFamily="2" charset="-122"/>
              <a:sym typeface="+mn-ea"/>
            </a:endParaRPr>
          </a:p>
        </p:txBody>
      </p:sp>
      <p:sp>
        <p:nvSpPr>
          <p:cNvPr id="18" name="Text Box 17"/>
          <p:cNvSpPr txBox="1"/>
          <p:nvPr/>
        </p:nvSpPr>
        <p:spPr>
          <a:xfrm>
            <a:off x="53975" y="5349240"/>
            <a:ext cx="2852420" cy="306705"/>
          </a:xfrm>
          <a:prstGeom prst="rect">
            <a:avLst/>
          </a:prstGeom>
          <a:noFill/>
        </p:spPr>
        <p:txBody>
          <a:bodyPr wrap="none" rtlCol="0">
            <a:spAutoFit/>
          </a:bodyPr>
          <a:p>
            <a:r>
              <a:rPr lang="zh-CN" sz="1400" b="1">
                <a:solidFill>
                  <a:srgbClr val="FF0000"/>
                </a:solidFill>
                <a:ea typeface="SimSun" panose="02010600030101010101" pitchFamily="2" charset="-122"/>
              </a:rPr>
              <a:t>无外加力</a:t>
            </a:r>
            <a:r>
              <a:rPr lang="zh-CN" sz="1400">
                <a:ea typeface="SimSun" panose="02010600030101010101" pitchFamily="2" charset="-122"/>
              </a:rPr>
              <a:t>，无杂质的自由布朗运动</a:t>
            </a:r>
            <a:endParaRPr lang="zh-CN" sz="1400">
              <a:ea typeface="SimSun" panose="02010600030101010101" pitchFamily="2" charset="-122"/>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759612" y="27506"/>
            <a:ext cx="6346825" cy="460375"/>
          </a:xfrm>
          <a:prstGeom prst="rect">
            <a:avLst/>
          </a:prstGeom>
          <a:noFill/>
        </p:spPr>
        <p:txBody>
          <a:bodyPr wrap="none" rtlCol="0">
            <a:spAutoFit/>
          </a:bodyPr>
          <a:p>
            <a:pPr algn="l"/>
            <a:r>
              <a:rPr lang="zh-CN" altLang="en-US" sz="2400" dirty="0">
                <a:latin typeface="+mj-lt"/>
                <a:ea typeface="SimSun" panose="02010600030101010101" pitchFamily="2" charset="-122"/>
              </a:rPr>
              <a:t>自旋</a:t>
            </a:r>
            <a:r>
              <a:rPr lang="en-US" altLang="zh-CN" sz="2400" dirty="0">
                <a:latin typeface="+mj-lt"/>
                <a:ea typeface="SimSun" panose="02010600030101010101" pitchFamily="2" charset="-122"/>
              </a:rPr>
              <a:t>-</a:t>
            </a:r>
            <a:r>
              <a:rPr lang="zh-CN" altLang="en-US" sz="2400" dirty="0">
                <a:latin typeface="+mj-lt"/>
                <a:ea typeface="SimSun" panose="02010600030101010101" pitchFamily="2" charset="-122"/>
              </a:rPr>
              <a:t>晶格耦合对</a:t>
            </a:r>
            <a:r>
              <a:rPr lang="en-US" sz="2400" dirty="0">
                <a:latin typeface="+mj-lt"/>
                <a:ea typeface="SimSun" panose="02010600030101010101" pitchFamily="2" charset="-122"/>
              </a:rPr>
              <a:t>sk</a:t>
            </a:r>
            <a:r>
              <a:rPr lang="zh-CN" altLang="en-US" sz="2400" dirty="0">
                <a:latin typeface="+mj-lt"/>
                <a:ea typeface="SimSun" panose="02010600030101010101" pitchFamily="2" charset="-122"/>
              </a:rPr>
              <a:t>输运的</a:t>
            </a:r>
            <a:r>
              <a:rPr lang="zh-CN" altLang="en-US" sz="2400" dirty="0">
                <a:latin typeface="+mj-lt"/>
                <a:ea typeface="SimSun" panose="02010600030101010101" pitchFamily="2" charset="-122"/>
                <a:sym typeface="+mn-ea"/>
              </a:rPr>
              <a:t>效果</a:t>
            </a:r>
            <a:r>
              <a:rPr lang="zh-CN" altLang="en-US" sz="2400" dirty="0">
                <a:latin typeface="+mj-lt"/>
                <a:ea typeface="SimSun" panose="02010600030101010101" pitchFamily="2" charset="-122"/>
              </a:rPr>
              <a:t>的微动力学研究</a:t>
            </a:r>
            <a:endParaRPr lang="zh-CN" altLang="en-US" sz="2400" dirty="0">
              <a:latin typeface="+mj-lt"/>
              <a:ea typeface="SimSun" panose="02010600030101010101" pitchFamily="2" charset="-122"/>
            </a:endParaRPr>
          </a:p>
        </p:txBody>
      </p:sp>
      <p:sp>
        <p:nvSpPr>
          <p:cNvPr id="3" name="Text Box 2"/>
          <p:cNvSpPr txBox="1"/>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1"/>
          <p:nvPr/>
        </p:nvSpPr>
        <p:spPr>
          <a:xfrm>
            <a:off x="66040" y="83185"/>
            <a:ext cx="594995" cy="521970"/>
          </a:xfrm>
          <a:prstGeom prst="rect">
            <a:avLst/>
          </a:prstGeom>
          <a:noFill/>
        </p:spPr>
        <p:txBody>
          <a:bodyPr wrap="square" rtlCol="0">
            <a:spAutoFit/>
          </a:bodyPr>
          <a:p>
            <a:r>
              <a:rPr lang="zh-CN" altLang="en-US" sz="1400">
                <a:solidFill>
                  <a:srgbClr val="FF0000"/>
                </a:solidFill>
                <a:ea typeface="SimSun" panose="02010600030101010101" pitchFamily="2" charset="-122"/>
              </a:rPr>
              <a:t>数值模拟</a:t>
            </a:r>
            <a:endParaRPr lang="zh-CN" altLang="en-US" sz="1400">
              <a:solidFill>
                <a:srgbClr val="FF0000"/>
              </a:solidFill>
              <a:ea typeface="SimSun" panose="02010600030101010101" pitchFamily="2" charset="-122"/>
            </a:endParaRPr>
          </a:p>
        </p:txBody>
      </p:sp>
      <p:pic>
        <p:nvPicPr>
          <p:cNvPr id="16" name="Picture 15" descr="/home/ligy/Pictures/1.png1"/>
          <p:cNvPicPr>
            <a:picLocks noChangeAspect="1"/>
          </p:cNvPicPr>
          <p:nvPr/>
        </p:nvPicPr>
        <p:blipFill>
          <a:blip r:embed="rId1"/>
          <a:srcRect/>
          <a:stretch>
            <a:fillRect/>
          </a:stretch>
        </p:blipFill>
        <p:spPr>
          <a:xfrm>
            <a:off x="281623" y="605155"/>
            <a:ext cx="2769870" cy="1520825"/>
          </a:xfrm>
          <a:prstGeom prst="rect">
            <a:avLst/>
          </a:prstGeom>
        </p:spPr>
      </p:pic>
      <p:sp>
        <p:nvSpPr>
          <p:cNvPr id="17" name="Text Box 16"/>
          <p:cNvSpPr txBox="1"/>
          <p:nvPr/>
        </p:nvSpPr>
        <p:spPr>
          <a:xfrm>
            <a:off x="3241040" y="864235"/>
            <a:ext cx="3984625" cy="645160"/>
          </a:xfrm>
          <a:prstGeom prst="rect">
            <a:avLst/>
          </a:prstGeom>
          <a:noFill/>
        </p:spPr>
        <p:txBody>
          <a:bodyPr wrap="square" rtlCol="0">
            <a:spAutoFit/>
          </a:bodyPr>
          <a:p>
            <a:pPr marL="171450" indent="-171450">
              <a:buFont typeface="Arial" panose="020B0604020202020204" pitchFamily="34" charset="0"/>
              <a:buChar char="•"/>
            </a:pPr>
            <a:r>
              <a:rPr lang="zh-CN" altLang="en-US" sz="1200">
                <a:solidFill>
                  <a:schemeClr val="tx1"/>
                </a:solidFill>
                <a:ea typeface="SimSun" panose="02010600030101010101" pitchFamily="2" charset="-122"/>
                <a:sym typeface="+mn-ea"/>
              </a:rPr>
              <a:t>升高温度可以消除外加驱动下</a:t>
            </a:r>
            <a:r>
              <a:rPr lang="en-US" altLang="zh-CN" sz="1200">
                <a:solidFill>
                  <a:schemeClr val="tx1"/>
                </a:solidFill>
                <a:ea typeface="SimSun" panose="02010600030101010101" pitchFamily="2" charset="-122"/>
                <a:sym typeface="+mn-ea"/>
              </a:rPr>
              <a:t>sk</a:t>
            </a:r>
            <a:r>
              <a:rPr lang="zh-CN" altLang="en-US" sz="1200">
                <a:solidFill>
                  <a:schemeClr val="tx1"/>
                </a:solidFill>
                <a:ea typeface="SimSun" panose="02010600030101010101" pitchFamily="2" charset="-122"/>
                <a:sym typeface="+mn-ea"/>
              </a:rPr>
              <a:t>的迁移势垒</a:t>
            </a:r>
            <a:endParaRPr lang="zh-CN" altLang="en-US" sz="1200">
              <a:solidFill>
                <a:schemeClr val="tx1"/>
              </a:solidFill>
              <a:ea typeface="SimSun" panose="02010600030101010101" pitchFamily="2" charset="-122"/>
              <a:sym typeface="+mn-ea"/>
            </a:endParaRPr>
          </a:p>
          <a:p>
            <a:pPr marL="171450" indent="-171450">
              <a:buFont typeface="Arial" panose="020B0604020202020204" pitchFamily="34" charset="0"/>
              <a:buChar char="•"/>
            </a:pPr>
            <a:r>
              <a:rPr lang="zh-CN" altLang="en-US" sz="1200">
                <a:solidFill>
                  <a:schemeClr val="tx1"/>
                </a:solidFill>
                <a:ea typeface="SimSun" panose="02010600030101010101" pitchFamily="2" charset="-122"/>
                <a:sym typeface="+mn-ea"/>
              </a:rPr>
              <a:t>自由扩散与外力下的定向扩散的物理图像与金属中溶质扩散相同</a:t>
            </a:r>
            <a:endParaRPr lang="zh-CN" altLang="en-US" sz="1200">
              <a:solidFill>
                <a:schemeClr val="tx1"/>
              </a:solidFill>
              <a:ea typeface="SimSun" panose="02010600030101010101" pitchFamily="2" charset="-122"/>
              <a:sym typeface="+mn-ea"/>
            </a:endParaRPr>
          </a:p>
        </p:txBody>
      </p:sp>
      <p:sp>
        <p:nvSpPr>
          <p:cNvPr id="18" name="Text Box 17"/>
          <p:cNvSpPr txBox="1"/>
          <p:nvPr/>
        </p:nvSpPr>
        <p:spPr>
          <a:xfrm>
            <a:off x="1640840" y="472440"/>
            <a:ext cx="1253490" cy="306705"/>
          </a:xfrm>
          <a:prstGeom prst="rect">
            <a:avLst/>
          </a:prstGeom>
          <a:noFill/>
        </p:spPr>
        <p:txBody>
          <a:bodyPr wrap="none" rtlCol="0">
            <a:spAutoFit/>
          </a:bodyPr>
          <a:p>
            <a:r>
              <a:rPr lang="zh-CN" sz="1400" b="1">
                <a:solidFill>
                  <a:srgbClr val="FF0000"/>
                </a:solidFill>
                <a:ea typeface="SimSun" panose="02010600030101010101" pitchFamily="2" charset="-122"/>
              </a:rPr>
              <a:t>施加磁场梯度</a:t>
            </a:r>
            <a:endParaRPr lang="zh-CN" sz="1400">
              <a:ea typeface="SimSun" panose="02010600030101010101" pitchFamily="2" charset="-122"/>
            </a:endParaRPr>
          </a:p>
        </p:txBody>
      </p:sp>
      <p:sp>
        <p:nvSpPr>
          <p:cNvPr id="6" name="Text Box 5"/>
          <p:cNvSpPr txBox="1"/>
          <p:nvPr/>
        </p:nvSpPr>
        <p:spPr>
          <a:xfrm>
            <a:off x="66040" y="2084070"/>
            <a:ext cx="7274560" cy="521970"/>
          </a:xfrm>
          <a:prstGeom prst="rect">
            <a:avLst/>
          </a:prstGeom>
          <a:noFill/>
        </p:spPr>
        <p:txBody>
          <a:bodyPr wrap="none" rtlCol="0">
            <a:spAutoFit/>
          </a:bodyPr>
          <a:p>
            <a:pPr marL="285750" indent="-285750">
              <a:buFont typeface="Arial" panose="020B0604020202020204" pitchFamily="34" charset="0"/>
              <a:buChar char="•"/>
            </a:pPr>
            <a:r>
              <a:rPr lang="zh-CN" sz="1400" b="1">
                <a:solidFill>
                  <a:srgbClr val="FF0000"/>
                </a:solidFill>
                <a:ea typeface="SimSun" panose="02010600030101010101" pitchFamily="2" charset="-122"/>
              </a:rPr>
              <a:t>人为设定一个</a:t>
            </a:r>
            <a:r>
              <a:rPr lang="en-US" altLang="zh-CN" sz="1400" b="1">
                <a:solidFill>
                  <a:srgbClr val="FF0000"/>
                </a:solidFill>
                <a:ea typeface="SimSun" panose="02010600030101010101" pitchFamily="2" charset="-122"/>
              </a:rPr>
              <a:t>LLDF</a:t>
            </a:r>
            <a:r>
              <a:rPr lang="zh-CN" altLang="en-US" sz="1400" b="1">
                <a:solidFill>
                  <a:srgbClr val="FF0000"/>
                </a:solidFill>
                <a:ea typeface="SimSun" panose="02010600030101010101" pitchFamily="2" charset="-122"/>
              </a:rPr>
              <a:t>，移动此</a:t>
            </a:r>
            <a:r>
              <a:rPr lang="en-US" altLang="zh-CN" sz="1400" b="1">
                <a:solidFill>
                  <a:srgbClr val="FF0000"/>
                </a:solidFill>
                <a:ea typeface="SimSun" panose="02010600030101010101" pitchFamily="2" charset="-122"/>
              </a:rPr>
              <a:t>LLDF</a:t>
            </a:r>
            <a:r>
              <a:rPr lang="zh-CN" altLang="en-US" sz="1400" b="1">
                <a:solidFill>
                  <a:srgbClr val="FF0000"/>
                </a:solidFill>
                <a:ea typeface="SimSun" panose="02010600030101010101" pitchFamily="2" charset="-122"/>
              </a:rPr>
              <a:t>来通过</a:t>
            </a:r>
            <a:r>
              <a:rPr lang="en-US" altLang="zh-CN" sz="1400" b="1">
                <a:solidFill>
                  <a:srgbClr val="FF0000"/>
                </a:solidFill>
                <a:ea typeface="SimSun" panose="02010600030101010101" pitchFamily="2" charset="-122"/>
              </a:rPr>
              <a:t>SLC</a:t>
            </a:r>
            <a:r>
              <a:rPr lang="zh-CN" altLang="en-US" sz="1400" b="1">
                <a:solidFill>
                  <a:srgbClr val="FF0000"/>
                </a:solidFill>
                <a:ea typeface="SimSun" panose="02010600030101010101" pitchFamily="2" charset="-122"/>
              </a:rPr>
              <a:t>牵引</a:t>
            </a:r>
            <a:r>
              <a:rPr lang="en-US" altLang="zh-CN" sz="1400" b="1">
                <a:solidFill>
                  <a:srgbClr val="FF0000"/>
                </a:solidFill>
                <a:ea typeface="SimSun" panose="02010600030101010101" pitchFamily="2" charset="-122"/>
              </a:rPr>
              <a:t>sk</a:t>
            </a:r>
            <a:r>
              <a:rPr lang="zh-CN" altLang="en-US" sz="1400" b="1">
                <a:solidFill>
                  <a:srgbClr val="FF0000"/>
                </a:solidFill>
                <a:ea typeface="SimSun" panose="02010600030101010101" pitchFamily="2" charset="-122"/>
              </a:rPr>
              <a:t>运动</a:t>
            </a:r>
            <a:endParaRPr lang="zh-CN" altLang="en-US" sz="1400">
              <a:ea typeface="SimSun" panose="02010600030101010101" pitchFamily="2" charset="-122"/>
            </a:endParaRPr>
          </a:p>
          <a:p>
            <a:pPr marL="285750" indent="-285750">
              <a:buFont typeface="Arial" panose="020B0604020202020204" pitchFamily="34" charset="0"/>
              <a:buChar char="•"/>
            </a:pPr>
            <a:r>
              <a:rPr lang="zh-CN" altLang="en-US" sz="1400">
                <a:ea typeface="SimSun" panose="02010600030101010101" pitchFamily="2" charset="-122"/>
              </a:rPr>
              <a:t>发现</a:t>
            </a:r>
            <a:r>
              <a:rPr lang="en-US" altLang="zh-CN" sz="1400">
                <a:ea typeface="SimSun" panose="02010600030101010101" pitchFamily="2" charset="-122"/>
              </a:rPr>
              <a:t>sk</a:t>
            </a:r>
            <a:r>
              <a:rPr lang="zh-CN" altLang="en-US" sz="1400">
                <a:ea typeface="SimSun" panose="02010600030101010101" pitchFamily="2" charset="-122"/>
              </a:rPr>
              <a:t>运动时有回旋，当</a:t>
            </a:r>
            <a:r>
              <a:rPr lang="en-US" altLang="zh-CN" sz="1400">
                <a:ea typeface="SimSun" panose="02010600030101010101" pitchFamily="2" charset="-122"/>
              </a:rPr>
              <a:t>LLDF</a:t>
            </a:r>
            <a:r>
              <a:rPr lang="zh-CN" altLang="en-US" sz="1400">
                <a:ea typeface="SimSun" panose="02010600030101010101" pitchFamily="2" charset="-122"/>
              </a:rPr>
              <a:t>停止时，</a:t>
            </a:r>
            <a:r>
              <a:rPr lang="en-US" altLang="zh-CN" sz="1400">
                <a:ea typeface="SimSun" panose="02010600030101010101" pitchFamily="2" charset="-122"/>
              </a:rPr>
              <a:t>sk</a:t>
            </a:r>
            <a:r>
              <a:rPr lang="zh-CN" altLang="en-US" sz="1400">
                <a:ea typeface="SimSun" panose="02010600030101010101" pitchFamily="2" charset="-122"/>
              </a:rPr>
              <a:t>会绕</a:t>
            </a:r>
            <a:r>
              <a:rPr lang="en-US" altLang="zh-CN" sz="1400">
                <a:ea typeface="SimSun" panose="02010600030101010101" pitchFamily="2" charset="-122"/>
              </a:rPr>
              <a:t>LLDF</a:t>
            </a:r>
            <a:r>
              <a:rPr lang="zh-CN" altLang="en-US" sz="1400">
                <a:ea typeface="SimSun" panose="02010600030101010101" pitchFamily="2" charset="-122"/>
              </a:rPr>
              <a:t>旋转直到能量耗尽，停到</a:t>
            </a:r>
            <a:r>
              <a:rPr lang="en-US" altLang="zh-CN" sz="1400">
                <a:ea typeface="SimSun" panose="02010600030101010101" pitchFamily="2" charset="-122"/>
              </a:rPr>
              <a:t>LLDF</a:t>
            </a:r>
            <a:r>
              <a:rPr lang="zh-CN" altLang="en-US" sz="1400">
                <a:ea typeface="SimSun" panose="02010600030101010101" pitchFamily="2" charset="-122"/>
              </a:rPr>
              <a:t>附近</a:t>
            </a:r>
            <a:endParaRPr lang="zh-CN" altLang="en-US" sz="1400">
              <a:ea typeface="SimSun" panose="02010600030101010101" pitchFamily="2" charset="-122"/>
            </a:endParaRPr>
          </a:p>
        </p:txBody>
      </p:sp>
      <p:sp>
        <p:nvSpPr>
          <p:cNvPr id="19" name="Text Box 18"/>
          <p:cNvSpPr txBox="1"/>
          <p:nvPr/>
        </p:nvSpPr>
        <p:spPr>
          <a:xfrm>
            <a:off x="147320" y="4377690"/>
            <a:ext cx="1871980" cy="1045210"/>
          </a:xfrm>
          <a:prstGeom prst="rect">
            <a:avLst/>
          </a:prstGeom>
          <a:noFill/>
        </p:spPr>
        <p:txBody>
          <a:bodyPr wrap="none" rtlCol="0" anchor="t">
            <a:spAutoFit/>
          </a:bodyPr>
          <a:p>
            <a:pPr marL="285750" indent="-285750">
              <a:buFont typeface="Arial" panose="020B0604020202020204" pitchFamily="34" charset="0"/>
              <a:buChar char="•"/>
            </a:pPr>
            <a:r>
              <a:rPr lang="zh-CN" sz="1400">
                <a:ea typeface="SimSun" panose="02010600030101010101" pitchFamily="2" charset="-122"/>
                <a:sym typeface="+mn-ea"/>
              </a:rPr>
              <a:t>驱动</a:t>
            </a:r>
            <a:r>
              <a:rPr lang="en-US" altLang="zh-CN" sz="1400">
                <a:ea typeface="SimSun" panose="02010600030101010101" pitchFamily="2" charset="-122"/>
                <a:sym typeface="+mn-ea"/>
              </a:rPr>
              <a:t>sk</a:t>
            </a:r>
            <a:r>
              <a:rPr lang="zh-CN" altLang="en-US" sz="1400">
                <a:ea typeface="SimSun" panose="02010600030101010101" pitchFamily="2" charset="-122"/>
                <a:sym typeface="+mn-ea"/>
              </a:rPr>
              <a:t>的方法：</a:t>
            </a:r>
            <a:r>
              <a:rPr lang="zh-CN" altLang="en-US" sz="1400" b="1">
                <a:solidFill>
                  <a:srgbClr val="FF0000"/>
                </a:solidFill>
                <a:ea typeface="SimSun" panose="02010600030101010101" pitchFamily="2" charset="-122"/>
                <a:sym typeface="+mn-ea"/>
              </a:rPr>
              <a:t>？</a:t>
            </a:r>
            <a:endParaRPr lang="zh-CN" altLang="en-US" sz="1400" b="1">
              <a:solidFill>
                <a:srgbClr val="FF0000"/>
              </a:solidFill>
              <a:ea typeface="SimSun" panose="02010600030101010101" pitchFamily="2" charset="-122"/>
              <a:sym typeface="+mn-ea"/>
            </a:endParaRPr>
          </a:p>
          <a:p>
            <a:pPr lvl="0" indent="0">
              <a:buFont typeface="Arial" panose="020B0604020202020204" pitchFamily="34" charset="0"/>
              <a:buNone/>
            </a:pPr>
            <a:r>
              <a:rPr lang="en-US" sz="1200"/>
              <a:t>1. </a:t>
            </a:r>
            <a:r>
              <a:rPr lang="zh-CN" altLang="en-US" sz="1200">
                <a:ea typeface="SimSun" panose="02010600030101010101" pitchFamily="2" charset="-122"/>
              </a:rPr>
              <a:t>电流</a:t>
            </a:r>
            <a:endParaRPr lang="zh-CN" altLang="en-US" sz="1200">
              <a:ea typeface="SimSun" panose="02010600030101010101" pitchFamily="2" charset="-122"/>
            </a:endParaRPr>
          </a:p>
          <a:p>
            <a:pPr lvl="0" indent="0">
              <a:buFont typeface="Arial" panose="020B0604020202020204" pitchFamily="34" charset="0"/>
              <a:buNone/>
            </a:pPr>
            <a:r>
              <a:rPr lang="en-US" altLang="zh-CN" sz="1200">
                <a:ea typeface="SimSun" panose="02010600030101010101" pitchFamily="2" charset="-122"/>
              </a:rPr>
              <a:t>2. </a:t>
            </a:r>
            <a:r>
              <a:rPr lang="zh-CN" altLang="en-US" sz="1200">
                <a:ea typeface="SimSun" panose="02010600030101010101" pitchFamily="2" charset="-122"/>
              </a:rPr>
              <a:t>磁场梯度</a:t>
            </a:r>
            <a:endParaRPr lang="zh-CN" altLang="en-US" sz="1200">
              <a:ea typeface="SimSun" panose="02010600030101010101" pitchFamily="2" charset="-122"/>
            </a:endParaRPr>
          </a:p>
          <a:p>
            <a:pPr lvl="0" indent="0">
              <a:buFont typeface="Arial" panose="020B0604020202020204" pitchFamily="34" charset="0"/>
              <a:buNone/>
            </a:pPr>
            <a:r>
              <a:rPr lang="en-US" altLang="zh-CN" sz="1200">
                <a:ea typeface="SimSun" panose="02010600030101010101" pitchFamily="2" charset="-122"/>
              </a:rPr>
              <a:t>3. </a:t>
            </a:r>
            <a:r>
              <a:rPr lang="zh-CN" altLang="en-US" sz="1200">
                <a:ea typeface="SimSun" panose="02010600030101010101" pitchFamily="2" charset="-122"/>
              </a:rPr>
              <a:t>温度梯度</a:t>
            </a:r>
            <a:endParaRPr lang="zh-CN" altLang="en-US" sz="1200">
              <a:ea typeface="SimSun" panose="02010600030101010101" pitchFamily="2" charset="-122"/>
            </a:endParaRPr>
          </a:p>
          <a:p>
            <a:pPr lvl="0" indent="0">
              <a:buFont typeface="Arial" panose="020B0604020202020204" pitchFamily="34" charset="0"/>
              <a:buNone/>
            </a:pPr>
            <a:r>
              <a:rPr lang="en-US" altLang="zh-CN" sz="1200">
                <a:ea typeface="SimSun" panose="02010600030101010101" pitchFamily="2" charset="-122"/>
              </a:rPr>
              <a:t>4. </a:t>
            </a:r>
            <a:r>
              <a:rPr lang="en-US" altLang="en-US" sz="1200">
                <a:ea typeface="SimSun" panose="02010600030101010101" pitchFamily="2" charset="-122"/>
              </a:rPr>
              <a:t>LLDF</a:t>
            </a:r>
            <a:endParaRPr lang="en-US" altLang="en-US" sz="1200">
              <a:ea typeface="SimSun" panose="02010600030101010101" pitchFamily="2" charset="-122"/>
            </a:endParaRPr>
          </a:p>
        </p:txBody>
      </p:sp>
      <p:pic>
        <p:nvPicPr>
          <p:cNvPr id="20" name="Picture 19" descr="/home/ligy/Downloads/1.gif1"/>
          <p:cNvPicPr>
            <a:picLocks noChangeAspect="1"/>
          </p:cNvPicPr>
          <p:nvPr/>
        </p:nvPicPr>
        <p:blipFill>
          <a:blip r:embed="rId2"/>
          <a:srcRect/>
          <a:stretch>
            <a:fillRect/>
          </a:stretch>
        </p:blipFill>
        <p:spPr>
          <a:xfrm>
            <a:off x="147003" y="2697798"/>
            <a:ext cx="3093720" cy="1617980"/>
          </a:xfrm>
          <a:prstGeom prst="rect">
            <a:avLst/>
          </a:prstGeom>
        </p:spPr>
      </p:pic>
      <p:pic>
        <p:nvPicPr>
          <p:cNvPr id="21" name="Picture 20" descr="/home/ligy/Pictures/1.png1"/>
          <p:cNvPicPr>
            <a:picLocks noChangeAspect="1"/>
          </p:cNvPicPr>
          <p:nvPr/>
        </p:nvPicPr>
        <p:blipFill>
          <a:blip r:embed="rId3"/>
          <a:srcRect/>
          <a:stretch>
            <a:fillRect/>
          </a:stretch>
        </p:blipFill>
        <p:spPr>
          <a:xfrm>
            <a:off x="3300730" y="2606040"/>
            <a:ext cx="3544570" cy="2724785"/>
          </a:xfrm>
          <a:prstGeom prst="rect">
            <a:avLst/>
          </a:prstGeom>
        </p:spPr>
      </p:pic>
      <p:sp>
        <p:nvSpPr>
          <p:cNvPr id="22" name="Text Box 21"/>
          <p:cNvSpPr txBox="1"/>
          <p:nvPr/>
        </p:nvSpPr>
        <p:spPr>
          <a:xfrm>
            <a:off x="4189095" y="4962525"/>
            <a:ext cx="641350" cy="368300"/>
          </a:xfrm>
          <a:prstGeom prst="rect">
            <a:avLst/>
          </a:prstGeom>
          <a:noFill/>
        </p:spPr>
        <p:txBody>
          <a:bodyPr wrap="none" rtlCol="0" anchor="t">
            <a:spAutoFit/>
          </a:bodyPr>
          <a:p>
            <a:pPr indent="0">
              <a:buFont typeface="Arial" panose="020B0604020202020204" pitchFamily="34" charset="0"/>
              <a:buNone/>
            </a:pPr>
            <a:r>
              <a:rPr lang="zh-CN" b="1">
                <a:solidFill>
                  <a:srgbClr val="FF0000"/>
                </a:solidFill>
              </a:rPr>
              <a:t>牵引</a:t>
            </a:r>
            <a:endParaRPr lang="zh-CN" b="1">
              <a:solidFill>
                <a:srgbClr val="FF0000"/>
              </a:solidFill>
            </a:endParaRPr>
          </a:p>
        </p:txBody>
      </p:sp>
      <p:sp>
        <p:nvSpPr>
          <p:cNvPr id="23" name="Text Box 22"/>
          <p:cNvSpPr txBox="1"/>
          <p:nvPr/>
        </p:nvSpPr>
        <p:spPr>
          <a:xfrm>
            <a:off x="5762625" y="5102225"/>
            <a:ext cx="641350" cy="368300"/>
          </a:xfrm>
          <a:prstGeom prst="rect">
            <a:avLst/>
          </a:prstGeom>
          <a:noFill/>
        </p:spPr>
        <p:txBody>
          <a:bodyPr wrap="none" rtlCol="0" anchor="t">
            <a:spAutoFit/>
          </a:bodyPr>
          <a:p>
            <a:pPr indent="0">
              <a:buFont typeface="Arial" panose="020B0604020202020204" pitchFamily="34" charset="0"/>
              <a:buNone/>
            </a:pPr>
            <a:r>
              <a:rPr lang="zh-CN" b="1">
                <a:solidFill>
                  <a:srgbClr val="FF0000"/>
                </a:solidFill>
              </a:rPr>
              <a:t>回旋</a:t>
            </a:r>
            <a:endParaRPr lang="zh-CN" b="1">
              <a:solidFill>
                <a:srgbClr val="FF0000"/>
              </a:solidFill>
            </a:endParaRPr>
          </a:p>
        </p:txBody>
      </p:sp>
      <p:sp>
        <p:nvSpPr>
          <p:cNvPr id="24" name="Text Box 23"/>
          <p:cNvSpPr txBox="1"/>
          <p:nvPr/>
        </p:nvSpPr>
        <p:spPr>
          <a:xfrm>
            <a:off x="147320" y="5330825"/>
            <a:ext cx="4558030" cy="306705"/>
          </a:xfrm>
          <a:prstGeom prst="rect">
            <a:avLst/>
          </a:prstGeom>
          <a:noFill/>
        </p:spPr>
        <p:txBody>
          <a:bodyPr wrap="none" rtlCol="0">
            <a:spAutoFit/>
          </a:bodyPr>
          <a:p>
            <a:pPr marL="285750" indent="-285750">
              <a:buFont typeface="Arial" panose="020B0604020202020204" pitchFamily="34" charset="0"/>
              <a:buChar char="•"/>
            </a:pPr>
            <a:r>
              <a:rPr lang="zh-CN" sz="1400">
                <a:solidFill>
                  <a:schemeClr val="tx1"/>
                </a:solidFill>
                <a:ea typeface="SimSun" panose="02010600030101010101" pitchFamily="2" charset="-122"/>
              </a:rPr>
              <a:t>模拟细节：三角晶格，</a:t>
            </a:r>
            <a:r>
              <a:rPr lang="en-US" altLang="zh-CN" sz="1400">
                <a:solidFill>
                  <a:schemeClr val="tx1"/>
                </a:solidFill>
                <a:ea typeface="SimSun" panose="02010600030101010101" pitchFamily="2" charset="-122"/>
              </a:rPr>
              <a:t>100</a:t>
            </a:r>
            <a:r>
              <a:rPr lang="en-US" altLang="en-US" sz="1400">
                <a:solidFill>
                  <a:schemeClr val="tx1"/>
                </a:solidFill>
                <a:ea typeface="SimSun" panose="02010600030101010101" pitchFamily="2" charset="-122"/>
              </a:rPr>
              <a:t>x60</a:t>
            </a:r>
            <a:r>
              <a:rPr lang="zh-CN" altLang="en-US" sz="1400">
                <a:solidFill>
                  <a:schemeClr val="tx1"/>
                </a:solidFill>
                <a:ea typeface="SimSun" panose="02010600030101010101" pitchFamily="2" charset="-122"/>
              </a:rPr>
              <a:t>个元胞，周期边界条件</a:t>
            </a:r>
            <a:endParaRPr lang="zh-CN" altLang="en-US" sz="1400">
              <a:solidFill>
                <a:schemeClr val="tx1"/>
              </a:solidFill>
              <a:ea typeface="SimSun" panose="02010600030101010101" pitchFamily="2" charset="-122"/>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home/ligy/Pictures/1.png1"/>
          <p:cNvPicPr>
            <a:picLocks noChangeAspect="1"/>
          </p:cNvPicPr>
          <p:nvPr/>
        </p:nvPicPr>
        <p:blipFill>
          <a:blip r:embed="rId1"/>
          <a:srcRect/>
          <a:stretch>
            <a:fillRect/>
          </a:stretch>
        </p:blipFill>
        <p:spPr>
          <a:xfrm>
            <a:off x="3991604" y="3612811"/>
            <a:ext cx="3518437" cy="1443315"/>
          </a:xfrm>
          <a:prstGeom prst="rect">
            <a:avLst/>
          </a:prstGeom>
        </p:spPr>
      </p:pic>
      <p:sp>
        <p:nvSpPr>
          <p:cNvPr id="14" name="文本框 13"/>
          <p:cNvSpPr txBox="1"/>
          <p:nvPr/>
        </p:nvSpPr>
        <p:spPr>
          <a:xfrm>
            <a:off x="1572474" y="-4165"/>
            <a:ext cx="4416425" cy="460375"/>
          </a:xfrm>
          <a:prstGeom prst="rect">
            <a:avLst/>
          </a:prstGeom>
          <a:noFill/>
        </p:spPr>
        <p:txBody>
          <a:bodyPr wrap="none" rtlCol="0">
            <a:spAutoFit/>
          </a:bodyPr>
          <a:p>
            <a:pPr algn="l"/>
            <a:r>
              <a:rPr lang="zh-CN" sz="2400" dirty="0">
                <a:latin typeface="+mj-lt"/>
                <a:ea typeface="SimSun" panose="02010600030101010101" pitchFamily="2" charset="-122"/>
              </a:rPr>
              <a:t>无序薄膜中电流驱动的</a:t>
            </a:r>
            <a:r>
              <a:rPr lang="en-US" altLang="zh-CN" sz="2400" dirty="0">
                <a:latin typeface="+mj-lt"/>
                <a:ea typeface="SimSun" panose="02010600030101010101" pitchFamily="2" charset="-122"/>
              </a:rPr>
              <a:t>sk</a:t>
            </a:r>
            <a:r>
              <a:rPr lang="zh-CN" altLang="en-US" sz="2400" dirty="0">
                <a:latin typeface="+mj-lt"/>
                <a:ea typeface="SimSun" panose="02010600030101010101" pitchFamily="2" charset="-122"/>
              </a:rPr>
              <a:t>动力学</a:t>
            </a:r>
            <a:endParaRPr lang="zh-CN" altLang="en-US" sz="2400" dirty="0">
              <a:latin typeface="+mj-lt"/>
              <a:ea typeface="SimSun" panose="02010600030101010101" pitchFamily="2" charset="-122"/>
            </a:endParaRPr>
          </a:p>
        </p:txBody>
      </p:sp>
      <p:sp>
        <p:nvSpPr>
          <p:cNvPr id="3" name="Text Box 2"/>
          <p:cNvSpPr txBox="1"/>
          <p:nvPr/>
        </p:nvSpPr>
        <p:spPr>
          <a:xfrm>
            <a:off x="5375865" y="399484"/>
            <a:ext cx="213417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1"/>
          <p:nvPr/>
        </p:nvSpPr>
        <p:spPr>
          <a:xfrm>
            <a:off x="59160" y="546164"/>
            <a:ext cx="7056755" cy="1599565"/>
          </a:xfrm>
          <a:prstGeom prst="rect">
            <a:avLst/>
          </a:prstGeom>
          <a:noFill/>
        </p:spPr>
        <p:txBody>
          <a:bodyPr wrap="none" rtlCol="0">
            <a:spAutoFit/>
          </a:bodyPr>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本文计算了无序的垂直磁化的超薄膜中电流驱动的</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动力学。</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本文的无序：各向异性是随机变化的</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发现：小电流时有</a:t>
            </a:r>
            <a:r>
              <a:rPr lang="en-US" altLang="zh-CN" sz="1400">
                <a:solidFill>
                  <a:schemeClr val="tx1"/>
                </a:solidFill>
                <a:ea typeface="SimSun" panose="02010600030101010101" pitchFamily="2" charset="-122"/>
              </a:rPr>
              <a:t>pining</a:t>
            </a:r>
            <a:r>
              <a:rPr lang="zh-CN" altLang="en-US" sz="1400">
                <a:solidFill>
                  <a:schemeClr val="tx1"/>
                </a:solidFill>
                <a:ea typeface="SimSun" panose="02010600030101010101" pitchFamily="2" charset="-122"/>
              </a:rPr>
              <a:t>现象，大电流不会</a:t>
            </a:r>
            <a:r>
              <a:rPr lang="en-US" altLang="zh-CN" sz="1400">
                <a:solidFill>
                  <a:schemeClr val="tx1"/>
                </a:solidFill>
                <a:ea typeface="SimSun" panose="02010600030101010101" pitchFamily="2" charset="-122"/>
              </a:rPr>
              <a:t>pin</a:t>
            </a:r>
            <a:r>
              <a:rPr lang="zh-CN" altLang="en-US" sz="1400">
                <a:solidFill>
                  <a:schemeClr val="tx1"/>
                </a:solidFill>
                <a:ea typeface="SimSun" panose="02010600030101010101" pitchFamily="2" charset="-122"/>
              </a:rPr>
              <a:t>。与</a:t>
            </a:r>
            <a:r>
              <a:rPr lang="en-US" altLang="zh-CN" sz="1400">
                <a:solidFill>
                  <a:schemeClr val="tx1"/>
                </a:solidFill>
                <a:ea typeface="SimSun" panose="02010600030101010101" pitchFamily="2" charset="-122"/>
              </a:rPr>
              <a:t>disordered</a:t>
            </a:r>
            <a:r>
              <a:rPr lang="zh-CN" altLang="en-US" sz="1400">
                <a:solidFill>
                  <a:schemeClr val="tx1"/>
                </a:solidFill>
                <a:ea typeface="SimSun" panose="02010600030101010101" pitchFamily="2" charset="-122"/>
              </a:rPr>
              <a:t>薄膜中磁畴壁的动力类似</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发现：电流依赖的</a:t>
            </a:r>
            <a:r>
              <a:rPr lang="en-US" altLang="zh-CN" sz="1400">
                <a:solidFill>
                  <a:schemeClr val="tx1"/>
                </a:solidFill>
                <a:ea typeface="SimSun" panose="02010600030101010101" pitchFamily="2" charset="-122"/>
              </a:rPr>
              <a:t>sk Hall</a:t>
            </a:r>
            <a:r>
              <a:rPr lang="zh-CN" altLang="en-US" sz="1400">
                <a:solidFill>
                  <a:schemeClr val="tx1"/>
                </a:solidFill>
                <a:ea typeface="SimSun" panose="02010600030101010101" pitchFamily="2" charset="-122"/>
              </a:rPr>
              <a:t>效应，</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半径随电流而涨落（由</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与</a:t>
            </a:r>
            <a:r>
              <a:rPr lang="en-US" altLang="zh-CN" sz="1400">
                <a:solidFill>
                  <a:schemeClr val="tx1"/>
                </a:solidFill>
                <a:ea typeface="SimSun" panose="02010600030101010101" pitchFamily="2" charset="-122"/>
              </a:rPr>
              <a:t>pining</a:t>
            </a:r>
            <a:r>
              <a:rPr lang="zh-CN" altLang="en-US" sz="1400">
                <a:solidFill>
                  <a:schemeClr val="tx1"/>
                </a:solidFill>
                <a:ea typeface="SimSun" panose="02010600030101010101" pitchFamily="2" charset="-122"/>
              </a:rPr>
              <a:t>势作用引起）</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加无序的研究：</a:t>
            </a:r>
            <a:r>
              <a:rPr lang="en-US" altLang="zh-CN" sz="1400">
                <a:solidFill>
                  <a:schemeClr val="tx1"/>
                </a:solidFill>
                <a:ea typeface="SimSun" panose="02010600030101010101" pitchFamily="2" charset="-122"/>
              </a:rPr>
              <a:t>[13,27,28,29,30]</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alpha=0.3, 各向异性K服从高斯分布</a:t>
            </a:r>
            <a:endParaRPr lang="en-US" altLang="en-US" sz="1400">
              <a:solidFill>
                <a:schemeClr val="tx1"/>
              </a:solidFill>
              <a:ea typeface="SimSun" panose="02010600030101010101" pitchFamily="2" charset="-122"/>
            </a:endParaRPr>
          </a:p>
          <a:p>
            <a:pPr marL="285750" indent="-285750">
              <a:buFont typeface="Arial" panose="020B0604020202020204" pitchFamily="34" charset="0"/>
              <a:buChar char="•"/>
            </a:pPr>
            <a:r>
              <a:rPr lang="en-US" altLang="en-US" sz="1400">
                <a:solidFill>
                  <a:schemeClr val="tx1"/>
                </a:solidFill>
                <a:ea typeface="SimSun" panose="02010600030101010101" pitchFamily="2" charset="-122"/>
              </a:rPr>
              <a:t>当电流较大、无序较强时sk会消失</a:t>
            </a:r>
            <a:endParaRPr lang="en-US" altLang="en-US" sz="1400">
              <a:solidFill>
                <a:schemeClr val="tx1"/>
              </a:solidFill>
              <a:ea typeface="SimSun" panose="02010600030101010101" pitchFamily="2" charset="-122"/>
            </a:endParaRPr>
          </a:p>
        </p:txBody>
      </p:sp>
      <p:sp>
        <p:nvSpPr>
          <p:cNvPr id="4" name="Text Box 3"/>
          <p:cNvSpPr txBox="1"/>
          <p:nvPr/>
        </p:nvSpPr>
        <p:spPr>
          <a:xfrm>
            <a:off x="66144" y="83262"/>
            <a:ext cx="594979" cy="460375"/>
          </a:xfrm>
          <a:prstGeom prst="rect">
            <a:avLst/>
          </a:prstGeom>
          <a:noFill/>
        </p:spPr>
        <p:txBody>
          <a:bodyPr wrap="square" rtlCol="0">
            <a:spAutoFit/>
          </a:bodyPr>
          <a:p>
            <a:r>
              <a:rPr lang="zh-CN" altLang="en-US" sz="1200">
                <a:solidFill>
                  <a:srgbClr val="FF0000"/>
                </a:solidFill>
                <a:ea typeface="SimSun" panose="02010600030101010101" pitchFamily="2" charset="-122"/>
              </a:rPr>
              <a:t>数值模拟</a:t>
            </a:r>
            <a:endParaRPr lang="zh-CN" altLang="en-US" sz="1200">
              <a:solidFill>
                <a:srgbClr val="FF0000"/>
              </a:solidFill>
              <a:ea typeface="SimSun" panose="02010600030101010101" pitchFamily="2" charset="-122"/>
            </a:endParaRPr>
          </a:p>
        </p:txBody>
      </p:sp>
      <p:pic>
        <p:nvPicPr>
          <p:cNvPr id="5" name="Picture 4" descr="1"/>
          <p:cNvPicPr>
            <a:picLocks noChangeAspect="1"/>
          </p:cNvPicPr>
          <p:nvPr/>
        </p:nvPicPr>
        <p:blipFill>
          <a:blip r:embed="rId2"/>
          <a:stretch>
            <a:fillRect/>
          </a:stretch>
        </p:blipFill>
        <p:spPr>
          <a:xfrm>
            <a:off x="4100186" y="1917726"/>
            <a:ext cx="2614857" cy="356860"/>
          </a:xfrm>
          <a:prstGeom prst="rect">
            <a:avLst/>
          </a:prstGeom>
        </p:spPr>
      </p:pic>
      <p:pic>
        <p:nvPicPr>
          <p:cNvPr id="2" name="Picture 1" descr="1"/>
          <p:cNvPicPr>
            <a:picLocks noChangeAspect="1"/>
          </p:cNvPicPr>
          <p:nvPr/>
        </p:nvPicPr>
        <p:blipFill>
          <a:blip r:embed="rId3"/>
          <a:stretch>
            <a:fillRect/>
          </a:stretch>
        </p:blipFill>
        <p:spPr>
          <a:xfrm>
            <a:off x="335376" y="2212992"/>
            <a:ext cx="2620571" cy="1906852"/>
          </a:xfrm>
          <a:prstGeom prst="rect">
            <a:avLst/>
          </a:prstGeom>
        </p:spPr>
      </p:pic>
      <p:sp>
        <p:nvSpPr>
          <p:cNvPr id="7" name="Text Box 6"/>
          <p:cNvSpPr txBox="1"/>
          <p:nvPr/>
        </p:nvSpPr>
        <p:spPr>
          <a:xfrm>
            <a:off x="1477709" y="2067581"/>
            <a:ext cx="1264885" cy="645160"/>
          </a:xfrm>
          <a:prstGeom prst="rect">
            <a:avLst/>
          </a:prstGeom>
          <a:noFill/>
        </p:spPr>
        <p:txBody>
          <a:bodyPr wrap="square" rtlCol="0">
            <a:spAutoFit/>
          </a:bodyPr>
          <a:p>
            <a:pPr indent="0">
              <a:buNone/>
            </a:pPr>
            <a:r>
              <a:rPr lang="en-US" altLang="en-US" sz="1200" b="1">
                <a:solidFill>
                  <a:srgbClr val="FF0000"/>
                </a:solidFill>
              </a:rPr>
              <a:t>各向异性无序的方差越大pinning越明显</a:t>
            </a:r>
            <a:endParaRPr lang="en-US" altLang="en-US" sz="1200" b="1">
              <a:solidFill>
                <a:srgbClr val="FF0000"/>
              </a:solidFill>
            </a:endParaRPr>
          </a:p>
        </p:txBody>
      </p:sp>
      <p:sp>
        <p:nvSpPr>
          <p:cNvPr id="10" name="Text Box 9"/>
          <p:cNvSpPr txBox="1"/>
          <p:nvPr/>
        </p:nvSpPr>
        <p:spPr>
          <a:xfrm>
            <a:off x="3752216" y="5056443"/>
            <a:ext cx="1623649" cy="521970"/>
          </a:xfrm>
          <a:prstGeom prst="rect">
            <a:avLst/>
          </a:prstGeom>
          <a:noFill/>
        </p:spPr>
        <p:txBody>
          <a:bodyPr wrap="square" rtlCol="0">
            <a:spAutoFit/>
          </a:bodyPr>
          <a:p>
            <a:r>
              <a:rPr lang="en-US" altLang="en-US" sz="1400"/>
              <a:t>1.电流产生的自旋霍尔力矩(SOT)</a:t>
            </a:r>
            <a:endParaRPr lang="en-US" altLang="en-US" sz="1400"/>
          </a:p>
        </p:txBody>
      </p:sp>
      <p:sp>
        <p:nvSpPr>
          <p:cNvPr id="11" name="Text Box 10"/>
          <p:cNvSpPr txBox="1"/>
          <p:nvPr/>
        </p:nvSpPr>
        <p:spPr>
          <a:xfrm>
            <a:off x="4589122" y="3820767"/>
            <a:ext cx="916279"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1"/>
          <p:nvPr/>
        </p:nvSpPr>
        <p:spPr>
          <a:xfrm>
            <a:off x="6200708" y="3820767"/>
            <a:ext cx="916279"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1"/>
          <p:nvPr/>
        </p:nvSpPr>
        <p:spPr>
          <a:xfrm>
            <a:off x="155041" y="4171277"/>
            <a:ext cx="3709566" cy="1383665"/>
          </a:xfrm>
          <a:prstGeom prst="rect">
            <a:avLst/>
          </a:prstGeom>
          <a:noFill/>
        </p:spPr>
        <p:txBody>
          <a:bodyPr wrap="square" rtlCol="0">
            <a:spAutoFit/>
          </a:bodyPr>
          <a:p>
            <a:pPr marL="285750" indent="-285750" algn="l">
              <a:buFont typeface="Arial" panose="020B0604020202020204" pitchFamily="34" charset="0"/>
              <a:buChar char="•"/>
            </a:pPr>
            <a:r>
              <a:rPr lang="en-US" altLang="en-US" sz="1400">
                <a:solidFill>
                  <a:schemeClr val="tx1"/>
                </a:solidFill>
                <a:ea typeface="SimSun" panose="02010600030101010101" pitchFamily="2" charset="-122"/>
              </a:rPr>
              <a:t>自旋霍尔力矩：重金属中通x方向电流，产生</a:t>
            </a:r>
            <a:r>
              <a:rPr lang="en-US" altLang="en-US" sz="1400">
                <a:ea typeface="SimSun" panose="02010600030101010101" pitchFamily="2" charset="-122"/>
                <a:sym typeface="+mn-ea"/>
              </a:rPr>
              <a:t>y方向极化的</a:t>
            </a:r>
            <a:r>
              <a:rPr lang="en-US" altLang="en-US" sz="1400">
                <a:solidFill>
                  <a:schemeClr val="tx1"/>
                </a:solidFill>
                <a:ea typeface="SimSun" panose="02010600030101010101" pitchFamily="2" charset="-122"/>
              </a:rPr>
              <a:t>流向</a:t>
            </a:r>
            <a:r>
              <a:rPr lang="en-US" altLang="en-US" sz="1400">
                <a:ea typeface="SimSun" panose="02010600030101010101" pitchFamily="2" charset="-122"/>
                <a:sym typeface="+mn-ea"/>
              </a:rPr>
              <a:t>z方向</a:t>
            </a:r>
            <a:r>
              <a:rPr lang="en-US" altLang="en-US" sz="1400">
                <a:solidFill>
                  <a:schemeClr val="tx1"/>
                </a:solidFill>
                <a:ea typeface="SimSun" panose="02010600030101010101" pitchFamily="2" charset="-122"/>
              </a:rPr>
              <a:t>铁磁薄膜层的自旋流</a:t>
            </a:r>
            <a:endParaRPr lang="en-US"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en-US" sz="1400">
                <a:solidFill>
                  <a:schemeClr val="tx1"/>
                </a:solidFill>
                <a:ea typeface="SimSun" panose="02010600030101010101" pitchFamily="2" charset="-122"/>
              </a:rPr>
              <a:t>各向异性无序导致更明显的pinning效应</a:t>
            </a:r>
            <a:endParaRPr lang="en-US"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en-US" sz="1400">
                <a:solidFill>
                  <a:schemeClr val="tx1"/>
                </a:solidFill>
                <a:ea typeface="SimSun" panose="02010600030101010101" pitchFamily="2" charset="-122"/>
              </a:rPr>
              <a:t>小外加驱动时pin，驱动大时回到理想的没有pin的运动情况</a:t>
            </a:r>
            <a:endParaRPr lang="en-US" altLang="en-US" sz="1400">
              <a:solidFill>
                <a:schemeClr val="tx1"/>
              </a:solidFill>
              <a:ea typeface="SimSun" panose="02010600030101010101" pitchFamily="2" charset="-122"/>
            </a:endParaRPr>
          </a:p>
        </p:txBody>
      </p:sp>
      <p:pic>
        <p:nvPicPr>
          <p:cNvPr id="17" name="Picture 16" descr="/home/ligy/Pictures/1.png1"/>
          <p:cNvPicPr>
            <a:picLocks noChangeAspect="1"/>
          </p:cNvPicPr>
          <p:nvPr/>
        </p:nvPicPr>
        <p:blipFill>
          <a:blip r:embed="rId4"/>
          <a:srcRect/>
          <a:stretch>
            <a:fillRect/>
          </a:stretch>
        </p:blipFill>
        <p:spPr>
          <a:xfrm>
            <a:off x="5291730" y="5138990"/>
            <a:ext cx="2131636" cy="356860"/>
          </a:xfrm>
          <a:prstGeom prst="rect">
            <a:avLst/>
          </a:prstGeom>
        </p:spPr>
      </p:pic>
      <p:cxnSp>
        <p:nvCxnSpPr>
          <p:cNvPr id="9" name="Straight Arrow Connector 8"/>
          <p:cNvCxnSpPr/>
          <p:nvPr/>
        </p:nvCxnSpPr>
        <p:spPr>
          <a:xfrm flipV="1">
            <a:off x="6323894" y="5056443"/>
            <a:ext cx="264153" cy="191129"/>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flipV="1">
            <a:off x="5375865" y="5056443"/>
            <a:ext cx="270502" cy="152395"/>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4" name="Text Box 23"/>
          <p:cNvSpPr txBox="1"/>
          <p:nvPr/>
        </p:nvSpPr>
        <p:spPr>
          <a:xfrm>
            <a:off x="3991604" y="2538739"/>
            <a:ext cx="3202850" cy="737235"/>
          </a:xfrm>
          <a:prstGeom prst="rect">
            <a:avLst/>
          </a:prstGeom>
          <a:noFill/>
        </p:spPr>
        <p:txBody>
          <a:bodyPr wrap="square" rtlCol="0">
            <a:spAutoFit/>
          </a:bodyPr>
          <a:p>
            <a:r>
              <a:rPr lang="zh-CN" altLang="en-US" sz="1400">
                <a:ea typeface="SimSun" panose="02010600030101010101" pitchFamily="2" charset="-122"/>
              </a:rPr>
              <a:t>两种自旋力矩驱动机制：</a:t>
            </a:r>
            <a:endParaRPr lang="zh-CN" altLang="en-US" sz="1400">
              <a:ea typeface="SimSun" panose="02010600030101010101" pitchFamily="2" charset="-122"/>
            </a:endParaRPr>
          </a:p>
          <a:p>
            <a:r>
              <a:rPr lang="en-US" altLang="en-US" sz="1400"/>
              <a:t>1.电流产生的自旋霍尔力矩 </a:t>
            </a:r>
            <a:endParaRPr lang="en-US" altLang="en-US" sz="1400"/>
          </a:p>
          <a:p>
            <a:r>
              <a:rPr lang="en-US" altLang="en-US" sz="1400"/>
              <a:t>2. </a:t>
            </a:r>
            <a:r>
              <a:rPr lang="zh-CN" altLang="en-US" sz="1400">
                <a:ea typeface="SimSun" panose="02010600030101010101" pitchFamily="2" charset="-122"/>
                <a:sym typeface="+mn-ea"/>
              </a:rPr>
              <a:t>面内自旋极化电流产生的自旋力矩</a:t>
            </a:r>
            <a:endParaRPr lang="en-US" altLang="en-US" sz="1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793902" y="118946"/>
            <a:ext cx="5974080" cy="460375"/>
          </a:xfrm>
          <a:prstGeom prst="rect">
            <a:avLst/>
          </a:prstGeom>
          <a:noFill/>
        </p:spPr>
        <p:txBody>
          <a:bodyPr wrap="none" rtlCol="0">
            <a:spAutoFit/>
          </a:bodyPr>
          <a:lstStyle/>
          <a:p>
            <a:r>
              <a:rPr lang="en-US" sz="2400" dirty="0">
                <a:latin typeface="+mj-lt"/>
              </a:rPr>
              <a:t>介观</a:t>
            </a:r>
            <a:r>
              <a:rPr lang="en-US" altLang="en-US" sz="2400" dirty="0">
                <a:latin typeface="+mj-lt"/>
              </a:rPr>
              <a:t>无序电容器中的电化学电容的统计性质</a:t>
            </a:r>
            <a:endParaRPr lang="en-US" altLang="en-US" sz="2400" dirty="0">
              <a:latin typeface="+mj-lt"/>
            </a:endParaRPr>
          </a:p>
        </p:txBody>
      </p:sp>
      <p:sp>
        <p:nvSpPr>
          <p:cNvPr id="8" name="Text Box 7"/>
          <p:cNvSpPr txBox="1"/>
          <p:nvPr/>
        </p:nvSpPr>
        <p:spPr>
          <a:xfrm>
            <a:off x="117475" y="1819275"/>
            <a:ext cx="7126605" cy="1791260"/>
          </a:xfrm>
          <a:prstGeom prst="rect">
            <a:avLst/>
          </a:prstGeom>
          <a:noFill/>
        </p:spPr>
        <p:txBody>
          <a:bodyPr wrap="square" rtlCol="0">
            <a:spAutoFit/>
          </a:bodyPr>
          <a:lstStyle/>
          <a:p>
            <a:pPr indent="0">
              <a:lnSpc>
                <a:spcPct val="150000"/>
              </a:lnSpc>
              <a:buFont typeface="Arial" panose="020B0604020202020204" pitchFamily="34" charset="0"/>
              <a:buNone/>
            </a:pPr>
            <a:r>
              <a:rPr lang="en-US" altLang="en-US" sz="1600" b="1" dirty="0"/>
              <a:t>结论</a:t>
            </a:r>
            <a:r>
              <a:rPr lang="en-US" altLang="en-US" sz="1600" dirty="0"/>
              <a:t>：</a:t>
            </a:r>
            <a:endParaRPr lang="en-US" altLang="en-US" sz="1600" dirty="0"/>
          </a:p>
          <a:p>
            <a:pPr marL="285750" indent="-285750">
              <a:lnSpc>
                <a:spcPct val="90000"/>
              </a:lnSpc>
              <a:buFont typeface="Arial" panose="020B0604020202020204" pitchFamily="34" charset="0"/>
              <a:buChar char="•"/>
            </a:pPr>
            <a:r>
              <a:rPr lang="en-US" altLang="en-US" sz="1600" dirty="0"/>
              <a:t>单个channel，W较小时，高斯分布</a:t>
            </a:r>
            <a:endParaRPr lang="en-US" altLang="en-US" sz="1600" dirty="0"/>
          </a:p>
          <a:p>
            <a:pPr marL="285750" indent="-285750">
              <a:lnSpc>
                <a:spcPct val="90000"/>
              </a:lnSpc>
              <a:buFont typeface="Arial" panose="020B0604020202020204" pitchFamily="34" charset="0"/>
              <a:buChar char="•"/>
            </a:pPr>
            <a:r>
              <a:rPr lang="en-US" altLang="en-US" sz="1600" dirty="0" err="1">
                <a:sym typeface="+mn-ea"/>
              </a:rPr>
              <a:t>单个channel</a:t>
            </a:r>
            <a:r>
              <a:rPr lang="en-US" altLang="en-US" sz="1600" dirty="0">
                <a:sym typeface="+mn-ea"/>
              </a:rPr>
              <a:t>，</a:t>
            </a:r>
            <a:r>
              <a:rPr lang="en-US" altLang="en-US" sz="1600" dirty="0"/>
              <a:t>W较大时，分布为one-sided,存在necklace state.</a:t>
            </a:r>
            <a:endParaRPr lang="en-US" altLang="en-US" sz="1600" dirty="0"/>
          </a:p>
          <a:p>
            <a:pPr marL="285750" indent="-285750">
              <a:lnSpc>
                <a:spcPct val="90000"/>
              </a:lnSpc>
              <a:buFont typeface="Arial" panose="020B0604020202020204" pitchFamily="34" charset="0"/>
              <a:buChar char="•"/>
            </a:pPr>
            <a:r>
              <a:rPr lang="en-US" altLang="en-US" sz="1600" dirty="0"/>
              <a:t>channel增加时，necklace state贡献减小</a:t>
            </a:r>
            <a:endParaRPr lang="en-US" altLang="en-US" sz="1600" dirty="0"/>
          </a:p>
          <a:p>
            <a:pPr marL="285750" indent="-285750">
              <a:lnSpc>
                <a:spcPct val="90000"/>
              </a:lnSpc>
              <a:buFont typeface="Arial" panose="020B0604020202020204" pitchFamily="34" charset="0"/>
              <a:buChar char="•"/>
            </a:pPr>
            <a:r>
              <a:rPr lang="en-US" altLang="en-US" sz="1600" dirty="0"/>
              <a:t>多个channel时，rms(G)有平台，是普适的，不依赖于系统大小，无序强度，费米能等</a:t>
            </a:r>
            <a:endParaRPr lang="en-US" altLang="en-US" sz="1600" dirty="0"/>
          </a:p>
          <a:p>
            <a:pPr marL="285750" indent="-285750">
              <a:lnSpc>
                <a:spcPct val="90000"/>
              </a:lnSpc>
              <a:buFont typeface="Arial" panose="020B0604020202020204" pitchFamily="34" charset="0"/>
              <a:buChar char="•"/>
            </a:pPr>
            <a:r>
              <a:rPr lang="en-US" altLang="en-US" sz="1600" dirty="0"/>
              <a:t>同时，普适行为也不依赖于对称性(三个系综)，beta=1,2,4的平台大小相同</a:t>
            </a:r>
            <a:endParaRPr lang="en-US" altLang="en-US" sz="1600" dirty="0"/>
          </a:p>
        </p:txBody>
      </p:sp>
      <p:sp>
        <p:nvSpPr>
          <p:cNvPr id="12" name="Text Box 11"/>
          <p:cNvSpPr txBox="1"/>
          <p:nvPr/>
        </p:nvSpPr>
        <p:spPr>
          <a:xfrm>
            <a:off x="2886075" y="5341620"/>
            <a:ext cx="2312035" cy="275590"/>
          </a:xfrm>
          <a:prstGeom prst="rect">
            <a:avLst/>
          </a:prstGeom>
          <a:noFill/>
        </p:spPr>
        <p:txBody>
          <a:bodyPr wrap="square" rtlCol="0" anchor="t">
            <a:spAutoFit/>
          </a:bodyPr>
          <a:lstStyle/>
          <a:p>
            <a:r>
              <a:rPr lang="en-US" altLang="en-US" sz="1200"/>
              <a:t>Xu, PR</a:t>
            </a:r>
            <a:r>
              <a:rPr lang="en-US" sz="1200"/>
              <a:t>B B 89, 245430 (2014)</a:t>
            </a:r>
            <a:endParaRPr lang="en-US" sz="1200"/>
          </a:p>
        </p:txBody>
      </p:sp>
      <p:pic>
        <p:nvPicPr>
          <p:cNvPr id="2" name="Picture 1" descr="1"/>
          <p:cNvPicPr>
            <a:picLocks noChangeAspect="1"/>
          </p:cNvPicPr>
          <p:nvPr/>
        </p:nvPicPr>
        <p:blipFill>
          <a:blip r:embed="rId1"/>
          <a:stretch>
            <a:fillRect/>
          </a:stretch>
        </p:blipFill>
        <p:spPr>
          <a:xfrm>
            <a:off x="117475" y="3732492"/>
            <a:ext cx="1747520" cy="1356995"/>
          </a:xfrm>
          <a:prstGeom prst="rect">
            <a:avLst/>
          </a:prstGeom>
        </p:spPr>
      </p:pic>
      <p:sp>
        <p:nvSpPr>
          <p:cNvPr id="3" name="Text Box 2"/>
          <p:cNvSpPr txBox="1"/>
          <p:nvPr/>
        </p:nvSpPr>
        <p:spPr>
          <a:xfrm>
            <a:off x="572135" y="4599902"/>
            <a:ext cx="1041400" cy="337185"/>
          </a:xfrm>
          <a:prstGeom prst="rect">
            <a:avLst/>
          </a:prstGeom>
          <a:noFill/>
        </p:spPr>
        <p:txBody>
          <a:bodyPr wrap="none" rtlCol="0" anchor="t">
            <a:spAutoFit/>
          </a:bodyPr>
          <a:lstStyle/>
          <a:p>
            <a:r>
              <a:rPr lang="en-US" altLang="en-US" sz="1600">
                <a:solidFill>
                  <a:srgbClr val="FF0000"/>
                </a:solidFill>
                <a:sym typeface="+mn-ea"/>
              </a:rPr>
              <a:t>Gaussian</a:t>
            </a:r>
            <a:endParaRPr lang="en-US" altLang="en-US" sz="1600">
              <a:solidFill>
                <a:srgbClr val="FF0000"/>
              </a:solidFill>
              <a:sym typeface="+mn-ea"/>
            </a:endParaRPr>
          </a:p>
        </p:txBody>
      </p:sp>
      <p:pic>
        <p:nvPicPr>
          <p:cNvPr id="4" name="Picture 3" descr="1"/>
          <p:cNvPicPr>
            <a:picLocks noChangeAspect="1"/>
          </p:cNvPicPr>
          <p:nvPr/>
        </p:nvPicPr>
        <p:blipFill>
          <a:blip r:embed="rId2"/>
          <a:stretch>
            <a:fillRect/>
          </a:stretch>
        </p:blipFill>
        <p:spPr>
          <a:xfrm>
            <a:off x="1736090" y="3799802"/>
            <a:ext cx="1728470" cy="1403350"/>
          </a:xfrm>
          <a:prstGeom prst="rect">
            <a:avLst/>
          </a:prstGeom>
        </p:spPr>
      </p:pic>
      <p:sp>
        <p:nvSpPr>
          <p:cNvPr id="11" name="Text Box 10"/>
          <p:cNvSpPr txBox="1"/>
          <p:nvPr/>
        </p:nvSpPr>
        <p:spPr>
          <a:xfrm>
            <a:off x="2247900" y="4310342"/>
            <a:ext cx="1075690" cy="337185"/>
          </a:xfrm>
          <a:prstGeom prst="rect">
            <a:avLst/>
          </a:prstGeom>
          <a:noFill/>
        </p:spPr>
        <p:txBody>
          <a:bodyPr wrap="none" rtlCol="0" anchor="t">
            <a:spAutoFit/>
          </a:bodyPr>
          <a:lstStyle/>
          <a:p>
            <a:r>
              <a:rPr lang="en-US" altLang="en-US" sz="1600">
                <a:solidFill>
                  <a:srgbClr val="FF0000"/>
                </a:solidFill>
                <a:sym typeface="+mn-ea"/>
              </a:rPr>
              <a:t>one-sided</a:t>
            </a:r>
            <a:endParaRPr lang="en-US" altLang="en-US" sz="1600">
              <a:solidFill>
                <a:srgbClr val="FF0000"/>
              </a:solidFill>
              <a:sym typeface="+mn-ea"/>
            </a:endParaRPr>
          </a:p>
        </p:txBody>
      </p:sp>
      <p:pic>
        <p:nvPicPr>
          <p:cNvPr id="19" name="Picture 18" descr="1"/>
          <p:cNvPicPr>
            <a:picLocks noChangeAspect="1"/>
          </p:cNvPicPr>
          <p:nvPr/>
        </p:nvPicPr>
        <p:blipFill>
          <a:blip r:embed="rId3"/>
          <a:stretch>
            <a:fillRect/>
          </a:stretch>
        </p:blipFill>
        <p:spPr>
          <a:xfrm>
            <a:off x="3587115" y="3732492"/>
            <a:ext cx="1892300" cy="1448435"/>
          </a:xfrm>
          <a:prstGeom prst="rect">
            <a:avLst/>
          </a:prstGeom>
        </p:spPr>
      </p:pic>
      <p:sp>
        <p:nvSpPr>
          <p:cNvPr id="20" name="Text Box 19"/>
          <p:cNvSpPr txBox="1"/>
          <p:nvPr/>
        </p:nvSpPr>
        <p:spPr>
          <a:xfrm>
            <a:off x="3766185" y="4552912"/>
            <a:ext cx="1626235" cy="337185"/>
          </a:xfrm>
          <a:prstGeom prst="rect">
            <a:avLst/>
          </a:prstGeom>
          <a:noFill/>
        </p:spPr>
        <p:txBody>
          <a:bodyPr wrap="square" rtlCol="0" anchor="t">
            <a:spAutoFit/>
          </a:bodyPr>
          <a:lstStyle/>
          <a:p>
            <a:r>
              <a:rPr lang="en-US" sz="1600">
                <a:solidFill>
                  <a:srgbClr val="FF0000"/>
                </a:solidFill>
              </a:rPr>
              <a:t>superuniversal</a:t>
            </a:r>
            <a:endParaRPr lang="en-US" sz="1600">
              <a:solidFill>
                <a:srgbClr val="FF0000"/>
              </a:solidFill>
            </a:endParaRPr>
          </a:p>
        </p:txBody>
      </p:sp>
      <p:pic>
        <p:nvPicPr>
          <p:cNvPr id="21" name="Picture 20" descr="1"/>
          <p:cNvPicPr>
            <a:picLocks noChangeAspect="1"/>
          </p:cNvPicPr>
          <p:nvPr/>
        </p:nvPicPr>
        <p:blipFill>
          <a:blip r:embed="rId4"/>
          <a:stretch>
            <a:fillRect/>
          </a:stretch>
        </p:blipFill>
        <p:spPr>
          <a:xfrm>
            <a:off x="5479415" y="3739477"/>
            <a:ext cx="1937385" cy="1463675"/>
          </a:xfrm>
          <a:prstGeom prst="rect">
            <a:avLst/>
          </a:prstGeom>
        </p:spPr>
      </p:pic>
      <p:sp>
        <p:nvSpPr>
          <p:cNvPr id="22" name="Text Box 21"/>
          <p:cNvSpPr txBox="1"/>
          <p:nvPr/>
        </p:nvSpPr>
        <p:spPr>
          <a:xfrm>
            <a:off x="5923915" y="4647527"/>
            <a:ext cx="1155700" cy="337185"/>
          </a:xfrm>
          <a:prstGeom prst="rect">
            <a:avLst/>
          </a:prstGeom>
          <a:noFill/>
        </p:spPr>
        <p:txBody>
          <a:bodyPr wrap="square" rtlCol="0" anchor="t">
            <a:spAutoFit/>
          </a:bodyPr>
          <a:lstStyle/>
          <a:p>
            <a:r>
              <a:rPr lang="en-US" sz="1600">
                <a:solidFill>
                  <a:srgbClr val="FF0000"/>
                </a:solidFill>
              </a:rPr>
              <a:t>universal</a:t>
            </a:r>
            <a:endParaRPr lang="en-US" sz="1600">
              <a:solidFill>
                <a:srgbClr val="FF0000"/>
              </a:solidFill>
            </a:endParaRPr>
          </a:p>
        </p:txBody>
      </p:sp>
      <p:pic>
        <p:nvPicPr>
          <p:cNvPr id="23" name="Picture 22" descr="1"/>
          <p:cNvPicPr>
            <a:picLocks noChangeAspect="1"/>
          </p:cNvPicPr>
          <p:nvPr/>
        </p:nvPicPr>
        <p:blipFill>
          <a:blip r:embed="rId5"/>
          <a:stretch>
            <a:fillRect/>
          </a:stretch>
        </p:blipFill>
        <p:spPr>
          <a:xfrm>
            <a:off x="1613535" y="579120"/>
            <a:ext cx="2023110" cy="1320165"/>
          </a:xfrm>
          <a:prstGeom prst="rect">
            <a:avLst/>
          </a:prstGeom>
        </p:spPr>
      </p:pic>
      <p:sp>
        <p:nvSpPr>
          <p:cNvPr id="24" name="Text Box 23"/>
          <p:cNvSpPr txBox="1"/>
          <p:nvPr/>
        </p:nvSpPr>
        <p:spPr>
          <a:xfrm>
            <a:off x="117475" y="785495"/>
            <a:ext cx="1429385" cy="368300"/>
          </a:xfrm>
          <a:prstGeom prst="rect">
            <a:avLst/>
          </a:prstGeom>
          <a:noFill/>
        </p:spPr>
        <p:txBody>
          <a:bodyPr wrap="square" rtlCol="0">
            <a:spAutoFit/>
          </a:bodyPr>
          <a:lstStyle/>
          <a:p>
            <a:r>
              <a:rPr lang="en-US" altLang="en-US" dirty="0"/>
              <a:t>二维系统：</a:t>
            </a:r>
            <a:endParaRPr lang="en-US" alt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9" name="Picture 18" descr="/home/ligy/Pictures/1.png1"/>
          <p:cNvPicPr>
            <a:picLocks noChangeAspect="1"/>
          </p:cNvPicPr>
          <p:nvPr/>
        </p:nvPicPr>
        <p:blipFill>
          <a:blip r:embed="rId1"/>
          <a:srcRect/>
          <a:stretch>
            <a:fillRect/>
          </a:stretch>
        </p:blipFill>
        <p:spPr>
          <a:xfrm>
            <a:off x="4048125" y="814705"/>
            <a:ext cx="3462020" cy="1404620"/>
          </a:xfrm>
          <a:prstGeom prst="rect">
            <a:avLst/>
          </a:prstGeom>
        </p:spPr>
      </p:pic>
      <p:sp>
        <p:nvSpPr>
          <p:cNvPr id="14" name="文本框 13"/>
          <p:cNvSpPr txBox="1"/>
          <p:nvPr/>
        </p:nvSpPr>
        <p:spPr>
          <a:xfrm>
            <a:off x="1572412" y="-4244"/>
            <a:ext cx="4416425" cy="460375"/>
          </a:xfrm>
          <a:prstGeom prst="rect">
            <a:avLst/>
          </a:prstGeom>
          <a:noFill/>
        </p:spPr>
        <p:txBody>
          <a:bodyPr wrap="none" rtlCol="0">
            <a:spAutoFit/>
          </a:bodyPr>
          <a:p>
            <a:pPr algn="l"/>
            <a:r>
              <a:rPr lang="zh-CN" sz="2400" dirty="0">
                <a:latin typeface="+mj-lt"/>
                <a:ea typeface="SimSun" panose="02010600030101010101" pitchFamily="2" charset="-122"/>
              </a:rPr>
              <a:t>无序薄膜中电流驱动的</a:t>
            </a:r>
            <a:r>
              <a:rPr lang="en-US" altLang="zh-CN" sz="2400" dirty="0">
                <a:latin typeface="+mj-lt"/>
                <a:ea typeface="SimSun" panose="02010600030101010101" pitchFamily="2" charset="-122"/>
              </a:rPr>
              <a:t>sk</a:t>
            </a:r>
            <a:r>
              <a:rPr lang="zh-CN" altLang="en-US" sz="2400" dirty="0">
                <a:latin typeface="+mj-lt"/>
                <a:ea typeface="SimSun" panose="02010600030101010101" pitchFamily="2" charset="-122"/>
              </a:rPr>
              <a:t>动力学</a:t>
            </a:r>
            <a:endParaRPr lang="zh-CN" altLang="en-US" sz="2400" dirty="0">
              <a:latin typeface="+mj-lt"/>
              <a:ea typeface="SimSun" panose="02010600030101010101" pitchFamily="2" charset="-122"/>
            </a:endParaRPr>
          </a:p>
        </p:txBody>
      </p:sp>
      <p:sp>
        <p:nvSpPr>
          <p:cNvPr id="3" name="Text Box 2"/>
          <p:cNvSpPr txBox="1"/>
          <p:nvPr/>
        </p:nvSpPr>
        <p:spPr>
          <a:xfrm>
            <a:off x="5375910" y="399415"/>
            <a:ext cx="213423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1"/>
          <p:nvPr/>
        </p:nvSpPr>
        <p:spPr>
          <a:xfrm>
            <a:off x="66040" y="1593215"/>
            <a:ext cx="3828415" cy="953135"/>
          </a:xfrm>
          <a:prstGeom prst="rect">
            <a:avLst/>
          </a:prstGeom>
          <a:noFill/>
        </p:spPr>
        <p:txBody>
          <a:bodyPr wrap="square" rtlCol="0">
            <a:spAutoFit/>
          </a:bodyPr>
          <a:p>
            <a:pPr marL="285750" indent="-285750">
              <a:buFont typeface="Arial" panose="020B0604020202020204" pitchFamily="34" charset="0"/>
              <a:buChar char="•"/>
            </a:pPr>
            <a:r>
              <a:rPr lang="zh-CN" altLang="en-US" sz="1400">
                <a:solidFill>
                  <a:schemeClr val="tx1"/>
                </a:solidFill>
                <a:ea typeface="SimSun" panose="02010600030101010101" pitchFamily="2" charset="-122"/>
              </a:rPr>
              <a:t>绝热项</a:t>
            </a:r>
            <a:r>
              <a:rPr lang="en-US" altLang="zh-CN" sz="1400">
                <a:solidFill>
                  <a:schemeClr val="tx1"/>
                </a:solidFill>
                <a:ea typeface="SimSun" panose="02010600030101010101" pitchFamily="2" charset="-122"/>
              </a:rPr>
              <a:t>+</a:t>
            </a:r>
            <a:r>
              <a:rPr lang="zh-CN" altLang="en-US" sz="1400">
                <a:solidFill>
                  <a:schemeClr val="tx1"/>
                </a:solidFill>
                <a:ea typeface="SimSun" panose="02010600030101010101" pitchFamily="2" charset="-122"/>
              </a:rPr>
              <a:t>非绝热项</a:t>
            </a:r>
            <a:r>
              <a:rPr lang="en-US" altLang="zh-CN" sz="1400">
                <a:solidFill>
                  <a:schemeClr val="tx1"/>
                </a:solidFill>
                <a:ea typeface="SimSun" panose="02010600030101010101" pitchFamily="2" charset="-122"/>
              </a:rPr>
              <a:t>beta</a:t>
            </a:r>
            <a:endParaRPr lang="en-US" altLang="zh-CN"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本文忽略</a:t>
            </a:r>
            <a:r>
              <a:rPr lang="en-US" altLang="zh-CN" sz="1400">
                <a:solidFill>
                  <a:schemeClr val="tx1"/>
                </a:solidFill>
                <a:ea typeface="SimSun" panose="02010600030101010101" pitchFamily="2" charset="-122"/>
              </a:rPr>
              <a:t>beta</a:t>
            </a:r>
            <a:r>
              <a:rPr lang="zh-CN" altLang="en-US" sz="1400">
                <a:solidFill>
                  <a:schemeClr val="tx1"/>
                </a:solidFill>
                <a:ea typeface="SimSun" panose="02010600030101010101" pitchFamily="2" charset="-122"/>
              </a:rPr>
              <a:t>项，因为在刚体假设下它只影响</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的内禀</a:t>
            </a:r>
            <a:r>
              <a:rPr lang="en-US" altLang="zh-CN" sz="1400">
                <a:solidFill>
                  <a:schemeClr val="tx1"/>
                </a:solidFill>
                <a:ea typeface="SimSun" panose="02010600030101010101" pitchFamily="2" charset="-122"/>
              </a:rPr>
              <a:t>Hall</a:t>
            </a:r>
            <a:r>
              <a:rPr lang="zh-CN" altLang="en-US" sz="1400">
                <a:solidFill>
                  <a:schemeClr val="tx1"/>
                </a:solidFill>
                <a:ea typeface="SimSun" panose="02010600030101010101" pitchFamily="2" charset="-122"/>
              </a:rPr>
              <a:t>角</a:t>
            </a:r>
            <a:endParaRPr lang="zh-CN" altLang="en-US" sz="1400">
              <a:solidFill>
                <a:schemeClr val="tx1"/>
              </a:solidFill>
              <a:ea typeface="SimSun" panose="02010600030101010101" pitchFamily="2" charset="-122"/>
            </a:endParaRPr>
          </a:p>
          <a:p>
            <a:pPr marL="285750" indent="-285750">
              <a:buFont typeface="Arial" panose="020B0604020202020204" pitchFamily="34" charset="0"/>
              <a:buChar char="•"/>
            </a:pPr>
            <a:r>
              <a:rPr lang="zh-CN" altLang="en-US" sz="1400">
                <a:solidFill>
                  <a:schemeClr val="tx1"/>
                </a:solidFill>
                <a:ea typeface="SimSun" panose="02010600030101010101" pitchFamily="2" charset="-122"/>
              </a:rPr>
              <a:t>结论与外加驱动为</a:t>
            </a:r>
            <a:r>
              <a:rPr lang="en-US" altLang="en-US" sz="1400">
                <a:sym typeface="+mn-ea"/>
              </a:rPr>
              <a:t>自旋霍尔力矩</a:t>
            </a:r>
            <a:r>
              <a:rPr lang="zh-CN" altLang="en-US" sz="1400">
                <a:ea typeface="SimSun" panose="02010600030101010101" pitchFamily="2" charset="-122"/>
                <a:sym typeface="+mn-ea"/>
              </a:rPr>
              <a:t>时相似</a:t>
            </a:r>
            <a:endParaRPr lang="zh-CN" altLang="en-US" sz="1400">
              <a:solidFill>
                <a:schemeClr val="tx1"/>
              </a:solidFill>
              <a:ea typeface="SimSun" panose="02010600030101010101" pitchFamily="2" charset="-122"/>
              <a:sym typeface="+mn-ea"/>
            </a:endParaRPr>
          </a:p>
        </p:txBody>
      </p:sp>
      <p:sp>
        <p:nvSpPr>
          <p:cNvPr id="4" name="Text Box 3"/>
          <p:cNvSpPr txBox="1"/>
          <p:nvPr/>
        </p:nvSpPr>
        <p:spPr>
          <a:xfrm>
            <a:off x="66040" y="83185"/>
            <a:ext cx="594995" cy="460375"/>
          </a:xfrm>
          <a:prstGeom prst="rect">
            <a:avLst/>
          </a:prstGeom>
          <a:noFill/>
        </p:spPr>
        <p:txBody>
          <a:bodyPr wrap="square" rtlCol="0">
            <a:spAutoFit/>
          </a:bodyPr>
          <a:p>
            <a:r>
              <a:rPr lang="zh-CN" altLang="en-US" sz="1200">
                <a:solidFill>
                  <a:srgbClr val="FF0000"/>
                </a:solidFill>
                <a:ea typeface="SimSun" panose="02010600030101010101" pitchFamily="2" charset="-122"/>
              </a:rPr>
              <a:t>数值模拟</a:t>
            </a:r>
            <a:endParaRPr lang="zh-CN" altLang="en-US" sz="1200">
              <a:solidFill>
                <a:srgbClr val="FF0000"/>
              </a:solidFill>
              <a:ea typeface="SimSun" panose="02010600030101010101" pitchFamily="2" charset="-122"/>
            </a:endParaRPr>
          </a:p>
        </p:txBody>
      </p:sp>
      <p:pic>
        <p:nvPicPr>
          <p:cNvPr id="5" name="Picture 4" descr="/home/ligy/Pictures/1.png1"/>
          <p:cNvPicPr>
            <a:picLocks noChangeAspect="1"/>
          </p:cNvPicPr>
          <p:nvPr/>
        </p:nvPicPr>
        <p:blipFill>
          <a:blip r:embed="rId2"/>
          <a:srcRect/>
          <a:stretch>
            <a:fillRect/>
          </a:stretch>
        </p:blipFill>
        <p:spPr>
          <a:xfrm>
            <a:off x="1263015" y="1210310"/>
            <a:ext cx="1434465" cy="222885"/>
          </a:xfrm>
          <a:prstGeom prst="rect">
            <a:avLst/>
          </a:prstGeom>
        </p:spPr>
      </p:pic>
      <p:sp>
        <p:nvSpPr>
          <p:cNvPr id="11" name="Text Box 10"/>
          <p:cNvSpPr txBox="1"/>
          <p:nvPr/>
        </p:nvSpPr>
        <p:spPr>
          <a:xfrm>
            <a:off x="4658995" y="889635"/>
            <a:ext cx="916305"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1"/>
          <p:nvPr/>
        </p:nvSpPr>
        <p:spPr>
          <a:xfrm>
            <a:off x="6320790" y="889635"/>
            <a:ext cx="916305"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1"/>
          <p:nvPr/>
        </p:nvSpPr>
        <p:spPr>
          <a:xfrm>
            <a:off x="66040" y="3119755"/>
            <a:ext cx="4371975" cy="1168400"/>
          </a:xfrm>
          <a:prstGeom prst="rect">
            <a:avLst/>
          </a:prstGeom>
          <a:noFill/>
        </p:spPr>
        <p:txBody>
          <a:bodyPr wrap="square" rtlCol="0">
            <a:spAutoFit/>
          </a:bodyPr>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红色箭头</a:t>
            </a:r>
            <a:r>
              <a:rPr lang="en-US" altLang="zh-CN" sz="1400">
                <a:solidFill>
                  <a:schemeClr val="tx1"/>
                </a:solidFill>
                <a:ea typeface="SimSun" panose="02010600030101010101" pitchFamily="2" charset="-122"/>
              </a:rPr>
              <a:t>v0</a:t>
            </a:r>
            <a:r>
              <a:rPr lang="zh-CN" altLang="en-US" sz="1400">
                <a:solidFill>
                  <a:schemeClr val="tx1"/>
                </a:solidFill>
                <a:ea typeface="SimSun" panose="02010600030101010101" pitchFamily="2" charset="-122"/>
              </a:rPr>
              <a:t>代表理想情况下</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的运动轨迹</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小电流时大多数情况会</a:t>
            </a:r>
            <a:r>
              <a:rPr lang="en-US" altLang="zh-CN" sz="1400">
                <a:solidFill>
                  <a:schemeClr val="tx1"/>
                </a:solidFill>
                <a:ea typeface="SimSun" panose="02010600030101010101" pitchFamily="2" charset="-122"/>
              </a:rPr>
              <a:t>pin</a:t>
            </a:r>
            <a:r>
              <a:rPr lang="zh-CN" altLang="en-US" sz="1400">
                <a:solidFill>
                  <a:schemeClr val="tx1"/>
                </a:solidFill>
                <a:ea typeface="SimSun" panose="02010600030101010101" pitchFamily="2" charset="-122"/>
              </a:rPr>
              <a:t>，轨迹有螺旋</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属性</a:t>
            </a:r>
            <a:r>
              <a:rPr lang="en-US" altLang="zh-CN" sz="1400">
                <a:solidFill>
                  <a:schemeClr val="tx1"/>
                </a:solidFill>
                <a:ea typeface="SimSun" panose="02010600030101010101" pitchFamily="2" charset="-122"/>
              </a:rPr>
              <a:t>)</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大电流下，</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会向理想情况靠拢</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此效应即：无序外加的电流依赖的</a:t>
            </a:r>
            <a:r>
              <a:rPr lang="en-US" altLang="zh-CN" sz="1400">
                <a:solidFill>
                  <a:schemeClr val="tx1"/>
                </a:solidFill>
                <a:ea typeface="SimSun" panose="02010600030101010101" pitchFamily="2" charset="-122"/>
              </a:rPr>
              <a:t>sk Hall</a:t>
            </a:r>
            <a:r>
              <a:rPr lang="zh-CN" altLang="en-US" sz="1400">
                <a:solidFill>
                  <a:schemeClr val="tx1"/>
                </a:solidFill>
                <a:ea typeface="SimSun" panose="02010600030101010101" pitchFamily="2" charset="-122"/>
              </a:rPr>
              <a:t>效应</a:t>
            </a:r>
            <a:r>
              <a:rPr lang="en-US" altLang="zh-CN" sz="1400">
                <a:solidFill>
                  <a:schemeClr val="tx1"/>
                </a:solidFill>
                <a:ea typeface="SimSun" panose="02010600030101010101" pitchFamily="2" charset="-122"/>
              </a:rPr>
              <a:t>(</a:t>
            </a:r>
            <a:r>
              <a:rPr lang="zh-CN" altLang="en-US" sz="1400">
                <a:solidFill>
                  <a:schemeClr val="tx1"/>
                </a:solidFill>
                <a:ea typeface="SimSun" panose="02010600030101010101" pitchFamily="2" charset="-122"/>
              </a:rPr>
              <a:t>电流大小不同，</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运动时偏转角度不同</a:t>
            </a:r>
            <a:r>
              <a:rPr lang="en-US" altLang="zh-CN" sz="1400">
                <a:solidFill>
                  <a:schemeClr val="tx1"/>
                </a:solidFill>
                <a:ea typeface="SimSun" panose="02010600030101010101" pitchFamily="2" charset="-122"/>
              </a:rPr>
              <a:t>)</a:t>
            </a:r>
            <a:endParaRPr lang="en-US" altLang="zh-CN" sz="1400">
              <a:solidFill>
                <a:schemeClr val="tx1"/>
              </a:solidFill>
              <a:ea typeface="SimSun" panose="02010600030101010101" pitchFamily="2" charset="-122"/>
            </a:endParaRPr>
          </a:p>
        </p:txBody>
      </p:sp>
      <p:sp>
        <p:nvSpPr>
          <p:cNvPr id="16" name="Text Box 15"/>
          <p:cNvSpPr txBox="1"/>
          <p:nvPr/>
        </p:nvSpPr>
        <p:spPr>
          <a:xfrm>
            <a:off x="4309110" y="2239645"/>
            <a:ext cx="3027680" cy="306705"/>
          </a:xfrm>
          <a:prstGeom prst="rect">
            <a:avLst/>
          </a:prstGeom>
          <a:noFill/>
        </p:spPr>
        <p:txBody>
          <a:bodyPr wrap="none" rtlCol="0">
            <a:spAutoFit/>
          </a:bodyPr>
          <a:p>
            <a:r>
              <a:rPr lang="en-US" altLang="zh-CN" sz="1400">
                <a:ea typeface="SimSun" panose="02010600030101010101" pitchFamily="2" charset="-122"/>
              </a:rPr>
              <a:t>2. </a:t>
            </a:r>
            <a:r>
              <a:rPr lang="zh-CN" altLang="en-US" sz="1400">
                <a:ea typeface="SimSun" panose="02010600030101010101" pitchFamily="2" charset="-122"/>
              </a:rPr>
              <a:t>面内自旋极化电流产生的自旋力矩</a:t>
            </a:r>
            <a:endParaRPr lang="zh-CN" altLang="en-US" sz="1400">
              <a:ea typeface="SimSun" panose="02010600030101010101" pitchFamily="2" charset="-122"/>
            </a:endParaRPr>
          </a:p>
        </p:txBody>
      </p:sp>
      <p:pic>
        <p:nvPicPr>
          <p:cNvPr id="18" name="Picture 17" descr="/home/ligy/Pictures/1.png1"/>
          <p:cNvPicPr>
            <a:picLocks noChangeAspect="1"/>
          </p:cNvPicPr>
          <p:nvPr/>
        </p:nvPicPr>
        <p:blipFill>
          <a:blip r:embed="rId3"/>
          <a:srcRect/>
          <a:stretch>
            <a:fillRect/>
          </a:stretch>
        </p:blipFill>
        <p:spPr>
          <a:xfrm>
            <a:off x="782320" y="814705"/>
            <a:ext cx="2553335" cy="211455"/>
          </a:xfrm>
          <a:prstGeom prst="rect">
            <a:avLst/>
          </a:prstGeom>
        </p:spPr>
      </p:pic>
      <p:cxnSp>
        <p:nvCxnSpPr>
          <p:cNvPr id="20" name="Straight Arrow Connector 19"/>
          <p:cNvCxnSpPr/>
          <p:nvPr/>
        </p:nvCxnSpPr>
        <p:spPr>
          <a:xfrm flipV="1">
            <a:off x="6144260" y="2219325"/>
            <a:ext cx="353060" cy="8128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flipV="1">
            <a:off x="5500370" y="2169795"/>
            <a:ext cx="275590" cy="6985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2" name="Picture 21" descr="/home/ligy/Pictures/1.png1"/>
          <p:cNvPicPr>
            <a:picLocks noChangeAspect="1"/>
          </p:cNvPicPr>
          <p:nvPr/>
        </p:nvPicPr>
        <p:blipFill>
          <a:blip r:embed="rId4"/>
          <a:srcRect/>
          <a:stretch>
            <a:fillRect/>
          </a:stretch>
        </p:blipFill>
        <p:spPr>
          <a:xfrm>
            <a:off x="4736465" y="2843530"/>
            <a:ext cx="2731135" cy="1976755"/>
          </a:xfrm>
          <a:prstGeom prst="rect">
            <a:avLst/>
          </a:prstGeom>
        </p:spPr>
      </p:pic>
      <p:sp>
        <p:nvSpPr>
          <p:cNvPr id="23" name="Text Box 22"/>
          <p:cNvSpPr txBox="1"/>
          <p:nvPr/>
        </p:nvSpPr>
        <p:spPr>
          <a:xfrm>
            <a:off x="4484370" y="4916805"/>
            <a:ext cx="3025775" cy="521970"/>
          </a:xfrm>
          <a:prstGeom prst="rect">
            <a:avLst/>
          </a:prstGeom>
          <a:noFill/>
        </p:spPr>
        <p:txBody>
          <a:bodyPr wrap="square" rtlCol="0">
            <a:spAutoFit/>
          </a:bodyPr>
          <a:p>
            <a:r>
              <a:rPr lang="zh-CN" sz="1400">
                <a:ea typeface="SimSun" panose="02010600030101010101" pitchFamily="2" charset="-122"/>
              </a:rPr>
              <a:t>无序下，不同电流密度产生的自旋</a:t>
            </a:r>
            <a:r>
              <a:rPr lang="en-US" altLang="zh-CN" sz="1400">
                <a:ea typeface="SimSun" panose="02010600030101010101" pitchFamily="2" charset="-122"/>
              </a:rPr>
              <a:t>Hall</a:t>
            </a:r>
            <a:r>
              <a:rPr lang="zh-CN" altLang="en-US" sz="1400">
                <a:ea typeface="SimSun" panose="02010600030101010101" pitchFamily="2" charset="-122"/>
              </a:rPr>
              <a:t>力矩驱动的</a:t>
            </a:r>
            <a:r>
              <a:rPr lang="en-US" altLang="zh-CN" sz="1400">
                <a:ea typeface="SimSun" panose="02010600030101010101" pitchFamily="2" charset="-122"/>
              </a:rPr>
              <a:t>sk</a:t>
            </a:r>
            <a:r>
              <a:rPr lang="zh-CN" altLang="en-US" sz="1400">
                <a:ea typeface="SimSun" panose="02010600030101010101" pitchFamily="2" charset="-122"/>
              </a:rPr>
              <a:t>轨迹</a:t>
            </a:r>
            <a:endParaRPr lang="zh-CN" altLang="en-US" sz="1400">
              <a:ea typeface="SimSun" panose="02010600030101010101" pitchFamily="2" charset="-122"/>
            </a:endParaRPr>
          </a:p>
        </p:txBody>
      </p:sp>
      <p:sp>
        <p:nvSpPr>
          <p:cNvPr id="25" name="Text Box 24"/>
          <p:cNvSpPr txBox="1"/>
          <p:nvPr/>
        </p:nvSpPr>
        <p:spPr>
          <a:xfrm>
            <a:off x="5332730" y="3119755"/>
            <a:ext cx="980440" cy="275590"/>
          </a:xfrm>
          <a:prstGeom prst="rect">
            <a:avLst/>
          </a:prstGeom>
          <a:noFill/>
        </p:spPr>
        <p:txBody>
          <a:bodyPr wrap="square" rtlCol="0">
            <a:spAutoFit/>
          </a:bodyPr>
          <a:p>
            <a:r>
              <a:rPr lang="en-US" altLang="en-US" sz="1200" b="1">
                <a:solidFill>
                  <a:srgbClr val="FF0000"/>
                </a:solidFill>
              </a:rPr>
              <a:t>小</a:t>
            </a:r>
            <a:r>
              <a:rPr lang="zh-CN" altLang="en-US" sz="1200" b="1">
                <a:solidFill>
                  <a:srgbClr val="FF0000"/>
                </a:solidFill>
                <a:ea typeface="SimSun" panose="02010600030101010101" pitchFamily="2" charset="-122"/>
              </a:rPr>
              <a:t>电流密度</a:t>
            </a:r>
            <a:endParaRPr lang="zh-CN" altLang="en-US" sz="1200" b="1">
              <a:solidFill>
                <a:srgbClr val="FF0000"/>
              </a:solidFill>
              <a:ea typeface="SimSun" panose="02010600030101010101" pitchFamily="2" charset="-122"/>
            </a:endParaRPr>
          </a:p>
        </p:txBody>
      </p:sp>
      <p:sp>
        <p:nvSpPr>
          <p:cNvPr id="26" name="Text Box 25"/>
          <p:cNvSpPr txBox="1"/>
          <p:nvPr/>
        </p:nvSpPr>
        <p:spPr>
          <a:xfrm>
            <a:off x="5163820" y="4400550"/>
            <a:ext cx="980440" cy="275590"/>
          </a:xfrm>
          <a:prstGeom prst="rect">
            <a:avLst/>
          </a:prstGeom>
          <a:noFill/>
        </p:spPr>
        <p:txBody>
          <a:bodyPr wrap="square" rtlCol="0">
            <a:spAutoFit/>
          </a:bodyPr>
          <a:p>
            <a:r>
              <a:rPr lang="zh-CN" altLang="en-US" sz="1200" b="1">
                <a:solidFill>
                  <a:srgbClr val="FF0000"/>
                </a:solidFill>
                <a:ea typeface="SimSun" panose="02010600030101010101" pitchFamily="2" charset="-122"/>
              </a:rPr>
              <a:t>大电流密度</a:t>
            </a:r>
            <a:endParaRPr lang="zh-CN" altLang="en-US" sz="1200" b="1">
              <a:solidFill>
                <a:srgbClr val="FF0000"/>
              </a:solidFill>
              <a:ea typeface="SimSun" panose="02010600030101010101" pitchFamily="2" charset="-122"/>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570382" y="836"/>
            <a:ext cx="6666865" cy="398780"/>
          </a:xfrm>
          <a:prstGeom prst="rect">
            <a:avLst/>
          </a:prstGeom>
          <a:noFill/>
        </p:spPr>
        <p:txBody>
          <a:bodyPr wrap="none" rtlCol="0">
            <a:spAutoFit/>
          </a:bodyPr>
          <a:p>
            <a:pPr algn="l"/>
            <a:r>
              <a:rPr lang="zh-CN" sz="2000" dirty="0">
                <a:solidFill>
                  <a:srgbClr val="FF0000"/>
                </a:solidFill>
                <a:latin typeface="+mj-lt"/>
                <a:ea typeface="SimSun" panose="02010600030101010101" pitchFamily="2" charset="-122"/>
              </a:rPr>
              <a:t>反铁磁</a:t>
            </a:r>
            <a:r>
              <a:rPr lang="zh-CN" sz="2000" dirty="0">
                <a:latin typeface="+mj-lt"/>
                <a:ea typeface="SimSun" panose="02010600030101010101" pitchFamily="2" charset="-122"/>
              </a:rPr>
              <a:t>和重金属异质结中的电子</a:t>
            </a:r>
            <a:r>
              <a:rPr lang="en-US" altLang="zh-CN" sz="2000" dirty="0">
                <a:latin typeface="+mj-lt"/>
                <a:ea typeface="SimSun" panose="02010600030101010101" pitchFamily="2" charset="-122"/>
              </a:rPr>
              <a:t>magnon</a:t>
            </a:r>
            <a:r>
              <a:rPr lang="zh-CN" altLang="en-US" sz="2000" dirty="0">
                <a:latin typeface="+mj-lt"/>
                <a:ea typeface="SimSun" panose="02010600030101010101" pitchFamily="2" charset="-122"/>
              </a:rPr>
              <a:t>转换与</a:t>
            </a:r>
            <a:r>
              <a:rPr lang="en-US" altLang="zh-CN" sz="2000" dirty="0">
                <a:latin typeface="+mj-lt"/>
                <a:ea typeface="SimSun" panose="02010600030101010101" pitchFamily="2" charset="-122"/>
              </a:rPr>
              <a:t>magnonic SP</a:t>
            </a:r>
            <a:endParaRPr lang="en-US" altLang="zh-CN" sz="2000" dirty="0">
              <a:latin typeface="+mj-lt"/>
              <a:ea typeface="SimSun" panose="02010600030101010101" pitchFamily="2" charset="-122"/>
            </a:endParaRPr>
          </a:p>
        </p:txBody>
      </p:sp>
      <p:sp>
        <p:nvSpPr>
          <p:cNvPr id="3" name="Text Box 2"/>
          <p:cNvSpPr txBox="1"/>
          <p:nvPr/>
        </p:nvSpPr>
        <p:spPr>
          <a:xfrm>
            <a:off x="5333365" y="336550"/>
            <a:ext cx="2134235" cy="275590"/>
          </a:xfrm>
          <a:prstGeom prst="rect">
            <a:avLst/>
          </a:prstGeom>
          <a:noFill/>
        </p:spPr>
        <p:txBody>
          <a:bodyPr wrap="square" rtlCol="0">
            <a:spAutoFit/>
          </a:bodyPr>
          <a:p>
            <a:r>
              <a:rPr lang="en-US" altLang="en-US" sz="1200"/>
              <a:t>PRB 103, 064404 (2021)</a:t>
            </a:r>
            <a:endParaRPr lang="en-US" altLang="en-US" sz="1200"/>
          </a:p>
        </p:txBody>
      </p:sp>
      <p:sp>
        <p:nvSpPr>
          <p:cNvPr id="4" name="Text Box 3"/>
          <p:cNvSpPr txBox="1"/>
          <p:nvPr/>
        </p:nvSpPr>
        <p:spPr>
          <a:xfrm>
            <a:off x="66040" y="21463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理论</a:t>
            </a:r>
            <a:endParaRPr lang="zh-CN" altLang="en-US" sz="1200">
              <a:solidFill>
                <a:srgbClr val="FF0000"/>
              </a:solidFill>
              <a:ea typeface="SimSun" panose="02010600030101010101" pitchFamily="2" charset="-122"/>
            </a:endParaRPr>
          </a:p>
        </p:txBody>
      </p:sp>
      <p:sp>
        <p:nvSpPr>
          <p:cNvPr id="15" name="Text Box 14"/>
          <p:cNvSpPr txBox="1"/>
          <p:nvPr/>
        </p:nvSpPr>
        <p:spPr>
          <a:xfrm>
            <a:off x="66040" y="534035"/>
            <a:ext cx="7306945" cy="3538220"/>
          </a:xfrm>
          <a:prstGeom prst="rect">
            <a:avLst/>
          </a:prstGeom>
          <a:noFill/>
        </p:spPr>
        <p:txBody>
          <a:bodyPr wrap="square" rtlCol="0">
            <a:spAutoFit/>
          </a:bodyPr>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本文研究</a:t>
            </a:r>
            <a:r>
              <a:rPr lang="zh-CN" altLang="en-US" sz="1400">
                <a:solidFill>
                  <a:srgbClr val="FF0000"/>
                </a:solidFill>
                <a:ea typeface="SimSun" panose="02010600030101010101" pitchFamily="2" charset="-122"/>
              </a:rPr>
              <a:t>有限温度下</a:t>
            </a:r>
            <a:r>
              <a:rPr lang="en-US" altLang="zh-CN" sz="1400">
                <a:solidFill>
                  <a:schemeClr val="tx1"/>
                </a:solidFill>
                <a:ea typeface="SimSun" panose="02010600030101010101" pitchFamily="2" charset="-122"/>
              </a:rPr>
              <a:t>AF/HM</a:t>
            </a:r>
            <a:r>
              <a:rPr lang="zh-CN" altLang="en-US" sz="1400">
                <a:solidFill>
                  <a:schemeClr val="tx1"/>
                </a:solidFill>
                <a:ea typeface="SimSun" panose="02010600030101010101" pitchFamily="2" charset="-122"/>
              </a:rPr>
              <a:t>界面处电子与</a:t>
            </a:r>
            <a:r>
              <a:rPr lang="en-US" altLang="zh-CN" sz="1400">
                <a:solidFill>
                  <a:schemeClr val="tx1"/>
                </a:solidFill>
                <a:ea typeface="SimSun" panose="02010600030101010101" pitchFamily="2" charset="-122"/>
              </a:rPr>
              <a:t>m</a:t>
            </a:r>
            <a:r>
              <a:rPr lang="en-US" altLang="en-US" sz="1400">
                <a:solidFill>
                  <a:schemeClr val="tx1"/>
                </a:solidFill>
                <a:ea typeface="SimSun" panose="02010600030101010101" pitchFamily="2" charset="-122"/>
              </a:rPr>
              <a:t>agnon</a:t>
            </a:r>
            <a:r>
              <a:rPr lang="zh-CN" altLang="en-US" sz="1400">
                <a:solidFill>
                  <a:schemeClr val="tx1"/>
                </a:solidFill>
                <a:ea typeface="SimSun" panose="02010600030101010101" pitchFamily="2" charset="-122"/>
              </a:rPr>
              <a:t>的自旋交换</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物理机制：与左右手性的热</a:t>
            </a:r>
            <a:r>
              <a:rPr lang="en-US" altLang="zh-CN" sz="1400">
                <a:solidFill>
                  <a:schemeClr val="tx1"/>
                </a:solidFill>
                <a:ea typeface="SimSun" panose="02010600030101010101" pitchFamily="2" charset="-122"/>
              </a:rPr>
              <a:t>magnon</a:t>
            </a:r>
            <a:r>
              <a:rPr lang="zh-CN" altLang="en-US" sz="1400">
                <a:solidFill>
                  <a:schemeClr val="tx1"/>
                </a:solidFill>
                <a:ea typeface="SimSun" panose="02010600030101010101" pitchFamily="2" charset="-122"/>
              </a:rPr>
              <a:t>的产生湮灭相联系的自旋力矩</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产生与湮灭强烈地依赖电子极化方向与</a:t>
            </a:r>
            <a:r>
              <a:rPr lang="en-US" altLang="zh-CN" sz="1400">
                <a:solidFill>
                  <a:schemeClr val="tx1"/>
                </a:solidFill>
                <a:ea typeface="SimSun" panose="02010600030101010101" pitchFamily="2" charset="-122"/>
              </a:rPr>
              <a:t>magnon</a:t>
            </a:r>
            <a:r>
              <a:rPr lang="zh-CN" altLang="en-US" sz="1400">
                <a:solidFill>
                  <a:schemeClr val="tx1"/>
                </a:solidFill>
                <a:ea typeface="SimSun" panose="02010600030101010101" pitchFamily="2" charset="-122"/>
              </a:rPr>
              <a:t>自旋方向的相对朝向</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产生电子自旋流：非磁金属中的</a:t>
            </a:r>
            <a:r>
              <a:rPr lang="en-US" altLang="zh-CN" sz="1400">
                <a:solidFill>
                  <a:schemeClr val="tx1"/>
                </a:solidFill>
                <a:ea typeface="SimSun" panose="02010600030101010101" pitchFamily="2" charset="-122"/>
              </a:rPr>
              <a:t>SHE</a:t>
            </a:r>
            <a:r>
              <a:rPr lang="zh-CN" altLang="en-US" sz="1400">
                <a:solidFill>
                  <a:schemeClr val="tx1"/>
                </a:solidFill>
                <a:ea typeface="SimSun" panose="02010600030101010101" pitchFamily="2" charset="-122"/>
              </a:rPr>
              <a:t>，铁磁层中的</a:t>
            </a:r>
            <a:r>
              <a:rPr lang="en-US" altLang="zh-CN" sz="1400">
                <a:solidFill>
                  <a:schemeClr val="tx1"/>
                </a:solidFill>
                <a:ea typeface="SimSun" panose="02010600030101010101" pitchFamily="2" charset="-122"/>
              </a:rPr>
              <a:t>SP</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产生</a:t>
            </a:r>
            <a:r>
              <a:rPr lang="en-US" altLang="zh-CN" sz="1400">
                <a:solidFill>
                  <a:schemeClr val="tx1"/>
                </a:solidFill>
                <a:ea typeface="SimSun" panose="02010600030101010101" pitchFamily="2" charset="-122"/>
              </a:rPr>
              <a:t>magnon</a:t>
            </a:r>
            <a:r>
              <a:rPr lang="zh-CN" altLang="en-US" sz="1400">
                <a:solidFill>
                  <a:schemeClr val="tx1"/>
                </a:solidFill>
                <a:ea typeface="SimSun" panose="02010600030101010101" pitchFamily="2" charset="-122"/>
              </a:rPr>
              <a:t>自旋流：通过施加温度梯度，微波场，电子的自旋转移力矩</a:t>
            </a:r>
            <a:r>
              <a:rPr lang="en-US" altLang="zh-CN" sz="1400">
                <a:solidFill>
                  <a:schemeClr val="tx1"/>
                </a:solidFill>
                <a:ea typeface="SimSun" panose="02010600030101010101" pitchFamily="2" charset="-122"/>
              </a:rPr>
              <a:t>STT</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反铁磁中也发现了各种效应：</a:t>
            </a:r>
            <a:r>
              <a:rPr lang="en-US" altLang="zh-CN" sz="1400">
                <a:solidFill>
                  <a:schemeClr val="tx1"/>
                </a:solidFill>
                <a:ea typeface="SimSun" panose="02010600030101010101" pitchFamily="2" charset="-122"/>
              </a:rPr>
              <a:t>[20-30]</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rgbClr val="FF0000"/>
                </a:solidFill>
                <a:ea typeface="SimSun" panose="02010600030101010101" pitchFamily="2" charset="-122"/>
              </a:rPr>
              <a:t>反铁磁中有两套角动量方向相反的简并</a:t>
            </a:r>
            <a:r>
              <a:rPr lang="en-US" altLang="zh-CN" sz="1400">
                <a:solidFill>
                  <a:srgbClr val="FF0000"/>
                </a:solidFill>
                <a:ea typeface="SimSun" panose="02010600030101010101" pitchFamily="2" charset="-122"/>
              </a:rPr>
              <a:t>magnon</a:t>
            </a:r>
            <a:r>
              <a:rPr lang="zh-CN" altLang="en-US" sz="1400">
                <a:solidFill>
                  <a:srgbClr val="FF0000"/>
                </a:solidFill>
                <a:ea typeface="SimSun" panose="02010600030101010101" pitchFamily="2" charset="-122"/>
              </a:rPr>
              <a:t>模式，要产生</a:t>
            </a:r>
            <a:r>
              <a:rPr lang="en-US" altLang="zh-CN" sz="1400">
                <a:solidFill>
                  <a:srgbClr val="FF0000"/>
                </a:solidFill>
                <a:ea typeface="SimSun" panose="02010600030101010101" pitchFamily="2" charset="-122"/>
              </a:rPr>
              <a:t>magnonic</a:t>
            </a:r>
            <a:r>
              <a:rPr lang="zh-CN" altLang="en-US" sz="1400">
                <a:solidFill>
                  <a:srgbClr val="FF0000"/>
                </a:solidFill>
                <a:ea typeface="SimSun" panose="02010600030101010101" pitchFamily="2" charset="-122"/>
              </a:rPr>
              <a:t>自旋流意味着两个模式的对称性破缺</a:t>
            </a:r>
            <a:r>
              <a:rPr lang="en-US" altLang="zh-CN" sz="1400">
                <a:solidFill>
                  <a:schemeClr val="tx1"/>
                </a:solidFill>
                <a:ea typeface="SimSun" panose="02010600030101010101" pitchFamily="2" charset="-122"/>
              </a:rPr>
              <a:t>[22,27,38]</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破除简并的方法：外加磁场，与邻近</a:t>
            </a:r>
            <a:r>
              <a:rPr lang="en-US" altLang="zh-CN" sz="1400">
                <a:solidFill>
                  <a:schemeClr val="tx1"/>
                </a:solidFill>
                <a:ea typeface="SimSun" panose="02010600030101010101" pitchFamily="2" charset="-122"/>
              </a:rPr>
              <a:t>FM</a:t>
            </a:r>
            <a:r>
              <a:rPr lang="zh-CN" altLang="en-US" sz="1400">
                <a:solidFill>
                  <a:schemeClr val="tx1"/>
                </a:solidFill>
                <a:ea typeface="SimSun" panose="02010600030101010101" pitchFamily="2" charset="-122"/>
              </a:rPr>
              <a:t>层的层间交换作用</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近期实验发现</a:t>
            </a:r>
            <a:r>
              <a:rPr lang="en-US" altLang="zh-CN" sz="1400">
                <a:solidFill>
                  <a:schemeClr val="tx1"/>
                </a:solidFill>
                <a:ea typeface="SimSun" panose="02010600030101010101" pitchFamily="2" charset="-122"/>
              </a:rPr>
              <a:t>NM</a:t>
            </a:r>
            <a:r>
              <a:rPr lang="en-US" altLang="en-US" sz="1400">
                <a:solidFill>
                  <a:schemeClr val="tx1"/>
                </a:solidFill>
                <a:ea typeface="SimSun" panose="02010600030101010101" pitchFamily="2" charset="-122"/>
              </a:rPr>
              <a:t>/AFM</a:t>
            </a:r>
            <a:r>
              <a:rPr lang="zh-CN" altLang="en-US" sz="1400">
                <a:solidFill>
                  <a:schemeClr val="tx1"/>
                </a:solidFill>
                <a:ea typeface="SimSun" panose="02010600030101010101" pitchFamily="2" charset="-122"/>
              </a:rPr>
              <a:t>界面的</a:t>
            </a:r>
            <a:r>
              <a:rPr lang="zh-CN" altLang="en-US" sz="1400">
                <a:solidFill>
                  <a:srgbClr val="FF0000"/>
                </a:solidFill>
                <a:ea typeface="SimSun" panose="02010600030101010101" pitchFamily="2" charset="-122"/>
              </a:rPr>
              <a:t>自旋积累会打破</a:t>
            </a:r>
            <a:r>
              <a:rPr lang="en-US" altLang="zh-CN" sz="1400">
                <a:solidFill>
                  <a:srgbClr val="FF0000"/>
                </a:solidFill>
                <a:ea typeface="SimSun" panose="02010600030101010101" pitchFamily="2" charset="-122"/>
              </a:rPr>
              <a:t>m</a:t>
            </a:r>
            <a:r>
              <a:rPr lang="en-US" altLang="en-US" sz="1400">
                <a:solidFill>
                  <a:srgbClr val="FF0000"/>
                </a:solidFill>
                <a:ea typeface="SimSun" panose="02010600030101010101" pitchFamily="2" charset="-122"/>
              </a:rPr>
              <a:t>agnon</a:t>
            </a:r>
            <a:r>
              <a:rPr lang="zh-CN" altLang="en-US" sz="1400">
                <a:solidFill>
                  <a:srgbClr val="FF0000"/>
                </a:solidFill>
                <a:ea typeface="SimSun" panose="02010600030101010101" pitchFamily="2" charset="-122"/>
              </a:rPr>
              <a:t>简并模式</a:t>
            </a:r>
            <a:r>
              <a:rPr lang="en-US" altLang="zh-CN" sz="1400">
                <a:solidFill>
                  <a:schemeClr val="tx1"/>
                </a:solidFill>
                <a:ea typeface="SimSun" panose="02010600030101010101" pitchFamily="2" charset="-122"/>
              </a:rPr>
              <a:t>[36,41]</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rgbClr val="FF0000"/>
                </a:solidFill>
                <a:ea typeface="SimSun" panose="02010600030101010101" pitchFamily="2" charset="-122"/>
              </a:rPr>
              <a:t>物理图像</a:t>
            </a:r>
            <a:r>
              <a:rPr lang="zh-CN" altLang="en-US" sz="1400">
                <a:solidFill>
                  <a:schemeClr val="tx1"/>
                </a:solidFill>
                <a:ea typeface="SimSun" panose="02010600030101010101" pitchFamily="2" charset="-122"/>
              </a:rPr>
              <a:t>：下面</a:t>
            </a:r>
            <a:r>
              <a:rPr lang="en-US" altLang="zh-CN" sz="1400">
                <a:solidFill>
                  <a:schemeClr val="tx1"/>
                </a:solidFill>
                <a:ea typeface="SimSun" panose="02010600030101010101" pitchFamily="2" charset="-122"/>
              </a:rPr>
              <a:t>HM</a:t>
            </a:r>
            <a:r>
              <a:rPr lang="zh-CN" altLang="en-US" sz="1400">
                <a:solidFill>
                  <a:schemeClr val="tx1"/>
                </a:solidFill>
                <a:ea typeface="SimSun" panose="02010600030101010101" pitchFamily="2" charset="-122"/>
              </a:rPr>
              <a:t>通电流，由于</a:t>
            </a:r>
            <a:r>
              <a:rPr lang="en-US" altLang="zh-CN" sz="1400">
                <a:solidFill>
                  <a:schemeClr val="tx1"/>
                </a:solidFill>
                <a:ea typeface="SimSun" panose="02010600030101010101" pitchFamily="2" charset="-122"/>
              </a:rPr>
              <a:t>SHE</a:t>
            </a:r>
            <a:r>
              <a:rPr lang="zh-CN" altLang="en-US" sz="1400">
                <a:solidFill>
                  <a:schemeClr val="tx1"/>
                </a:solidFill>
                <a:ea typeface="SimSun" panose="02010600030101010101" pitchFamily="2" charset="-122"/>
              </a:rPr>
              <a:t>在</a:t>
            </a:r>
            <a:r>
              <a:rPr lang="en-US" altLang="zh-CN" sz="1400">
                <a:solidFill>
                  <a:schemeClr val="tx1"/>
                </a:solidFill>
                <a:ea typeface="SimSun" panose="02010600030101010101" pitchFamily="2" charset="-122"/>
              </a:rPr>
              <a:t>HM</a:t>
            </a:r>
            <a:r>
              <a:rPr lang="zh-CN" altLang="en-US" sz="1400">
                <a:solidFill>
                  <a:schemeClr val="tx1"/>
                </a:solidFill>
                <a:ea typeface="SimSun" panose="02010600030101010101" pitchFamily="2" charset="-122"/>
              </a:rPr>
              <a:t>中产生向上的纯电子自旋流，中间</a:t>
            </a:r>
            <a:r>
              <a:rPr lang="en-US" altLang="zh-CN" sz="1400">
                <a:solidFill>
                  <a:schemeClr val="tx1"/>
                </a:solidFill>
                <a:ea typeface="SimSun" panose="02010600030101010101" pitchFamily="2" charset="-122"/>
              </a:rPr>
              <a:t>AFM</a:t>
            </a:r>
            <a:r>
              <a:rPr lang="zh-CN" altLang="en-US" sz="1400">
                <a:solidFill>
                  <a:schemeClr val="tx1"/>
                </a:solidFill>
                <a:ea typeface="SimSun" panose="02010600030101010101" pitchFamily="2" charset="-122"/>
              </a:rPr>
              <a:t>层是绝缘体，所以在下界面产生自旋积累，打破</a:t>
            </a:r>
            <a:r>
              <a:rPr lang="en-US" altLang="zh-CN" sz="1400">
                <a:solidFill>
                  <a:schemeClr val="tx1"/>
                </a:solidFill>
                <a:ea typeface="SimSun" panose="02010600030101010101" pitchFamily="2" charset="-122"/>
              </a:rPr>
              <a:t>AFM</a:t>
            </a:r>
            <a:r>
              <a:rPr lang="zh-CN" altLang="en-US" sz="1400">
                <a:solidFill>
                  <a:schemeClr val="tx1"/>
                </a:solidFill>
                <a:ea typeface="SimSun" panose="02010600030101010101" pitchFamily="2" charset="-122"/>
              </a:rPr>
              <a:t>中的</a:t>
            </a:r>
            <a:r>
              <a:rPr lang="en-US" altLang="zh-CN" sz="1400">
                <a:solidFill>
                  <a:schemeClr val="tx1"/>
                </a:solidFill>
                <a:ea typeface="SimSun" panose="02010600030101010101" pitchFamily="2" charset="-122"/>
              </a:rPr>
              <a:t>magnon</a:t>
            </a:r>
            <a:r>
              <a:rPr lang="zh-CN" altLang="en-US" sz="1400">
                <a:solidFill>
                  <a:schemeClr val="tx1"/>
                </a:solidFill>
                <a:ea typeface="SimSun" panose="02010600030101010101" pitchFamily="2" charset="-122"/>
              </a:rPr>
              <a:t>简并，在其中产生</a:t>
            </a:r>
            <a:r>
              <a:rPr lang="en-US" altLang="zh-CN" sz="1400">
                <a:solidFill>
                  <a:schemeClr val="tx1"/>
                </a:solidFill>
                <a:ea typeface="SimSun" panose="02010600030101010101" pitchFamily="2" charset="-122"/>
              </a:rPr>
              <a:t>magnon</a:t>
            </a:r>
            <a:r>
              <a:rPr lang="zh-CN" altLang="en-US" sz="1400">
                <a:solidFill>
                  <a:schemeClr val="tx1"/>
                </a:solidFill>
                <a:ea typeface="SimSun" panose="02010600030101010101" pitchFamily="2" charset="-122"/>
              </a:rPr>
              <a:t>自旋流</a:t>
            </a:r>
            <a:r>
              <a:rPr lang="en-US" altLang="zh-CN" sz="1400">
                <a:solidFill>
                  <a:schemeClr val="tx1"/>
                </a:solidFill>
                <a:ea typeface="SimSun" panose="02010600030101010101" pitchFamily="2" charset="-122"/>
              </a:rPr>
              <a:t>(SHE-based STT[30,42])</a:t>
            </a:r>
            <a:r>
              <a:rPr lang="zh-CN" altLang="en-US" sz="1400">
                <a:solidFill>
                  <a:schemeClr val="tx1"/>
                </a:solidFill>
                <a:ea typeface="SimSun" panose="02010600030101010101" pitchFamily="2" charset="-122"/>
              </a:rPr>
              <a:t>，在上界面处通过</a:t>
            </a:r>
            <a:r>
              <a:rPr lang="en-US" altLang="zh-CN" sz="1400">
                <a:solidFill>
                  <a:schemeClr val="tx1"/>
                </a:solidFill>
                <a:ea typeface="SimSun" panose="02010600030101010101" pitchFamily="2" charset="-122"/>
              </a:rPr>
              <a:t>SP</a:t>
            </a:r>
            <a:r>
              <a:rPr lang="zh-CN" altLang="en-US" sz="1400">
                <a:solidFill>
                  <a:schemeClr val="tx1"/>
                </a:solidFill>
                <a:ea typeface="SimSun" panose="02010600030101010101" pitchFamily="2" charset="-122"/>
              </a:rPr>
              <a:t>注入电子自旋流到上</a:t>
            </a:r>
            <a:r>
              <a:rPr lang="en-US" altLang="zh-CN" sz="1400">
                <a:solidFill>
                  <a:schemeClr val="tx1"/>
                </a:solidFill>
                <a:ea typeface="SimSun" panose="02010600030101010101" pitchFamily="2" charset="-122"/>
              </a:rPr>
              <a:t>HM</a:t>
            </a:r>
            <a:r>
              <a:rPr lang="zh-CN" altLang="en-US" sz="1400">
                <a:solidFill>
                  <a:schemeClr val="tx1"/>
                </a:solidFill>
                <a:ea typeface="SimSun" panose="02010600030101010101" pitchFamily="2" charset="-122"/>
              </a:rPr>
              <a:t>中</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zh-CN" sz="1400">
                <a:solidFill>
                  <a:srgbClr val="FF0000"/>
                </a:solidFill>
                <a:ea typeface="SimSun" panose="02010600030101010101" pitchFamily="2" charset="-122"/>
              </a:rPr>
              <a:t>AFM</a:t>
            </a:r>
            <a:r>
              <a:rPr lang="zh-CN" altLang="en-US" sz="1400">
                <a:solidFill>
                  <a:srgbClr val="FF0000"/>
                </a:solidFill>
                <a:ea typeface="SimSun" panose="02010600030101010101" pitchFamily="2" charset="-122"/>
              </a:rPr>
              <a:t>中的磁化动力学描述</a:t>
            </a:r>
            <a:r>
              <a:rPr lang="zh-CN" altLang="en-US" sz="1400">
                <a:solidFill>
                  <a:schemeClr val="tx1"/>
                </a:solidFill>
                <a:ea typeface="SimSun" panose="02010600030101010101" pitchFamily="2" charset="-122"/>
              </a:rPr>
              <a:t>：</a:t>
            </a:r>
            <a:endParaRPr lang="zh-CN" altLang="en-US" sz="1400">
              <a:solidFill>
                <a:schemeClr val="tx1"/>
              </a:solidFill>
              <a:ea typeface="SimSun" panose="02010600030101010101" pitchFamily="2" charset="-122"/>
            </a:endParaRPr>
          </a:p>
          <a:p>
            <a:pPr indent="0" algn="l">
              <a:buFont typeface="Arial" panose="020B0604020202020204" pitchFamily="34" charset="0"/>
              <a:buNone/>
            </a:pPr>
            <a:r>
              <a:rPr lang="en-US" altLang="zh-CN" sz="1400">
                <a:solidFill>
                  <a:schemeClr val="tx1"/>
                </a:solidFill>
                <a:ea typeface="SimSun" panose="02010600030101010101" pitchFamily="2" charset="-122"/>
              </a:rPr>
              <a:t>       1. </a:t>
            </a:r>
            <a:r>
              <a:rPr lang="zh-CN" altLang="en-US" sz="1400">
                <a:solidFill>
                  <a:schemeClr val="tx1"/>
                </a:solidFill>
                <a:ea typeface="SimSun" panose="02010600030101010101" pitchFamily="2" charset="-122"/>
              </a:rPr>
              <a:t>定义平均磁化矢量</a:t>
            </a:r>
            <a:r>
              <a:rPr lang="en-US" altLang="zh-CN" sz="1400">
                <a:solidFill>
                  <a:schemeClr val="tx1"/>
                </a:solidFill>
                <a:ea typeface="SimSun" panose="02010600030101010101" pitchFamily="2" charset="-122"/>
              </a:rPr>
              <a:t>m</a:t>
            </a:r>
            <a:r>
              <a:rPr lang="zh-CN" altLang="en-US" sz="1400">
                <a:solidFill>
                  <a:schemeClr val="tx1"/>
                </a:solidFill>
                <a:ea typeface="SimSun" panose="02010600030101010101" pitchFamily="2" charset="-122"/>
              </a:rPr>
              <a:t>和</a:t>
            </a:r>
            <a:r>
              <a:rPr lang="en-US" altLang="zh-CN" sz="1400">
                <a:solidFill>
                  <a:schemeClr val="tx1"/>
                </a:solidFill>
                <a:ea typeface="SimSun" panose="02010600030101010101" pitchFamily="2" charset="-122"/>
              </a:rPr>
              <a:t>Neel</a:t>
            </a:r>
            <a:r>
              <a:rPr lang="zh-CN" altLang="en-US" sz="1400">
                <a:solidFill>
                  <a:schemeClr val="tx1"/>
                </a:solidFill>
                <a:ea typeface="SimSun" panose="02010600030101010101" pitchFamily="2" charset="-122"/>
              </a:rPr>
              <a:t>矢量</a:t>
            </a:r>
            <a:r>
              <a:rPr lang="en-US" altLang="zh-CN" sz="1400">
                <a:solidFill>
                  <a:schemeClr val="tx1"/>
                </a:solidFill>
                <a:ea typeface="SimSun" panose="02010600030101010101" pitchFamily="2" charset="-122"/>
              </a:rPr>
              <a:t>n</a:t>
            </a:r>
            <a:endParaRPr lang="en-US" altLang="zh-CN" sz="1400">
              <a:solidFill>
                <a:schemeClr val="tx1"/>
              </a:solidFill>
              <a:ea typeface="SimSun" panose="02010600030101010101" pitchFamily="2" charset="-122"/>
            </a:endParaRPr>
          </a:p>
          <a:p>
            <a:pPr indent="0" algn="l">
              <a:buFont typeface="Arial" panose="020B0604020202020204" pitchFamily="34" charset="0"/>
              <a:buNone/>
            </a:pPr>
            <a:r>
              <a:rPr lang="en-US" altLang="zh-CN" sz="1400">
                <a:solidFill>
                  <a:schemeClr val="tx1"/>
                </a:solidFill>
                <a:ea typeface="SimSun" panose="02010600030101010101" pitchFamily="2" charset="-122"/>
              </a:rPr>
              <a:t>        2. </a:t>
            </a:r>
            <a:r>
              <a:rPr lang="en-US" altLang="en-US" sz="1400">
                <a:solidFill>
                  <a:schemeClr val="tx1"/>
                </a:solidFill>
                <a:ea typeface="SimSun" panose="02010600030101010101" pitchFamily="2" charset="-122"/>
              </a:rPr>
              <a:t>m,n</a:t>
            </a:r>
            <a:r>
              <a:rPr lang="zh-CN" altLang="en-US" sz="1400">
                <a:solidFill>
                  <a:schemeClr val="tx1"/>
                </a:solidFill>
                <a:ea typeface="SimSun" panose="02010600030101010101" pitchFamily="2" charset="-122"/>
              </a:rPr>
              <a:t>由随机</a:t>
            </a:r>
            <a:r>
              <a:rPr lang="en-US" altLang="zh-CN" sz="1400">
                <a:solidFill>
                  <a:schemeClr val="tx1"/>
                </a:solidFill>
                <a:ea typeface="SimSun" panose="02010600030101010101" pitchFamily="2" charset="-122"/>
              </a:rPr>
              <a:t>LLG</a:t>
            </a:r>
            <a:r>
              <a:rPr lang="zh-CN" altLang="en-US" sz="1400">
                <a:solidFill>
                  <a:schemeClr val="tx1"/>
                </a:solidFill>
                <a:ea typeface="SimSun" panose="02010600030101010101" pitchFamily="2" charset="-122"/>
              </a:rPr>
              <a:t>方程加</a:t>
            </a:r>
            <a:r>
              <a:rPr lang="en-US" altLang="zh-CN" sz="1400">
                <a:solidFill>
                  <a:schemeClr val="tx1"/>
                </a:solidFill>
                <a:ea typeface="SimSun" panose="02010600030101010101" pitchFamily="2" charset="-122"/>
              </a:rPr>
              <a:t>STT</a:t>
            </a:r>
            <a:r>
              <a:rPr lang="zh-CN" altLang="en-US" sz="1400">
                <a:solidFill>
                  <a:schemeClr val="tx1"/>
                </a:solidFill>
                <a:ea typeface="SimSun" panose="02010600030101010101" pitchFamily="2" charset="-122"/>
              </a:rPr>
              <a:t>项决定</a:t>
            </a:r>
            <a:endParaRPr lang="zh-CN" altLang="en-US" sz="1400">
              <a:solidFill>
                <a:schemeClr val="tx1"/>
              </a:solidFill>
              <a:ea typeface="SimSun" panose="02010600030101010101" pitchFamily="2" charset="-122"/>
            </a:endParaRPr>
          </a:p>
        </p:txBody>
      </p:sp>
      <p:sp>
        <p:nvSpPr>
          <p:cNvPr id="25" name="Text Box 24"/>
          <p:cNvSpPr txBox="1"/>
          <p:nvPr/>
        </p:nvSpPr>
        <p:spPr>
          <a:xfrm>
            <a:off x="4020185" y="5071745"/>
            <a:ext cx="1030605" cy="460375"/>
          </a:xfrm>
          <a:prstGeom prst="rect">
            <a:avLst/>
          </a:prstGeom>
          <a:noFill/>
        </p:spPr>
        <p:txBody>
          <a:bodyPr wrap="square" rtlCol="0">
            <a:spAutoFit/>
          </a:bodyPr>
          <a:p>
            <a:r>
              <a:rPr lang="en-US" altLang="zh-CN" sz="1200" b="1">
                <a:solidFill>
                  <a:srgbClr val="FF0000"/>
                </a:solidFill>
                <a:ea typeface="SimSun" panose="02010600030101010101" pitchFamily="2" charset="-122"/>
                <a:sym typeface="+mn-ea"/>
              </a:rPr>
              <a:t>3</a:t>
            </a:r>
            <a:r>
              <a:rPr lang="en-US" altLang="zh-CN" sz="1200">
                <a:ea typeface="SimSun" panose="02010600030101010101" pitchFamily="2" charset="-122"/>
                <a:sym typeface="+mn-ea"/>
              </a:rPr>
              <a:t>.SHE-based STT</a:t>
            </a:r>
            <a:endParaRPr lang="zh-CN" altLang="en-US" sz="1200" b="1">
              <a:solidFill>
                <a:srgbClr val="FF0000"/>
              </a:solidFill>
              <a:ea typeface="SimSun" panose="02010600030101010101" pitchFamily="2" charset="-122"/>
            </a:endParaRPr>
          </a:p>
        </p:txBody>
      </p:sp>
      <p:sp>
        <p:nvSpPr>
          <p:cNvPr id="26" name="Text Box 25"/>
          <p:cNvSpPr txBox="1"/>
          <p:nvPr/>
        </p:nvSpPr>
        <p:spPr>
          <a:xfrm>
            <a:off x="400685" y="4625975"/>
            <a:ext cx="980440" cy="460375"/>
          </a:xfrm>
          <a:prstGeom prst="rect">
            <a:avLst/>
          </a:prstGeom>
          <a:noFill/>
        </p:spPr>
        <p:txBody>
          <a:bodyPr wrap="square" rtlCol="0">
            <a:spAutoFit/>
          </a:bodyPr>
          <a:p>
            <a:r>
              <a:rPr lang="en-US" altLang="zh-CN" sz="1200" b="1">
                <a:solidFill>
                  <a:srgbClr val="FF0000"/>
                </a:solidFill>
                <a:ea typeface="SimSun" panose="02010600030101010101" pitchFamily="2" charset="-122"/>
              </a:rPr>
              <a:t>1</a:t>
            </a:r>
            <a:r>
              <a:rPr lang="en-US" altLang="zh-CN" sz="1200">
                <a:solidFill>
                  <a:schemeClr val="tx1"/>
                </a:solidFill>
                <a:ea typeface="SimSun" panose="02010600030101010101" pitchFamily="2" charset="-122"/>
              </a:rPr>
              <a:t>.</a:t>
            </a:r>
            <a:r>
              <a:rPr lang="zh-CN" altLang="en-US" sz="1200">
                <a:solidFill>
                  <a:schemeClr val="tx1"/>
                </a:solidFill>
                <a:ea typeface="SimSun" panose="02010600030101010101" pitchFamily="2" charset="-122"/>
              </a:rPr>
              <a:t>有限温度导致的热场</a:t>
            </a:r>
            <a:endParaRPr lang="zh-CN" altLang="en-US" sz="1200">
              <a:solidFill>
                <a:schemeClr val="tx1"/>
              </a:solidFill>
              <a:ea typeface="SimSun" panose="02010600030101010101" pitchFamily="2" charset="-122"/>
            </a:endParaRPr>
          </a:p>
        </p:txBody>
      </p:sp>
      <p:pic>
        <p:nvPicPr>
          <p:cNvPr id="2" name="Picture 1" descr="1"/>
          <p:cNvPicPr>
            <a:picLocks noChangeAspect="1"/>
          </p:cNvPicPr>
          <p:nvPr/>
        </p:nvPicPr>
        <p:blipFill>
          <a:blip r:embed="rId1"/>
          <a:stretch>
            <a:fillRect/>
          </a:stretch>
        </p:blipFill>
        <p:spPr>
          <a:xfrm>
            <a:off x="4382135" y="3573145"/>
            <a:ext cx="2854960" cy="858520"/>
          </a:xfrm>
          <a:prstGeom prst="rect">
            <a:avLst/>
          </a:prstGeom>
        </p:spPr>
      </p:pic>
      <p:pic>
        <p:nvPicPr>
          <p:cNvPr id="7" name="Picture 6" descr="/home/ligy/Pictures/1.png1"/>
          <p:cNvPicPr>
            <a:picLocks noChangeAspect="1"/>
          </p:cNvPicPr>
          <p:nvPr/>
        </p:nvPicPr>
        <p:blipFill>
          <a:blip r:embed="rId2"/>
          <a:srcRect/>
          <a:stretch>
            <a:fillRect/>
          </a:stretch>
        </p:blipFill>
        <p:spPr>
          <a:xfrm>
            <a:off x="570230" y="4071938"/>
            <a:ext cx="2854960" cy="473075"/>
          </a:xfrm>
          <a:prstGeom prst="rect">
            <a:avLst/>
          </a:prstGeom>
        </p:spPr>
      </p:pic>
      <p:pic>
        <p:nvPicPr>
          <p:cNvPr id="8" name="Picture 7" descr="/home/ligy/Pictures/1.png1"/>
          <p:cNvPicPr>
            <a:picLocks noChangeAspect="1"/>
          </p:cNvPicPr>
          <p:nvPr/>
        </p:nvPicPr>
        <p:blipFill>
          <a:blip r:embed="rId3"/>
          <a:srcRect/>
          <a:stretch>
            <a:fillRect/>
          </a:stretch>
        </p:blipFill>
        <p:spPr>
          <a:xfrm>
            <a:off x="1609090" y="4625975"/>
            <a:ext cx="1419225" cy="448310"/>
          </a:xfrm>
          <a:prstGeom prst="rect">
            <a:avLst/>
          </a:prstGeom>
        </p:spPr>
      </p:pic>
      <p:pic>
        <p:nvPicPr>
          <p:cNvPr id="9" name="Picture 8" descr="/home/ligy/Pictures/1.png1"/>
          <p:cNvPicPr>
            <a:picLocks noChangeAspect="1"/>
          </p:cNvPicPr>
          <p:nvPr/>
        </p:nvPicPr>
        <p:blipFill>
          <a:blip r:embed="rId4"/>
          <a:srcRect/>
          <a:stretch>
            <a:fillRect/>
          </a:stretch>
        </p:blipFill>
        <p:spPr>
          <a:xfrm>
            <a:off x="1438910" y="5160010"/>
            <a:ext cx="1759585" cy="445135"/>
          </a:xfrm>
          <a:prstGeom prst="rect">
            <a:avLst/>
          </a:prstGeom>
        </p:spPr>
      </p:pic>
      <p:pic>
        <p:nvPicPr>
          <p:cNvPr id="10" name="Picture 9" descr="/home/ligy/Pictures/1.png1"/>
          <p:cNvPicPr>
            <a:picLocks noChangeAspect="1"/>
          </p:cNvPicPr>
          <p:nvPr/>
        </p:nvPicPr>
        <p:blipFill>
          <a:blip r:embed="rId5"/>
          <a:srcRect/>
          <a:stretch>
            <a:fillRect/>
          </a:stretch>
        </p:blipFill>
        <p:spPr>
          <a:xfrm>
            <a:off x="5128895" y="5071745"/>
            <a:ext cx="2338705" cy="476885"/>
          </a:xfrm>
          <a:prstGeom prst="rect">
            <a:avLst/>
          </a:prstGeom>
        </p:spPr>
      </p:pic>
      <p:sp>
        <p:nvSpPr>
          <p:cNvPr id="13" name="Text Box 12"/>
          <p:cNvSpPr txBox="1"/>
          <p:nvPr/>
        </p:nvSpPr>
        <p:spPr>
          <a:xfrm>
            <a:off x="400685" y="5244465"/>
            <a:ext cx="1061085" cy="275590"/>
          </a:xfrm>
          <a:prstGeom prst="rect">
            <a:avLst/>
          </a:prstGeom>
          <a:noFill/>
        </p:spPr>
        <p:txBody>
          <a:bodyPr wrap="square" rtlCol="0">
            <a:spAutoFit/>
          </a:bodyPr>
          <a:p>
            <a:r>
              <a:rPr lang="en-US" altLang="en-US" sz="1200" b="1">
                <a:solidFill>
                  <a:srgbClr val="FF0000"/>
                </a:solidFill>
                <a:ea typeface="SimSun" panose="02010600030101010101" pitchFamily="2" charset="-122"/>
              </a:rPr>
              <a:t>2</a:t>
            </a:r>
            <a:r>
              <a:rPr lang="en-US" altLang="en-US" sz="1200">
                <a:solidFill>
                  <a:schemeClr val="tx1"/>
                </a:solidFill>
                <a:ea typeface="SimSun" panose="02010600030101010101" pitchFamily="2" charset="-122"/>
              </a:rPr>
              <a:t>.</a:t>
            </a:r>
            <a:r>
              <a:rPr lang="en-US" altLang="zh-CN" sz="1200">
                <a:solidFill>
                  <a:schemeClr val="tx1"/>
                </a:solidFill>
                <a:ea typeface="SimSun" panose="02010600030101010101" pitchFamily="2" charset="-122"/>
              </a:rPr>
              <a:t>Gilbert</a:t>
            </a:r>
            <a:r>
              <a:rPr lang="zh-CN" altLang="en-US" sz="1200">
                <a:solidFill>
                  <a:schemeClr val="tx1"/>
                </a:solidFill>
                <a:ea typeface="SimSun" panose="02010600030101010101" pitchFamily="2" charset="-122"/>
              </a:rPr>
              <a:t>阻尼</a:t>
            </a:r>
            <a:endParaRPr lang="zh-CN" altLang="en-US" sz="1200">
              <a:solidFill>
                <a:schemeClr val="tx1"/>
              </a:solidFill>
              <a:ea typeface="SimSun" panose="02010600030101010101" pitchFamily="2" charset="-122"/>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574442" y="36396"/>
            <a:ext cx="2412365" cy="398780"/>
          </a:xfrm>
          <a:prstGeom prst="rect">
            <a:avLst/>
          </a:prstGeom>
          <a:noFill/>
        </p:spPr>
        <p:txBody>
          <a:bodyPr wrap="none" rtlCol="0">
            <a:spAutoFit/>
          </a:bodyPr>
          <a:p>
            <a:pPr algn="l"/>
            <a:r>
              <a:rPr lang="zh-CN" altLang="en-US" sz="2000" dirty="0">
                <a:latin typeface="+mj-lt"/>
                <a:ea typeface="SimSun" panose="02010600030101010101" pitchFamily="2" charset="-122"/>
              </a:rPr>
              <a:t>用空</a:t>
            </a:r>
            <a:r>
              <a:rPr lang="zh-CN" altLang="en-US" sz="2000">
                <a:ea typeface="SimSun" panose="02010600030101010101" pitchFamily="2" charset="-122"/>
                <a:sym typeface="+mn-ea"/>
              </a:rPr>
              <a:t>缺</a:t>
            </a:r>
            <a:r>
              <a:rPr lang="zh-CN" altLang="en-US" sz="2000" dirty="0">
                <a:latin typeface="+mj-lt"/>
                <a:ea typeface="SimSun" panose="02010600030101010101" pitchFamily="2" charset="-122"/>
              </a:rPr>
              <a:t>俘获</a:t>
            </a:r>
            <a:r>
              <a:rPr lang="en-US" altLang="zh-CN" sz="2000" dirty="0">
                <a:latin typeface="+mj-lt"/>
                <a:ea typeface="SimSun" panose="02010600030101010101" pitchFamily="2" charset="-122"/>
              </a:rPr>
              <a:t>skyrmion</a:t>
            </a:r>
            <a:endParaRPr lang="en-US" altLang="zh-CN" sz="2000" dirty="0">
              <a:latin typeface="+mj-lt"/>
              <a:ea typeface="SimSun" panose="02010600030101010101" pitchFamily="2" charset="-122"/>
            </a:endParaRPr>
          </a:p>
        </p:txBody>
      </p:sp>
      <p:sp>
        <p:nvSpPr>
          <p:cNvPr id="3" name="Text Box 2"/>
          <p:cNvSpPr txBox="1"/>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1"/>
          <p:nvPr/>
        </p:nvSpPr>
        <p:spPr>
          <a:xfrm>
            <a:off x="66040" y="21463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理论</a:t>
            </a:r>
            <a:endParaRPr lang="zh-CN" altLang="en-US" sz="1200">
              <a:solidFill>
                <a:srgbClr val="FF0000"/>
              </a:solidFill>
              <a:ea typeface="SimSun" panose="02010600030101010101" pitchFamily="2" charset="-122"/>
            </a:endParaRPr>
          </a:p>
        </p:txBody>
      </p:sp>
      <p:sp>
        <p:nvSpPr>
          <p:cNvPr id="15" name="Text Box 14"/>
          <p:cNvSpPr txBox="1"/>
          <p:nvPr/>
        </p:nvSpPr>
        <p:spPr>
          <a:xfrm>
            <a:off x="80010" y="534035"/>
            <a:ext cx="7400925" cy="4831080"/>
          </a:xfrm>
          <a:prstGeom prst="rect">
            <a:avLst/>
          </a:prstGeom>
          <a:noFill/>
        </p:spPr>
        <p:txBody>
          <a:bodyPr wrap="square" rtlCol="0">
            <a:spAutoFit/>
          </a:bodyPr>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本文用解析与数值方法，研究二维磁性薄膜中单个</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与一个小空缺的相互作用</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微磁模拟结果与推广了的</a:t>
            </a:r>
            <a:r>
              <a:rPr lang="en-US" altLang="zh-CN" sz="1400">
                <a:solidFill>
                  <a:schemeClr val="tx1"/>
                </a:solidFill>
                <a:ea typeface="SimSun" panose="02010600030101010101" pitchFamily="2" charset="-122"/>
              </a:rPr>
              <a:t>Thiele</a:t>
            </a:r>
            <a:r>
              <a:rPr lang="zh-CN" altLang="en-US" sz="1400">
                <a:solidFill>
                  <a:schemeClr val="tx1"/>
                </a:solidFill>
                <a:ea typeface="SimSun" panose="02010600030101010101" pitchFamily="2" charset="-122"/>
              </a:rPr>
              <a:t>方程得到的有效运动方程相符合</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在正方格子上自由能函数为</a:t>
            </a:r>
            <a:r>
              <a:rPr lang="en-US" altLang="zh-CN" sz="1400">
                <a:solidFill>
                  <a:schemeClr val="tx1"/>
                </a:solidFill>
                <a:ea typeface="SimSun" panose="02010600030101010101" pitchFamily="2" charset="-122"/>
              </a:rPr>
              <a:t>:</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zh-CN" sz="1400">
                <a:solidFill>
                  <a:schemeClr val="tx1"/>
                </a:solidFill>
                <a:ea typeface="SimSun" panose="02010600030101010101" pitchFamily="2" charset="-122"/>
              </a:rPr>
              <a:t>J = a = 1</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位于</a:t>
            </a:r>
            <a:r>
              <a:rPr lang="en-US" altLang="zh-CN" sz="1400">
                <a:solidFill>
                  <a:schemeClr val="tx1"/>
                </a:solidFill>
                <a:ea typeface="SimSun" panose="02010600030101010101" pitchFamily="2" charset="-122"/>
              </a:rPr>
              <a:t>Rd</a:t>
            </a:r>
            <a:r>
              <a:rPr lang="zh-CN" altLang="en-US" sz="1400">
                <a:solidFill>
                  <a:schemeClr val="tx1"/>
                </a:solidFill>
                <a:ea typeface="SimSun" panose="02010600030101010101" pitchFamily="2" charset="-122"/>
              </a:rPr>
              <a:t>处的空缺，磁化</a:t>
            </a:r>
            <a:r>
              <a:rPr lang="en-US" altLang="zh-CN" sz="1400">
                <a:solidFill>
                  <a:schemeClr val="tx1"/>
                </a:solidFill>
                <a:ea typeface="SimSun" panose="02010600030101010101" pitchFamily="2" charset="-122"/>
              </a:rPr>
              <a:t>M=0</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电流密度</a:t>
            </a:r>
            <a:r>
              <a:rPr lang="en-US" altLang="zh-CN" sz="1400">
                <a:solidFill>
                  <a:schemeClr val="tx1"/>
                </a:solidFill>
                <a:ea typeface="SimSun" panose="02010600030101010101" pitchFamily="2" charset="-122"/>
              </a:rPr>
              <a:t>j</a:t>
            </a:r>
            <a:r>
              <a:rPr lang="zh-CN" altLang="en-US" sz="1400">
                <a:solidFill>
                  <a:schemeClr val="tx1"/>
                </a:solidFill>
                <a:ea typeface="SimSun" panose="02010600030101010101" pitchFamily="2" charset="-122"/>
              </a:rPr>
              <a:t>驱动下的</a:t>
            </a:r>
            <a:r>
              <a:rPr lang="en-US" altLang="zh-CN" sz="1400">
                <a:solidFill>
                  <a:schemeClr val="tx1"/>
                </a:solidFill>
                <a:ea typeface="SimSun" panose="02010600030101010101" pitchFamily="2" charset="-122"/>
              </a:rPr>
              <a:t>LLG</a:t>
            </a:r>
            <a:r>
              <a:rPr lang="zh-CN" altLang="en-US" sz="1400">
                <a:solidFill>
                  <a:schemeClr val="tx1"/>
                </a:solidFill>
                <a:ea typeface="SimSun" panose="02010600030101010101" pitchFamily="2" charset="-122"/>
              </a:rPr>
              <a:t>：</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indent="0" algn="l">
              <a:buFont typeface="Arial" panose="020B0604020202020204" pitchFamily="34" charset="0"/>
              <a:buNone/>
            </a:pPr>
            <a:r>
              <a:rPr lang="en-US" altLang="zh-CN" sz="1400">
                <a:ea typeface="SimSun" panose="02010600030101010101" pitchFamily="2" charset="-122"/>
                <a:sym typeface="+mn-ea"/>
              </a:rPr>
              <a:t>            spin transfer torque</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本文的目标：建立一个</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中心</a:t>
            </a:r>
            <a:r>
              <a:rPr lang="en-US" altLang="zh-CN" sz="1400">
                <a:solidFill>
                  <a:schemeClr val="tx1"/>
                </a:solidFill>
                <a:ea typeface="SimSun" panose="02010600030101010101" pitchFamily="2" charset="-122"/>
              </a:rPr>
              <a:t>R</a:t>
            </a:r>
            <a:r>
              <a:rPr lang="zh-CN" altLang="en-US" sz="1400">
                <a:solidFill>
                  <a:schemeClr val="tx1"/>
                </a:solidFill>
                <a:ea typeface="SimSun" panose="02010600030101010101" pitchFamily="2" charset="-122"/>
              </a:rPr>
              <a:t>遵从的运动方程，同时考虑了</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的形变</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假设每一时刻</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都处于其能量极小值处，</a:t>
            </a:r>
            <a:r>
              <a:rPr lang="en-US" altLang="zh-CN" sz="1400">
                <a:solidFill>
                  <a:schemeClr val="tx1"/>
                </a:solidFill>
                <a:ea typeface="SimSun" panose="02010600030101010101" pitchFamily="2" charset="-122"/>
              </a:rPr>
              <a:t>M0</a:t>
            </a:r>
            <a:r>
              <a:rPr lang="zh-CN" altLang="en-US" sz="1400">
                <a:solidFill>
                  <a:schemeClr val="tx1"/>
                </a:solidFill>
                <a:ea typeface="SimSun" panose="02010600030101010101" pitchFamily="2" charset="-122"/>
              </a:rPr>
              <a:t>依赖于</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中心位置</a:t>
            </a:r>
            <a:r>
              <a:rPr lang="en-US" altLang="zh-CN" sz="1400">
                <a:solidFill>
                  <a:schemeClr val="tx1"/>
                </a:solidFill>
                <a:ea typeface="SimSun" panose="02010600030101010101" pitchFamily="2" charset="-122"/>
              </a:rPr>
              <a:t>R</a:t>
            </a:r>
            <a:r>
              <a:rPr lang="zh-CN" altLang="en-US" sz="1400">
                <a:solidFill>
                  <a:schemeClr val="tx1"/>
                </a:solidFill>
                <a:ea typeface="SimSun" panose="02010600030101010101" pitchFamily="2" charset="-122"/>
              </a:rPr>
              <a:t>与空缺位置</a:t>
            </a:r>
            <a:r>
              <a:rPr lang="en-US" altLang="zh-CN" sz="1400">
                <a:solidFill>
                  <a:schemeClr val="tx1"/>
                </a:solidFill>
                <a:ea typeface="SimSun" panose="02010600030101010101" pitchFamily="2" charset="-122"/>
              </a:rPr>
              <a:t>Rd</a:t>
            </a:r>
            <a:r>
              <a:rPr lang="zh-CN" altLang="en-US" sz="1400">
                <a:solidFill>
                  <a:schemeClr val="tx1"/>
                </a:solidFill>
                <a:ea typeface="SimSun" panose="02010600030101010101" pitchFamily="2" charset="-122"/>
              </a:rPr>
              <a:t>。</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则</a:t>
            </a:r>
            <a:r>
              <a:rPr lang="en-US" altLang="zh-CN" sz="1400">
                <a:solidFill>
                  <a:schemeClr val="tx1"/>
                </a:solidFill>
                <a:ea typeface="SimSun" panose="02010600030101010101" pitchFamily="2" charset="-122"/>
              </a:rPr>
              <a:t>M0</a:t>
            </a:r>
            <a:r>
              <a:rPr lang="zh-CN" altLang="en-US" sz="1400">
                <a:solidFill>
                  <a:schemeClr val="tx1"/>
                </a:solidFill>
                <a:ea typeface="SimSun" panose="02010600030101010101" pitchFamily="2" charset="-122"/>
              </a:rPr>
              <a:t>使得下列条件满足：</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zh-CN" sz="1400">
                <a:solidFill>
                  <a:schemeClr val="tx1"/>
                </a:solidFill>
                <a:ea typeface="SimSun" panose="02010600030101010101" pitchFamily="2" charset="-122"/>
              </a:rPr>
              <a:t>V</a:t>
            </a:r>
            <a:r>
              <a:rPr lang="zh-CN" altLang="en-US" sz="1400">
                <a:solidFill>
                  <a:schemeClr val="tx1"/>
                </a:solidFill>
                <a:ea typeface="SimSun" panose="02010600030101010101" pitchFamily="2" charset="-122"/>
              </a:rPr>
              <a:t>是描述了</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与空缺相互作用的有效势，标准的</a:t>
            </a:r>
            <a:r>
              <a:rPr lang="en-US" altLang="zh-CN" sz="1400">
                <a:solidFill>
                  <a:schemeClr val="tx1"/>
                </a:solidFill>
                <a:ea typeface="SimSun" panose="02010600030101010101" pitchFamily="2" charset="-122"/>
              </a:rPr>
              <a:t>Thiele</a:t>
            </a:r>
            <a:r>
              <a:rPr lang="zh-CN" altLang="en-US" sz="1400">
                <a:solidFill>
                  <a:schemeClr val="tx1"/>
                </a:solidFill>
                <a:ea typeface="SimSun" panose="02010600030101010101" pitchFamily="2" charset="-122"/>
              </a:rPr>
              <a:t>方法没有考虑</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形变，即</a:t>
            </a:r>
            <a:r>
              <a:rPr lang="en-US" altLang="zh-CN" sz="1400">
                <a:solidFill>
                  <a:schemeClr val="tx1"/>
                </a:solidFill>
                <a:ea typeface="SimSun" panose="02010600030101010101" pitchFamily="2" charset="-122"/>
              </a:rPr>
              <a:t>M0</a:t>
            </a:r>
            <a:r>
              <a:rPr lang="zh-CN" altLang="en-US" sz="1400">
                <a:solidFill>
                  <a:schemeClr val="tx1"/>
                </a:solidFill>
                <a:ea typeface="SimSun" panose="02010600030101010101" pitchFamily="2" charset="-122"/>
              </a:rPr>
              <a:t>不依赖于</a:t>
            </a:r>
            <a:r>
              <a:rPr lang="en-US" altLang="zh-CN" sz="1400">
                <a:solidFill>
                  <a:schemeClr val="tx1"/>
                </a:solidFill>
                <a:ea typeface="SimSun" panose="02010600030101010101" pitchFamily="2" charset="-122"/>
              </a:rPr>
              <a:t>R-Rd</a:t>
            </a:r>
            <a:r>
              <a:rPr lang="zh-CN" altLang="en-US" sz="1400">
                <a:solidFill>
                  <a:schemeClr val="tx1"/>
                </a:solidFill>
                <a:ea typeface="SimSun" panose="02010600030101010101" pitchFamily="2" charset="-122"/>
              </a:rPr>
              <a:t>。数值计算</a:t>
            </a:r>
            <a:r>
              <a:rPr lang="en-US" altLang="zh-CN" sz="1400">
                <a:solidFill>
                  <a:schemeClr val="tx1"/>
                </a:solidFill>
                <a:ea typeface="SimSun" panose="02010600030101010101" pitchFamily="2" charset="-122"/>
              </a:rPr>
              <a:t>M0</a:t>
            </a:r>
            <a:r>
              <a:rPr lang="zh-CN" altLang="en-US" sz="1400">
                <a:solidFill>
                  <a:schemeClr val="tx1"/>
                </a:solidFill>
                <a:ea typeface="SimSun" panose="02010600030101010101" pitchFamily="2" charset="-122"/>
              </a:rPr>
              <a:t>与</a:t>
            </a:r>
            <a:r>
              <a:rPr lang="en-US" altLang="zh-CN" sz="1400">
                <a:solidFill>
                  <a:schemeClr val="tx1"/>
                </a:solidFill>
                <a:ea typeface="SimSun" panose="02010600030101010101" pitchFamily="2" charset="-122"/>
              </a:rPr>
              <a:t>F</a:t>
            </a:r>
            <a:r>
              <a:rPr lang="en-US" altLang="en-US" sz="1400">
                <a:solidFill>
                  <a:schemeClr val="tx1"/>
                </a:solidFill>
                <a:ea typeface="SimSun" panose="02010600030101010101" pitchFamily="2" charset="-122"/>
              </a:rPr>
              <a:t>(M0)</a:t>
            </a:r>
            <a:r>
              <a:rPr lang="zh-CN" altLang="en-US" sz="1400">
                <a:solidFill>
                  <a:schemeClr val="tx1"/>
                </a:solidFill>
                <a:ea typeface="SimSun" panose="02010600030101010101" pitchFamily="2" charset="-122"/>
              </a:rPr>
              <a:t>有两种方法：</a:t>
            </a:r>
            <a:endParaRPr lang="zh-CN" altLang="en-US" sz="1400">
              <a:solidFill>
                <a:schemeClr val="tx1"/>
              </a:solidFill>
              <a:ea typeface="SimSun" panose="02010600030101010101" pitchFamily="2" charset="-122"/>
            </a:endParaRPr>
          </a:p>
          <a:p>
            <a:pPr indent="0" algn="l">
              <a:buFont typeface="Arial" panose="020B0604020202020204" pitchFamily="34" charset="0"/>
              <a:buNone/>
            </a:pPr>
            <a:r>
              <a:rPr lang="en-US" altLang="zh-CN" sz="1400">
                <a:solidFill>
                  <a:schemeClr val="tx1"/>
                </a:solidFill>
                <a:ea typeface="SimSun" panose="02010600030101010101" pitchFamily="2" charset="-122"/>
              </a:rPr>
              <a:t>1. </a:t>
            </a:r>
            <a:r>
              <a:rPr lang="zh-CN" altLang="en-US" sz="1400">
                <a:solidFill>
                  <a:schemeClr val="tx1"/>
                </a:solidFill>
                <a:ea typeface="SimSun" panose="02010600030101010101" pitchFamily="2" charset="-122"/>
              </a:rPr>
              <a:t>类似于</a:t>
            </a:r>
            <a:r>
              <a:rPr lang="en-US" altLang="zh-CN" sz="1400">
                <a:solidFill>
                  <a:schemeClr val="tx1"/>
                </a:solidFill>
                <a:ea typeface="SimSun" panose="02010600030101010101" pitchFamily="2" charset="-122"/>
              </a:rPr>
              <a:t>[</a:t>
            </a:r>
            <a:r>
              <a:rPr lang="en-US" altLang="en-US" sz="1400">
                <a:solidFill>
                  <a:schemeClr val="tx1"/>
                </a:solidFill>
                <a:ea typeface="SimSun" panose="02010600030101010101" pitchFamily="2" charset="-122"/>
              </a:rPr>
              <a:t>14]</a:t>
            </a:r>
            <a:r>
              <a:rPr lang="zh-CN" altLang="en-US" sz="1400">
                <a:solidFill>
                  <a:schemeClr val="tx1"/>
                </a:solidFill>
                <a:ea typeface="SimSun" panose="02010600030101010101" pitchFamily="2" charset="-122"/>
              </a:rPr>
              <a:t>中计算</a:t>
            </a:r>
            <a:r>
              <a:rPr lang="en-US" altLang="zh-CN" sz="1400">
                <a:solidFill>
                  <a:schemeClr val="tx1"/>
                </a:solidFill>
                <a:ea typeface="SimSun" panose="02010600030101010101" pitchFamily="2" charset="-122"/>
              </a:rPr>
              <a:t>sk-sk</a:t>
            </a:r>
            <a:r>
              <a:rPr lang="zh-CN" altLang="en-US" sz="1400">
                <a:solidFill>
                  <a:schemeClr val="tx1"/>
                </a:solidFill>
                <a:ea typeface="SimSun" panose="02010600030101010101" pitchFamily="2" charset="-122"/>
              </a:rPr>
              <a:t>相互作用势的方法</a:t>
            </a:r>
            <a:endParaRPr lang="zh-CN" altLang="en-US" sz="1400">
              <a:solidFill>
                <a:schemeClr val="tx1"/>
              </a:solidFill>
              <a:ea typeface="SimSun" panose="02010600030101010101" pitchFamily="2" charset="-122"/>
            </a:endParaRPr>
          </a:p>
          <a:p>
            <a:pPr indent="0" algn="l">
              <a:buFont typeface="Arial" panose="020B0604020202020204" pitchFamily="34" charset="0"/>
              <a:buNone/>
            </a:pPr>
            <a:r>
              <a:rPr lang="en-US" altLang="zh-CN" sz="1400">
                <a:solidFill>
                  <a:schemeClr val="tx1"/>
                </a:solidFill>
                <a:ea typeface="SimSun" panose="02010600030101010101" pitchFamily="2" charset="-122"/>
              </a:rPr>
              <a:t>2. </a:t>
            </a:r>
            <a:r>
              <a:rPr lang="zh-CN" altLang="en-US" sz="1400">
                <a:solidFill>
                  <a:schemeClr val="tx1"/>
                </a:solidFill>
                <a:ea typeface="SimSun" panose="02010600030101010101" pitchFamily="2" charset="-122"/>
              </a:rPr>
              <a:t>先计算无杂质系统中的</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构型</a:t>
            </a:r>
            <a:r>
              <a:rPr lang="en-US" altLang="zh-CN" sz="1400">
                <a:solidFill>
                  <a:schemeClr val="tx1"/>
                </a:solidFill>
                <a:ea typeface="SimSun" panose="02010600030101010101" pitchFamily="2" charset="-122"/>
              </a:rPr>
              <a:t>M</a:t>
            </a:r>
            <a:r>
              <a:rPr lang="en-US" altLang="en-US" sz="1400">
                <a:solidFill>
                  <a:schemeClr val="tx1"/>
                </a:solidFill>
                <a:ea typeface="SimSun" panose="02010600030101010101" pitchFamily="2" charset="-122"/>
              </a:rPr>
              <a:t>c(r-R)</a:t>
            </a:r>
            <a:r>
              <a:rPr lang="zh-CN" altLang="en-US" sz="1400">
                <a:solidFill>
                  <a:schemeClr val="tx1"/>
                </a:solidFill>
                <a:ea typeface="SimSun" panose="02010600030101010101" pitchFamily="2" charset="-122"/>
              </a:rPr>
              <a:t>，有杂质时，以边界条件：</a:t>
            </a: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半径之外构型为</a:t>
            </a:r>
            <a:r>
              <a:rPr lang="en-US" altLang="zh-CN" sz="1400">
                <a:solidFill>
                  <a:schemeClr val="tx1"/>
                </a:solidFill>
                <a:ea typeface="SimSun" panose="02010600030101010101" pitchFamily="2" charset="-122"/>
              </a:rPr>
              <a:t>Mc</a:t>
            </a:r>
            <a:endParaRPr lang="en-US" altLang="zh-CN" sz="1400">
              <a:solidFill>
                <a:schemeClr val="tx1"/>
              </a:solidFill>
              <a:ea typeface="SimSun" panose="02010600030101010101" pitchFamily="2" charset="-122"/>
            </a:endParaRPr>
          </a:p>
        </p:txBody>
      </p:sp>
      <p:pic>
        <p:nvPicPr>
          <p:cNvPr id="5" name="Picture 4" descr="1"/>
          <p:cNvPicPr>
            <a:picLocks noChangeAspect="1"/>
          </p:cNvPicPr>
          <p:nvPr/>
        </p:nvPicPr>
        <p:blipFill>
          <a:blip r:embed="rId1"/>
          <a:stretch>
            <a:fillRect/>
          </a:stretch>
        </p:blipFill>
        <p:spPr>
          <a:xfrm>
            <a:off x="3380740" y="1003300"/>
            <a:ext cx="2885440" cy="962025"/>
          </a:xfrm>
          <a:prstGeom prst="rect">
            <a:avLst/>
          </a:prstGeom>
        </p:spPr>
      </p:pic>
      <p:pic>
        <p:nvPicPr>
          <p:cNvPr id="6" name="Picture 5" descr="1"/>
          <p:cNvPicPr>
            <a:picLocks noChangeAspect="1"/>
          </p:cNvPicPr>
          <p:nvPr/>
        </p:nvPicPr>
        <p:blipFill>
          <a:blip r:embed="rId2"/>
          <a:stretch>
            <a:fillRect/>
          </a:stretch>
        </p:blipFill>
        <p:spPr>
          <a:xfrm>
            <a:off x="661035" y="1483995"/>
            <a:ext cx="2599690" cy="235585"/>
          </a:xfrm>
          <a:prstGeom prst="rect">
            <a:avLst/>
          </a:prstGeom>
        </p:spPr>
      </p:pic>
      <p:pic>
        <p:nvPicPr>
          <p:cNvPr id="11" name="Picture 10" descr="/home/ligy/Pictures/1.png1"/>
          <p:cNvPicPr>
            <a:picLocks noChangeAspect="1"/>
          </p:cNvPicPr>
          <p:nvPr/>
        </p:nvPicPr>
        <p:blipFill>
          <a:blip r:embed="rId3"/>
          <a:srcRect/>
          <a:stretch>
            <a:fillRect/>
          </a:stretch>
        </p:blipFill>
        <p:spPr>
          <a:xfrm>
            <a:off x="2481580" y="2083435"/>
            <a:ext cx="3404235" cy="723265"/>
          </a:xfrm>
          <a:prstGeom prst="rect">
            <a:avLst/>
          </a:prstGeom>
        </p:spPr>
      </p:pic>
      <p:pic>
        <p:nvPicPr>
          <p:cNvPr id="12" name="Picture 11" descr="/home/ligy/Pictures/1.png1"/>
          <p:cNvPicPr>
            <a:picLocks noChangeAspect="1"/>
          </p:cNvPicPr>
          <p:nvPr/>
        </p:nvPicPr>
        <p:blipFill>
          <a:blip r:embed="rId4"/>
          <a:srcRect/>
          <a:stretch>
            <a:fillRect/>
          </a:stretch>
        </p:blipFill>
        <p:spPr>
          <a:xfrm>
            <a:off x="2667635" y="2822575"/>
            <a:ext cx="2226310" cy="254635"/>
          </a:xfrm>
          <a:prstGeom prst="rect">
            <a:avLst/>
          </a:prstGeom>
        </p:spPr>
      </p:pic>
      <p:pic>
        <p:nvPicPr>
          <p:cNvPr id="16" name="Picture 15" descr="/home/ligy/Pictures/1.png1"/>
          <p:cNvPicPr>
            <a:picLocks noChangeAspect="1"/>
          </p:cNvPicPr>
          <p:nvPr/>
        </p:nvPicPr>
        <p:blipFill>
          <a:blip r:embed="rId5"/>
          <a:srcRect/>
          <a:stretch>
            <a:fillRect/>
          </a:stretch>
        </p:blipFill>
        <p:spPr>
          <a:xfrm>
            <a:off x="2230120" y="3584575"/>
            <a:ext cx="2226310" cy="188595"/>
          </a:xfrm>
          <a:prstGeom prst="rect">
            <a:avLst/>
          </a:prstGeom>
        </p:spPr>
      </p:pic>
      <p:pic>
        <p:nvPicPr>
          <p:cNvPr id="17" name="Picture 16" descr="/home/ligy/Pictures/1.png1"/>
          <p:cNvPicPr>
            <a:picLocks noChangeAspect="1"/>
          </p:cNvPicPr>
          <p:nvPr/>
        </p:nvPicPr>
        <p:blipFill>
          <a:blip r:embed="rId6"/>
          <a:srcRect/>
          <a:stretch>
            <a:fillRect/>
          </a:stretch>
        </p:blipFill>
        <p:spPr>
          <a:xfrm>
            <a:off x="2574290" y="3815715"/>
            <a:ext cx="2784475" cy="546100"/>
          </a:xfrm>
          <a:prstGeom prst="rect">
            <a:avLst/>
          </a:prstGeom>
        </p:spPr>
      </p:pic>
      <p:cxnSp>
        <p:nvCxnSpPr>
          <p:cNvPr id="2" name="Straight Arrow Connector 1"/>
          <p:cNvCxnSpPr/>
          <p:nvPr/>
        </p:nvCxnSpPr>
        <p:spPr>
          <a:xfrm flipV="1">
            <a:off x="2348865" y="2566035"/>
            <a:ext cx="1269365" cy="869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574442" y="36396"/>
            <a:ext cx="2412365" cy="398780"/>
          </a:xfrm>
          <a:prstGeom prst="rect">
            <a:avLst/>
          </a:prstGeom>
          <a:noFill/>
        </p:spPr>
        <p:txBody>
          <a:bodyPr wrap="none" rtlCol="0">
            <a:spAutoFit/>
          </a:bodyPr>
          <a:p>
            <a:pPr algn="l"/>
            <a:r>
              <a:rPr lang="zh-CN" altLang="en-US" sz="2000" dirty="0">
                <a:latin typeface="+mj-lt"/>
                <a:ea typeface="SimSun" panose="02010600030101010101" pitchFamily="2" charset="-122"/>
              </a:rPr>
              <a:t>用空</a:t>
            </a:r>
            <a:r>
              <a:rPr lang="zh-CN" altLang="en-US" sz="2000">
                <a:ea typeface="SimSun" panose="02010600030101010101" pitchFamily="2" charset="-122"/>
                <a:sym typeface="+mn-ea"/>
              </a:rPr>
              <a:t>缺</a:t>
            </a:r>
            <a:r>
              <a:rPr lang="zh-CN" altLang="en-US" sz="2000" dirty="0">
                <a:latin typeface="+mj-lt"/>
                <a:ea typeface="SimSun" panose="02010600030101010101" pitchFamily="2" charset="-122"/>
              </a:rPr>
              <a:t>俘获</a:t>
            </a:r>
            <a:r>
              <a:rPr lang="en-US" altLang="zh-CN" sz="2000" dirty="0">
                <a:latin typeface="+mj-lt"/>
                <a:ea typeface="SimSun" panose="02010600030101010101" pitchFamily="2" charset="-122"/>
              </a:rPr>
              <a:t>skyrmion</a:t>
            </a:r>
            <a:endParaRPr lang="en-US" altLang="zh-CN" sz="2000" dirty="0">
              <a:latin typeface="+mj-lt"/>
              <a:ea typeface="SimSun" panose="02010600030101010101" pitchFamily="2" charset="-122"/>
            </a:endParaRPr>
          </a:p>
        </p:txBody>
      </p:sp>
      <p:sp>
        <p:nvSpPr>
          <p:cNvPr id="3" name="Text Box 2"/>
          <p:cNvSpPr txBox="1"/>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1"/>
          <p:nvPr/>
        </p:nvSpPr>
        <p:spPr>
          <a:xfrm>
            <a:off x="66040" y="21463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理论</a:t>
            </a:r>
            <a:endParaRPr lang="zh-CN" altLang="en-US" sz="1200">
              <a:solidFill>
                <a:srgbClr val="FF0000"/>
              </a:solidFill>
              <a:ea typeface="SimSun" panose="02010600030101010101" pitchFamily="2" charset="-122"/>
            </a:endParaRPr>
          </a:p>
        </p:txBody>
      </p:sp>
      <p:sp>
        <p:nvSpPr>
          <p:cNvPr id="15" name="Text Box 14"/>
          <p:cNvSpPr txBox="1"/>
          <p:nvPr/>
        </p:nvSpPr>
        <p:spPr>
          <a:xfrm>
            <a:off x="80010" y="534035"/>
            <a:ext cx="7400925" cy="2461260"/>
          </a:xfrm>
          <a:prstGeom prst="rect">
            <a:avLst/>
          </a:prstGeom>
          <a:noFill/>
        </p:spPr>
        <p:txBody>
          <a:bodyPr wrap="square" rtlCol="0">
            <a:spAutoFit/>
          </a:bodyPr>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两种方法的结果差距很小</a:t>
            </a:r>
            <a:r>
              <a:rPr lang="en-US" altLang="zh-CN" sz="1400">
                <a:solidFill>
                  <a:schemeClr val="tx1"/>
                </a:solidFill>
                <a:ea typeface="SimSun" panose="02010600030101010101" pitchFamily="2" charset="-122"/>
              </a:rPr>
              <a:t>(inset:</a:t>
            </a:r>
            <a:r>
              <a:rPr lang="zh-CN" altLang="en-US" sz="1400">
                <a:solidFill>
                  <a:schemeClr val="tx1"/>
                </a:solidFill>
                <a:ea typeface="SimSun" panose="02010600030101010101" pitchFamily="2" charset="-122"/>
              </a:rPr>
              <a:t>红点</a:t>
            </a:r>
            <a:r>
              <a:rPr lang="en-US" altLang="zh-CN" sz="1400">
                <a:solidFill>
                  <a:schemeClr val="tx1"/>
                </a:solidFill>
                <a:ea typeface="SimSun" panose="02010600030101010101" pitchFamily="2" charset="-122"/>
              </a:rPr>
              <a:t>vs</a:t>
            </a:r>
            <a:r>
              <a:rPr lang="zh-CN" altLang="en-US" sz="1400">
                <a:solidFill>
                  <a:schemeClr val="tx1"/>
                </a:solidFill>
                <a:ea typeface="SimSun" panose="02010600030101010101" pitchFamily="2" charset="-122"/>
              </a:rPr>
              <a:t>绿线</a:t>
            </a:r>
            <a:r>
              <a:rPr lang="en-US" altLang="zh-CN" sz="1400">
                <a:solidFill>
                  <a:schemeClr val="tx1"/>
                </a:solidFill>
                <a:ea typeface="SimSun" panose="02010600030101010101" pitchFamily="2" charset="-122"/>
              </a:rPr>
              <a:t>)</a:t>
            </a:r>
            <a:endParaRPr lang="en-US" altLang="zh-CN"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推广的</a:t>
            </a:r>
            <a:r>
              <a:rPr lang="en-US" altLang="zh-CN" sz="1400">
                <a:solidFill>
                  <a:schemeClr val="tx1"/>
                </a:solidFill>
                <a:ea typeface="SimSun" panose="02010600030101010101" pitchFamily="2" charset="-122"/>
              </a:rPr>
              <a:t>Thiele</a:t>
            </a:r>
            <a:r>
              <a:rPr lang="zh-CN" altLang="en-US" sz="1400">
                <a:solidFill>
                  <a:schemeClr val="tx1"/>
                </a:solidFill>
                <a:ea typeface="SimSun" panose="02010600030101010101" pitchFamily="2" charset="-122"/>
              </a:rPr>
              <a:t>方程：</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近似为：</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微磁模拟与简化的推广</a:t>
            </a:r>
            <a:r>
              <a:rPr lang="en-US" altLang="zh-CN" sz="1400">
                <a:solidFill>
                  <a:schemeClr val="tx1"/>
                </a:solidFill>
                <a:ea typeface="SimSun" panose="02010600030101010101" pitchFamily="2" charset="-122"/>
              </a:rPr>
              <a:t>Thiele</a:t>
            </a:r>
            <a:r>
              <a:rPr lang="zh-CN" altLang="en-US" sz="1400">
                <a:solidFill>
                  <a:schemeClr val="tx1"/>
                </a:solidFill>
                <a:ea typeface="SimSun" panose="02010600030101010101" pitchFamily="2" charset="-122"/>
              </a:rPr>
              <a:t>方程符合很好</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zh-CN" sz="1400">
                <a:solidFill>
                  <a:schemeClr val="tx1"/>
                </a:solidFill>
                <a:ea typeface="SimSun" panose="02010600030101010101" pitchFamily="2" charset="-122"/>
              </a:rPr>
              <a:t>sk</a:t>
            </a:r>
            <a:r>
              <a:rPr lang="zh-CN" altLang="en-US" sz="1400">
                <a:solidFill>
                  <a:schemeClr val="tx1"/>
                </a:solidFill>
                <a:ea typeface="SimSun" panose="02010600030101010101" pitchFamily="2" charset="-122"/>
              </a:rPr>
              <a:t>中心的定义方法：</a:t>
            </a:r>
            <a:endParaRPr lang="zh-CN" altLang="en-US" sz="1400">
              <a:solidFill>
                <a:schemeClr val="tx1"/>
              </a:solidFill>
              <a:ea typeface="SimSun" panose="02010600030101010101" pitchFamily="2" charset="-122"/>
            </a:endParaRPr>
          </a:p>
        </p:txBody>
      </p:sp>
      <p:pic>
        <p:nvPicPr>
          <p:cNvPr id="5" name="Picture 4" descr="/home/ligy/Pictures/1.png1"/>
          <p:cNvPicPr>
            <a:picLocks noChangeAspect="1"/>
          </p:cNvPicPr>
          <p:nvPr/>
        </p:nvPicPr>
        <p:blipFill>
          <a:blip r:embed="rId1"/>
          <a:srcRect/>
          <a:stretch>
            <a:fillRect/>
          </a:stretch>
        </p:blipFill>
        <p:spPr>
          <a:xfrm>
            <a:off x="4627880" y="654685"/>
            <a:ext cx="2636520" cy="1617345"/>
          </a:xfrm>
          <a:prstGeom prst="rect">
            <a:avLst/>
          </a:prstGeom>
        </p:spPr>
      </p:pic>
      <p:sp>
        <p:nvSpPr>
          <p:cNvPr id="2" name="Text Box 1"/>
          <p:cNvSpPr txBox="1"/>
          <p:nvPr/>
        </p:nvSpPr>
        <p:spPr>
          <a:xfrm>
            <a:off x="5830570" y="654685"/>
            <a:ext cx="744855" cy="275590"/>
          </a:xfrm>
          <a:prstGeom prst="rect">
            <a:avLst/>
          </a:prstGeom>
          <a:noFill/>
        </p:spPr>
        <p:txBody>
          <a:bodyPr wrap="square" rtlCol="0">
            <a:spAutoFit/>
          </a:bodyPr>
          <a:p>
            <a:r>
              <a:rPr lang="en-US" altLang="en-US" sz="1200"/>
              <a:t>B=0.05</a:t>
            </a:r>
            <a:endParaRPr lang="en-US" altLang="en-US" sz="1200"/>
          </a:p>
        </p:txBody>
      </p:sp>
      <p:sp>
        <p:nvSpPr>
          <p:cNvPr id="7" name="Text Box 6"/>
          <p:cNvSpPr txBox="1"/>
          <p:nvPr/>
        </p:nvSpPr>
        <p:spPr>
          <a:xfrm>
            <a:off x="5142865" y="1764665"/>
            <a:ext cx="744855" cy="275590"/>
          </a:xfrm>
          <a:prstGeom prst="rect">
            <a:avLst/>
          </a:prstGeom>
          <a:noFill/>
        </p:spPr>
        <p:txBody>
          <a:bodyPr wrap="square" rtlCol="0">
            <a:spAutoFit/>
          </a:bodyPr>
          <a:p>
            <a:r>
              <a:rPr lang="en-US" altLang="en-US" sz="1200"/>
              <a:t>B=0.12</a:t>
            </a:r>
            <a:endParaRPr lang="en-US" altLang="en-US" sz="1200"/>
          </a:p>
        </p:txBody>
      </p:sp>
      <p:pic>
        <p:nvPicPr>
          <p:cNvPr id="8" name="Picture 7" descr="/home/ligy/Pictures/1.png1"/>
          <p:cNvPicPr>
            <a:picLocks noChangeAspect="1"/>
          </p:cNvPicPr>
          <p:nvPr/>
        </p:nvPicPr>
        <p:blipFill>
          <a:blip r:embed="rId2"/>
          <a:srcRect/>
          <a:stretch>
            <a:fillRect/>
          </a:stretch>
        </p:blipFill>
        <p:spPr>
          <a:xfrm>
            <a:off x="1079500" y="1055688"/>
            <a:ext cx="2636520" cy="633730"/>
          </a:xfrm>
          <a:prstGeom prst="rect">
            <a:avLst/>
          </a:prstGeom>
        </p:spPr>
      </p:pic>
      <p:pic>
        <p:nvPicPr>
          <p:cNvPr id="9" name="Picture 8" descr="/home/ligy/Pictures/1.png1"/>
          <p:cNvPicPr>
            <a:picLocks noChangeAspect="1"/>
          </p:cNvPicPr>
          <p:nvPr/>
        </p:nvPicPr>
        <p:blipFill>
          <a:blip r:embed="rId3"/>
          <a:srcRect/>
          <a:stretch>
            <a:fillRect/>
          </a:stretch>
        </p:blipFill>
        <p:spPr>
          <a:xfrm>
            <a:off x="794385" y="1976120"/>
            <a:ext cx="2636520" cy="374015"/>
          </a:xfrm>
          <a:prstGeom prst="rect">
            <a:avLst/>
          </a:prstGeom>
        </p:spPr>
      </p:pic>
      <p:pic>
        <p:nvPicPr>
          <p:cNvPr id="10" name="Picture 9" descr="/home/ligy/Pictures/1.png1"/>
          <p:cNvPicPr>
            <a:picLocks noChangeAspect="1"/>
          </p:cNvPicPr>
          <p:nvPr/>
        </p:nvPicPr>
        <p:blipFill>
          <a:blip r:embed="rId4"/>
          <a:srcRect/>
          <a:stretch>
            <a:fillRect/>
          </a:stretch>
        </p:blipFill>
        <p:spPr>
          <a:xfrm>
            <a:off x="2065020" y="2725420"/>
            <a:ext cx="3620135" cy="520700"/>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1417789" y="50125"/>
            <a:ext cx="4692015" cy="398780"/>
          </a:xfrm>
          <a:prstGeom prst="rect">
            <a:avLst/>
          </a:prstGeom>
          <a:noFill/>
        </p:spPr>
        <p:txBody>
          <a:bodyPr wrap="none" rtlCol="0">
            <a:spAutoFit/>
          </a:bodyPr>
          <a:p>
            <a:pPr algn="l"/>
            <a:r>
              <a:rPr lang="en-US" altLang="en-US" sz="2000" dirty="0">
                <a:latin typeface="+mj-lt"/>
                <a:ea typeface="SimSun" panose="02010600030101010101" pitchFamily="2" charset="-122"/>
              </a:rPr>
              <a:t>用非磁性的点接触来产生sk和sk Hall效应</a:t>
            </a:r>
            <a:endParaRPr lang="en-US" altLang="en-US" sz="2000" dirty="0">
              <a:latin typeface="+mj-lt"/>
              <a:ea typeface="SimSun" panose="02010600030101010101" pitchFamily="2" charset="-122"/>
            </a:endParaRPr>
          </a:p>
        </p:txBody>
      </p:sp>
      <p:sp>
        <p:nvSpPr>
          <p:cNvPr id="3" name="Text Box 2"/>
          <p:cNvSpPr txBox="1"/>
          <p:nvPr/>
        </p:nvSpPr>
        <p:spPr>
          <a:xfrm>
            <a:off x="5333322" y="377049"/>
            <a:ext cx="2134175" cy="275590"/>
          </a:xfrm>
          <a:prstGeom prst="rect">
            <a:avLst/>
          </a:prstGeom>
          <a:noFill/>
        </p:spPr>
        <p:txBody>
          <a:bodyPr wrap="square" rtlCol="0">
            <a:spAutoFit/>
          </a:bodyPr>
          <a:p>
            <a:r>
              <a:rPr lang="en-US" altLang="en-US" sz="1200"/>
              <a:t>PRB 100, 184426(2019)</a:t>
            </a:r>
            <a:endParaRPr lang="en-US" altLang="en-US" sz="1200"/>
          </a:p>
        </p:txBody>
      </p:sp>
      <p:sp>
        <p:nvSpPr>
          <p:cNvPr id="4" name="Text Box 3"/>
          <p:cNvSpPr txBox="1"/>
          <p:nvPr/>
        </p:nvSpPr>
        <p:spPr>
          <a:xfrm>
            <a:off x="200675" y="105010"/>
            <a:ext cx="748723" cy="460375"/>
          </a:xfrm>
          <a:prstGeom prst="rect">
            <a:avLst/>
          </a:prstGeom>
          <a:noFill/>
        </p:spPr>
        <p:txBody>
          <a:bodyPr wrap="square" rtlCol="0">
            <a:spAutoFit/>
          </a:bodyPr>
          <a:p>
            <a:r>
              <a:rPr lang="en-US" altLang="zh-CN" sz="1200">
                <a:solidFill>
                  <a:srgbClr val="FF0000"/>
                </a:solidFill>
                <a:ea typeface="SimSun" panose="02010600030101010101" pitchFamily="2" charset="-122"/>
              </a:rPr>
              <a:t>实验+数值模拟</a:t>
            </a:r>
            <a:endParaRPr lang="en-US" altLang="zh-CN" sz="1200">
              <a:solidFill>
                <a:srgbClr val="FF0000"/>
              </a:solidFill>
              <a:ea typeface="SimSun" panose="02010600030101010101" pitchFamily="2" charset="-122"/>
            </a:endParaRPr>
          </a:p>
        </p:txBody>
      </p:sp>
      <p:sp>
        <p:nvSpPr>
          <p:cNvPr id="15" name="Text Box 14"/>
          <p:cNvSpPr txBox="1"/>
          <p:nvPr/>
        </p:nvSpPr>
        <p:spPr>
          <a:xfrm>
            <a:off x="66144" y="637009"/>
            <a:ext cx="7306740" cy="4547870"/>
          </a:xfrm>
          <a:prstGeom prst="rect">
            <a:avLst/>
          </a:prstGeom>
          <a:noFill/>
        </p:spPr>
        <p:txBody>
          <a:bodyPr wrap="square" rtlCol="0">
            <a:spAutoFit/>
          </a:bodyPr>
          <a:p>
            <a:pPr marL="285750" indent="-285750" algn="l">
              <a:buFont typeface="Arial" panose="020B0604020202020204" pitchFamily="34" charset="0"/>
              <a:buChar char="•"/>
            </a:pPr>
            <a:r>
              <a:rPr lang="en-US" sz="1160">
                <a:solidFill>
                  <a:schemeClr val="tx1"/>
                </a:solidFill>
                <a:ea typeface="SimSun" panose="02010600030101010101" pitchFamily="2" charset="-122"/>
              </a:rPr>
              <a:t>本文实验上表明sk可以通过非磁性的导体点接触产生，并观测到了sk Hall效应</a:t>
            </a:r>
            <a:endParaRPr lang="en-US" sz="1160">
              <a:solidFill>
                <a:schemeClr val="tx1"/>
              </a:solidFill>
              <a:ea typeface="SimSun" panose="02010600030101010101" pitchFamily="2" charset="-122"/>
            </a:endParaRPr>
          </a:p>
          <a:p>
            <a:pPr marL="285750" indent="-285750" algn="l">
              <a:buFont typeface="Arial" panose="020B0604020202020204" pitchFamily="34" charset="0"/>
              <a:buChar char="•"/>
            </a:pPr>
            <a:r>
              <a:rPr lang="en-US" sz="1160">
                <a:solidFill>
                  <a:schemeClr val="tx1"/>
                </a:solidFill>
                <a:ea typeface="SimSun" panose="02010600030101010101" pitchFamily="2" charset="-122"/>
              </a:rPr>
              <a:t>用微磁模拟重现了实验，其中sk-Ask(anti-skyrmion)对的形成起作用</a:t>
            </a:r>
            <a:endParaRPr lang="en-US" sz="1160">
              <a:solidFill>
                <a:schemeClr val="tx1"/>
              </a:solidFill>
              <a:ea typeface="SimSun" panose="02010600030101010101" pitchFamily="2" charset="-122"/>
            </a:endParaRPr>
          </a:p>
          <a:p>
            <a:pPr marL="285750" indent="-285750" algn="l">
              <a:buFont typeface="Arial" panose="020B0604020202020204" pitchFamily="34" charset="0"/>
              <a:buChar char="•"/>
            </a:pPr>
            <a:r>
              <a:rPr lang="en-US" sz="1160">
                <a:solidFill>
                  <a:schemeClr val="tx1"/>
                </a:solidFill>
                <a:ea typeface="SimSun" panose="02010600030101010101" pitchFamily="2" charset="-122"/>
              </a:rPr>
              <a:t>sk Hall效应被</a:t>
            </a:r>
            <a:r>
              <a:rPr lang="en-US" sz="1160">
                <a:solidFill>
                  <a:srgbClr val="FF0000"/>
                </a:solidFill>
                <a:ea typeface="SimSun" panose="02010600030101010101" pitchFamily="2" charset="-122"/>
              </a:rPr>
              <a:t>修正了的Thiele方程</a:t>
            </a:r>
            <a:r>
              <a:rPr lang="en-US" sz="1160">
                <a:solidFill>
                  <a:schemeClr val="tx1"/>
                </a:solidFill>
                <a:ea typeface="SimSun" panose="02010600030101010101" pitchFamily="2" charset="-122"/>
              </a:rPr>
              <a:t>描述，其中考虑了</a:t>
            </a:r>
            <a:r>
              <a:rPr lang="en-US" sz="1160">
                <a:solidFill>
                  <a:srgbClr val="FF0000"/>
                </a:solidFill>
                <a:ea typeface="SimSun" panose="02010600030101010101" pitchFamily="2" charset="-122"/>
              </a:rPr>
              <a:t>空间非均匀</a:t>
            </a:r>
            <a:r>
              <a:rPr lang="en-US" sz="1160">
                <a:solidFill>
                  <a:schemeClr val="tx1"/>
                </a:solidFill>
                <a:ea typeface="SimSun" panose="02010600030101010101" pitchFamily="2" charset="-122"/>
              </a:rPr>
              <a:t>的自旋轨道力矩和Magnus力的贡献</a:t>
            </a:r>
            <a:endParaRPr lang="en-US" sz="1160">
              <a:solidFill>
                <a:schemeClr val="tx1"/>
              </a:solidFill>
              <a:ea typeface="SimSun" panose="02010600030101010101" pitchFamily="2" charset="-122"/>
            </a:endParaRPr>
          </a:p>
          <a:p>
            <a:pPr marL="285750" indent="-285750" algn="l">
              <a:buFont typeface="Arial" panose="020B0604020202020204" pitchFamily="34" charset="0"/>
              <a:buChar char="•"/>
            </a:pPr>
            <a:r>
              <a:rPr lang="en-US" sz="1160">
                <a:solidFill>
                  <a:schemeClr val="tx1"/>
                </a:solidFill>
                <a:ea typeface="SimSun" panose="02010600030101010101" pitchFamily="2" charset="-122"/>
              </a:rPr>
              <a:t>产生sk的方法：</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1. 加磁场[8]    </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2. 自旋极化电流[27,33,34]    </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3. 局域加热[35]    </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4. 激光束[36,37]    </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5. 电压38,39]   </a:t>
            </a:r>
            <a:endParaRPr lang="en-US" sz="1160">
              <a:solidFill>
                <a:schemeClr val="tx1"/>
              </a:solidFill>
              <a:ea typeface="SimSun" panose="02010600030101010101" pitchFamily="2" charset="-122"/>
            </a:endParaRPr>
          </a:p>
          <a:p>
            <a:pPr lvl="1" indent="0" algn="l">
              <a:buFont typeface="Arial" panose="020B0604020202020204" pitchFamily="34" charset="0"/>
              <a:buNone/>
            </a:pPr>
            <a:r>
              <a:rPr lang="en-US" sz="1160">
                <a:solidFill>
                  <a:schemeClr val="tx1"/>
                </a:solidFill>
                <a:ea typeface="SimSun" panose="02010600030101010101" pitchFamily="2" charset="-122"/>
              </a:rPr>
              <a:t>6. 在几何受限器件中加电流[45]</a:t>
            </a:r>
            <a:r>
              <a:rPr lang="zh-CN" altLang="en-US" sz="1160">
                <a:solidFill>
                  <a:schemeClr val="tx1"/>
                </a:solidFill>
                <a:ea typeface="SimSun" panose="02010600030101010101" pitchFamily="2" charset="-122"/>
              </a:rPr>
              <a:t>（动力学方法）</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a:solidFill>
                  <a:schemeClr val="tx1"/>
                </a:solidFill>
                <a:ea typeface="SimSun" panose="02010600030101010101" pitchFamily="2" charset="-122"/>
              </a:rPr>
              <a:t>在FM/HM双层膜结构中，通过HM的电流由于SHE产生自旋流，从而对邻近的FM层施加自旋轨道力矩(</a:t>
            </a:r>
            <a:r>
              <a:rPr lang="en-US" sz="1160" b="1">
                <a:solidFill>
                  <a:srgbClr val="FF0000"/>
                </a:solidFill>
                <a:ea typeface="SimSun" panose="02010600030101010101" pitchFamily="2" charset="-122"/>
              </a:rPr>
              <a:t>SOT</a:t>
            </a:r>
            <a:r>
              <a:rPr lang="en-US" sz="1160">
                <a:solidFill>
                  <a:schemeClr val="tx1"/>
                </a:solidFill>
                <a:ea typeface="SimSun" panose="02010600030101010101" pitchFamily="2" charset="-122"/>
              </a:rPr>
              <a:t>)，用以操控磁化动力学</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a:solidFill>
                  <a:schemeClr val="tx1"/>
                </a:solidFill>
                <a:ea typeface="SimSun" panose="02010600030101010101" pitchFamily="2" charset="-122"/>
              </a:rPr>
              <a:t>另一方面，有一小部分电流可以直接在FM层中流通，通过自旋转移力矩(</a:t>
            </a:r>
            <a:r>
              <a:rPr lang="en-US" sz="1160" b="1">
                <a:solidFill>
                  <a:srgbClr val="FF0000"/>
                </a:solidFill>
                <a:ea typeface="SimSun" panose="02010600030101010101" pitchFamily="2" charset="-122"/>
              </a:rPr>
              <a:t>STT</a:t>
            </a:r>
            <a:r>
              <a:rPr lang="en-US" sz="1160">
                <a:solidFill>
                  <a:schemeClr val="tx1"/>
                </a:solidFill>
                <a:ea typeface="SimSun" panose="02010600030101010101" pitchFamily="2" charset="-122"/>
              </a:rPr>
              <a:t>)来诱导磁化动力学</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b="1">
                <a:solidFill>
                  <a:srgbClr val="FF0000"/>
                </a:solidFill>
                <a:ea typeface="SimSun" panose="02010600030101010101" pitchFamily="2" charset="-122"/>
              </a:rPr>
              <a:t>STT对sk Hall效应的贡献可以忽略</a:t>
            </a:r>
            <a:r>
              <a:rPr lang="en-US" sz="1160">
                <a:solidFill>
                  <a:schemeClr val="tx1"/>
                </a:solidFill>
                <a:ea typeface="SimSun" panose="02010600030101010101" pitchFamily="2" charset="-122"/>
              </a:rPr>
              <a:t>[27,46,57]，所以本文不考虑</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a:solidFill>
                  <a:schemeClr val="tx1"/>
                </a:solidFill>
                <a:ea typeface="SimSun" panose="02010600030101010101" pitchFamily="2" charset="-122"/>
              </a:rPr>
              <a:t>模拟：用点接触位置空间发散的SOT来进行LLG演化，发现了拓扑相变，从拓扑荷0变化到-1，形成sk</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a:solidFill>
                  <a:schemeClr val="tx1"/>
                </a:solidFill>
                <a:ea typeface="SimSun" panose="02010600030101010101" pitchFamily="2" charset="-122"/>
              </a:rPr>
              <a:t>实验：</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en-US" sz="1160">
                <a:solidFill>
                  <a:schemeClr val="tx1"/>
                </a:solidFill>
                <a:ea typeface="SimSun" panose="02010600030101010101" pitchFamily="2" charset="-122"/>
              </a:rPr>
              <a:t>SOT</a:t>
            </a:r>
            <a:r>
              <a:rPr lang="zh-CN" altLang="en-US" sz="1160">
                <a:solidFill>
                  <a:schemeClr val="tx1"/>
                </a:solidFill>
                <a:ea typeface="SimSun" panose="02010600030101010101" pitchFamily="2" charset="-122"/>
              </a:rPr>
              <a:t>驱动下的</a:t>
            </a:r>
            <a:r>
              <a:rPr lang="en-US" sz="1160">
                <a:solidFill>
                  <a:schemeClr val="tx1"/>
                </a:solidFill>
                <a:ea typeface="SimSun" panose="02010600030101010101" pitchFamily="2" charset="-122"/>
              </a:rPr>
              <a:t>Thiele方程：</a:t>
            </a: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zh-CN" alt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zh-CN" alt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zh-CN" altLang="en-US" sz="1160">
              <a:solidFill>
                <a:schemeClr val="tx1"/>
              </a:solidFill>
              <a:ea typeface="SimSun" panose="02010600030101010101" pitchFamily="2" charset="-122"/>
            </a:endParaRPr>
          </a:p>
          <a:p>
            <a:pPr marL="285750" lvl="0" indent="-285750" algn="l">
              <a:buFont typeface="Arial" panose="020B0604020202020204" pitchFamily="34" charset="0"/>
              <a:buChar char="•"/>
            </a:pPr>
            <a:endParaRPr lang="zh-CN" altLang="en-US" sz="1160">
              <a:solidFill>
                <a:schemeClr val="tx1"/>
              </a:solidFill>
              <a:ea typeface="SimSun" panose="02010600030101010101" pitchFamily="2" charset="-122"/>
            </a:endParaRPr>
          </a:p>
          <a:p>
            <a:pPr marL="285750" lvl="0" indent="-285750" algn="l">
              <a:buFont typeface="Arial" panose="020B0604020202020204" pitchFamily="34" charset="0"/>
              <a:buChar char="•"/>
            </a:pPr>
            <a:r>
              <a:rPr lang="zh-CN" altLang="en-US" sz="1160">
                <a:solidFill>
                  <a:schemeClr val="tx1"/>
                </a:solidFill>
                <a:ea typeface="SimSun" panose="02010600030101010101" pitchFamily="2" charset="-122"/>
              </a:rPr>
              <a:t>定义</a:t>
            </a:r>
            <a:r>
              <a:rPr lang="en-US" altLang="zh-CN" sz="1160">
                <a:solidFill>
                  <a:schemeClr val="tx1"/>
                </a:solidFill>
                <a:ea typeface="SimSun" panose="02010600030101010101" pitchFamily="2" charset="-122"/>
              </a:rPr>
              <a:t>sk Hall</a:t>
            </a:r>
            <a:r>
              <a:rPr lang="en-US" altLang="en-US" sz="1160">
                <a:solidFill>
                  <a:schemeClr val="tx1"/>
                </a:solidFill>
                <a:ea typeface="SimSun" panose="02010600030101010101" pitchFamily="2" charset="-122"/>
              </a:rPr>
              <a:t> angle:   tan(phi) = v_y/v_x</a:t>
            </a:r>
            <a:endParaRPr lang="en-US" altLang="en-US" sz="1160">
              <a:solidFill>
                <a:schemeClr val="tx1"/>
              </a:solidFill>
              <a:ea typeface="SimSun" panose="02010600030101010101" pitchFamily="2" charset="-122"/>
            </a:endParaRPr>
          </a:p>
        </p:txBody>
      </p:sp>
      <p:pic>
        <p:nvPicPr>
          <p:cNvPr id="2" name="Picture 1" descr="1"/>
          <p:cNvPicPr>
            <a:picLocks noChangeAspect="1"/>
          </p:cNvPicPr>
          <p:nvPr/>
        </p:nvPicPr>
        <p:blipFill>
          <a:blip r:embed="rId1"/>
          <a:stretch>
            <a:fillRect/>
          </a:stretch>
        </p:blipFill>
        <p:spPr>
          <a:xfrm>
            <a:off x="2832756" y="1257497"/>
            <a:ext cx="3445909" cy="379612"/>
          </a:xfrm>
          <a:prstGeom prst="rect">
            <a:avLst/>
          </a:prstGeom>
        </p:spPr>
      </p:pic>
      <p:sp>
        <p:nvSpPr>
          <p:cNvPr id="5" name="Text Box 4"/>
          <p:cNvSpPr txBox="1"/>
          <p:nvPr/>
        </p:nvSpPr>
        <p:spPr>
          <a:xfrm>
            <a:off x="6222484" y="1874432"/>
            <a:ext cx="540385" cy="320040"/>
          </a:xfrm>
          <a:prstGeom prst="rect">
            <a:avLst/>
          </a:prstGeom>
          <a:noFill/>
        </p:spPr>
        <p:txBody>
          <a:bodyPr wrap="none" rtlCol="0">
            <a:spAutoFit/>
          </a:bodyPr>
          <a:p>
            <a:r>
              <a:rPr lang="en-US" altLang="en-US" sz="1490"/>
              <a:t>SOT</a:t>
            </a:r>
            <a:endParaRPr lang="en-US" altLang="en-US" sz="1490"/>
          </a:p>
        </p:txBody>
      </p:sp>
      <p:cxnSp>
        <p:nvCxnSpPr>
          <p:cNvPr id="6" name="Straight Arrow Connector 5"/>
          <p:cNvCxnSpPr/>
          <p:nvPr/>
        </p:nvCxnSpPr>
        <p:spPr>
          <a:xfrm flipH="1" flipV="1">
            <a:off x="5610800" y="1538399"/>
            <a:ext cx="711969" cy="36281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7" name="Picture 6" descr="/home/ligy/Pictures/1.png1"/>
          <p:cNvPicPr>
            <a:picLocks noChangeAspect="1"/>
          </p:cNvPicPr>
          <p:nvPr/>
        </p:nvPicPr>
        <p:blipFill>
          <a:blip r:embed="rId2"/>
          <a:srcRect/>
          <a:stretch>
            <a:fillRect/>
          </a:stretch>
        </p:blipFill>
        <p:spPr>
          <a:xfrm>
            <a:off x="3903859" y="2003594"/>
            <a:ext cx="1199741" cy="276177"/>
          </a:xfrm>
          <a:prstGeom prst="rect">
            <a:avLst/>
          </a:prstGeom>
        </p:spPr>
      </p:pic>
      <p:cxnSp>
        <p:nvCxnSpPr>
          <p:cNvPr id="8" name="Straight Arrow Connector 7"/>
          <p:cNvCxnSpPr/>
          <p:nvPr/>
        </p:nvCxnSpPr>
        <p:spPr>
          <a:xfrm flipV="1">
            <a:off x="4697211" y="1538399"/>
            <a:ext cx="581756" cy="46362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1"/>
          </p:cNvPicPr>
          <p:nvPr/>
        </p:nvPicPr>
        <p:blipFill>
          <a:blip r:embed="rId3"/>
          <a:stretch>
            <a:fillRect/>
          </a:stretch>
        </p:blipFill>
        <p:spPr>
          <a:xfrm>
            <a:off x="2365375" y="3507105"/>
            <a:ext cx="2233295" cy="200660"/>
          </a:xfrm>
          <a:prstGeom prst="rect">
            <a:avLst/>
          </a:prstGeom>
        </p:spPr>
      </p:pic>
      <p:pic>
        <p:nvPicPr>
          <p:cNvPr id="10" name="Picture 9" descr="/home/ligy/Pictures/1.png1"/>
          <p:cNvPicPr>
            <a:picLocks noChangeAspect="1"/>
          </p:cNvPicPr>
          <p:nvPr/>
        </p:nvPicPr>
        <p:blipFill>
          <a:blip r:embed="rId4"/>
          <a:srcRect/>
          <a:stretch>
            <a:fillRect/>
          </a:stretch>
        </p:blipFill>
        <p:spPr>
          <a:xfrm>
            <a:off x="549275" y="4420235"/>
            <a:ext cx="3848735" cy="445135"/>
          </a:xfrm>
          <a:prstGeom prst="rect">
            <a:avLst/>
          </a:prstGeom>
        </p:spPr>
      </p:pic>
      <p:pic>
        <p:nvPicPr>
          <p:cNvPr id="11" name="Picture 10" descr="/home/ligy/Pictures/1.png1"/>
          <p:cNvPicPr>
            <a:picLocks noChangeAspect="1"/>
          </p:cNvPicPr>
          <p:nvPr/>
        </p:nvPicPr>
        <p:blipFill>
          <a:blip r:embed="rId5"/>
          <a:srcRect/>
          <a:stretch>
            <a:fillRect/>
          </a:stretch>
        </p:blipFill>
        <p:spPr>
          <a:xfrm>
            <a:off x="2832735" y="5113655"/>
            <a:ext cx="1409065" cy="401955"/>
          </a:xfrm>
          <a:prstGeom prst="rect">
            <a:avLst/>
          </a:prstGeom>
        </p:spPr>
      </p:pic>
      <p:pic>
        <p:nvPicPr>
          <p:cNvPr id="12" name="Picture 11" descr="/home/ligy/Pictures/1.png1"/>
          <p:cNvPicPr>
            <a:picLocks noChangeAspect="1"/>
          </p:cNvPicPr>
          <p:nvPr/>
        </p:nvPicPr>
        <p:blipFill>
          <a:blip r:embed="rId6"/>
          <a:srcRect/>
          <a:stretch>
            <a:fillRect/>
          </a:stretch>
        </p:blipFill>
        <p:spPr>
          <a:xfrm>
            <a:off x="686435" y="3720148"/>
            <a:ext cx="1409065" cy="349250"/>
          </a:xfrm>
          <a:prstGeom prst="rect">
            <a:avLst/>
          </a:prstGeom>
        </p:spPr>
      </p:pic>
      <p:pic>
        <p:nvPicPr>
          <p:cNvPr id="13" name="Picture 12" descr="/home/ligy/Pictures/1.png1"/>
          <p:cNvPicPr>
            <a:picLocks noChangeAspect="1"/>
          </p:cNvPicPr>
          <p:nvPr/>
        </p:nvPicPr>
        <p:blipFill>
          <a:blip r:embed="rId7"/>
          <a:srcRect/>
          <a:stretch>
            <a:fillRect/>
          </a:stretch>
        </p:blipFill>
        <p:spPr>
          <a:xfrm>
            <a:off x="2952750" y="3787775"/>
            <a:ext cx="2150745" cy="281940"/>
          </a:xfrm>
          <a:prstGeom prst="rect">
            <a:avLst/>
          </a:prstGeom>
        </p:spPr>
      </p:pic>
      <p:pic>
        <p:nvPicPr>
          <p:cNvPr id="16" name="Picture 15" descr="/home/ligy/Pictures/1.png1"/>
          <p:cNvPicPr>
            <a:picLocks noChangeAspect="1"/>
          </p:cNvPicPr>
          <p:nvPr/>
        </p:nvPicPr>
        <p:blipFill>
          <a:blip r:embed="rId8"/>
          <a:srcRect/>
          <a:stretch>
            <a:fillRect/>
          </a:stretch>
        </p:blipFill>
        <p:spPr>
          <a:xfrm>
            <a:off x="1031240" y="4126230"/>
            <a:ext cx="2390140" cy="208915"/>
          </a:xfrm>
          <a:prstGeom prst="rect">
            <a:avLst/>
          </a:prstGeom>
        </p:spPr>
      </p:pic>
      <p:pic>
        <p:nvPicPr>
          <p:cNvPr id="17" name="Picture 16" descr="/home/ligy/Pictures/1.png1"/>
          <p:cNvPicPr>
            <a:picLocks noChangeAspect="1"/>
          </p:cNvPicPr>
          <p:nvPr/>
        </p:nvPicPr>
        <p:blipFill>
          <a:blip r:embed="rId9"/>
          <a:srcRect/>
          <a:stretch>
            <a:fillRect/>
          </a:stretch>
        </p:blipFill>
        <p:spPr>
          <a:xfrm>
            <a:off x="4697730" y="4032885"/>
            <a:ext cx="2853690" cy="1482725"/>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306472" y="36396"/>
            <a:ext cx="2948940" cy="398780"/>
          </a:xfrm>
          <a:prstGeom prst="rect">
            <a:avLst/>
          </a:prstGeom>
          <a:noFill/>
        </p:spPr>
        <p:txBody>
          <a:bodyPr wrap="none" rtlCol="0">
            <a:spAutoFit/>
          </a:bodyPr>
          <a:p>
            <a:pPr algn="l"/>
            <a:r>
              <a:rPr lang="zh-CN" sz="2000" dirty="0">
                <a:latin typeface="+mj-lt"/>
                <a:ea typeface="SimSun" panose="02010600030101010101" pitchFamily="2" charset="-122"/>
              </a:rPr>
              <a:t>声学拓扑</a:t>
            </a:r>
            <a:r>
              <a:rPr lang="en-US" altLang="zh-CN" sz="2000" dirty="0">
                <a:latin typeface="+mj-lt"/>
                <a:ea typeface="SimSun" panose="02010600030101010101" pitchFamily="2" charset="-122"/>
              </a:rPr>
              <a:t>Anderson</a:t>
            </a:r>
            <a:r>
              <a:rPr lang="zh-CN" altLang="en-US" sz="2000" dirty="0">
                <a:latin typeface="+mj-lt"/>
                <a:ea typeface="SimSun" panose="02010600030101010101" pitchFamily="2" charset="-122"/>
              </a:rPr>
              <a:t>绝缘体</a:t>
            </a:r>
            <a:endParaRPr lang="zh-CN" altLang="en-US" sz="2000" dirty="0">
              <a:latin typeface="+mj-lt"/>
              <a:ea typeface="SimSun" panose="02010600030101010101" pitchFamily="2" charset="-122"/>
            </a:endParaRPr>
          </a:p>
        </p:txBody>
      </p:sp>
      <p:sp>
        <p:nvSpPr>
          <p:cNvPr id="3" name="Text Box 2"/>
          <p:cNvSpPr txBox="1"/>
          <p:nvPr/>
        </p:nvSpPr>
        <p:spPr>
          <a:xfrm>
            <a:off x="4906645" y="336550"/>
            <a:ext cx="2560955" cy="275590"/>
          </a:xfrm>
          <a:prstGeom prst="rect">
            <a:avLst/>
          </a:prstGeom>
          <a:noFill/>
        </p:spPr>
        <p:txBody>
          <a:bodyPr wrap="square" rtlCol="0">
            <a:spAutoFit/>
          </a:bodyPr>
          <a:p>
            <a:r>
              <a:rPr lang="en-US" altLang="en-US" sz="1200">
                <a:sym typeface="+mn-ea"/>
              </a:rPr>
              <a:t>https://arxiv.org/pdf/2111.06520.pdf</a:t>
            </a:r>
            <a:endParaRPr lang="en-US" altLang="en-US" sz="1200">
              <a:sym typeface="+mn-ea"/>
            </a:endParaRPr>
          </a:p>
        </p:txBody>
      </p:sp>
      <p:sp>
        <p:nvSpPr>
          <p:cNvPr id="4" name="Text Box 3"/>
          <p:cNvSpPr txBox="1"/>
          <p:nvPr/>
        </p:nvSpPr>
        <p:spPr>
          <a:xfrm>
            <a:off x="66040" y="21463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实验</a:t>
            </a:r>
            <a:endParaRPr lang="zh-CN" altLang="en-US" sz="1200">
              <a:solidFill>
                <a:srgbClr val="FF0000"/>
              </a:solidFill>
              <a:ea typeface="SimSun" panose="02010600030101010101" pitchFamily="2" charset="-122"/>
            </a:endParaRPr>
          </a:p>
        </p:txBody>
      </p:sp>
      <p:sp>
        <p:nvSpPr>
          <p:cNvPr id="15" name="Text Box 14"/>
          <p:cNvSpPr txBox="1"/>
          <p:nvPr/>
        </p:nvSpPr>
        <p:spPr>
          <a:xfrm>
            <a:off x="66040" y="612140"/>
            <a:ext cx="7306945" cy="3753485"/>
          </a:xfrm>
          <a:prstGeom prst="rect">
            <a:avLst/>
          </a:prstGeom>
          <a:noFill/>
        </p:spPr>
        <p:txBody>
          <a:bodyPr wrap="square" rtlCol="0">
            <a:spAutoFit/>
          </a:bodyPr>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本文在实验上观测到二维</a:t>
            </a:r>
            <a:r>
              <a:rPr lang="en-US" altLang="zh-CN" sz="1400">
                <a:solidFill>
                  <a:schemeClr val="tx1"/>
                </a:solidFill>
                <a:ea typeface="SimSun" panose="02010600030101010101" pitchFamily="2" charset="-122"/>
              </a:rPr>
              <a:t>TRS</a:t>
            </a:r>
            <a:r>
              <a:rPr lang="zh-CN" altLang="en-US" sz="1400">
                <a:solidFill>
                  <a:schemeClr val="tx1"/>
                </a:solidFill>
                <a:ea typeface="SimSun" panose="02010600030101010101" pitchFamily="2" charset="-122"/>
              </a:rPr>
              <a:t>保持的双层膜声学声子晶体中的</a:t>
            </a:r>
            <a:r>
              <a:rPr lang="zh-CN" sz="1400" dirty="0">
                <a:latin typeface="+mj-lt"/>
                <a:ea typeface="SimSun" panose="02010600030101010101" pitchFamily="2" charset="-122"/>
                <a:sym typeface="+mn-ea"/>
              </a:rPr>
              <a:t>拓扑</a:t>
            </a:r>
            <a:r>
              <a:rPr lang="en-US" altLang="zh-CN" sz="1400" dirty="0">
                <a:latin typeface="+mj-lt"/>
                <a:ea typeface="SimSun" panose="02010600030101010101" pitchFamily="2" charset="-122"/>
                <a:sym typeface="+mn-ea"/>
              </a:rPr>
              <a:t>Anderson</a:t>
            </a:r>
            <a:r>
              <a:rPr lang="zh-CN" altLang="en-US" sz="1400" dirty="0">
                <a:latin typeface="+mj-lt"/>
                <a:ea typeface="SimSun" panose="02010600030101010101" pitchFamily="2" charset="-122"/>
                <a:sym typeface="+mn-ea"/>
              </a:rPr>
              <a:t>绝缘体</a:t>
            </a:r>
            <a:endParaRPr lang="zh-CN" altLang="en-US" sz="1400" dirty="0">
              <a:latin typeface="+mj-lt"/>
              <a:ea typeface="SimSun" panose="02010600030101010101" pitchFamily="2" charset="-122"/>
              <a:sym typeface="+mn-ea"/>
            </a:endParaRPr>
          </a:p>
          <a:p>
            <a:pPr marL="285750" indent="-285750" algn="l">
              <a:buFont typeface="Arial" panose="020B0604020202020204" pitchFamily="34" charset="0"/>
              <a:buChar char="•"/>
            </a:pPr>
            <a:r>
              <a:rPr lang="zh-CN" sz="1400" dirty="0">
                <a:solidFill>
                  <a:srgbClr val="FF0000"/>
                </a:solidFill>
                <a:latin typeface="+mj-lt"/>
                <a:ea typeface="SimSun" panose="02010600030101010101" pitchFamily="2" charset="-122"/>
                <a:sym typeface="+mn-ea"/>
              </a:rPr>
              <a:t>拓扑</a:t>
            </a:r>
            <a:r>
              <a:rPr lang="en-US" altLang="zh-CN" sz="1400" dirty="0">
                <a:solidFill>
                  <a:srgbClr val="FF0000"/>
                </a:solidFill>
                <a:latin typeface="+mj-lt"/>
                <a:ea typeface="SimSun" panose="02010600030101010101" pitchFamily="2" charset="-122"/>
                <a:sym typeface="+mn-ea"/>
              </a:rPr>
              <a:t>Anderson</a:t>
            </a:r>
            <a:r>
              <a:rPr lang="zh-CN" altLang="en-US" sz="1400" dirty="0">
                <a:solidFill>
                  <a:srgbClr val="FF0000"/>
                </a:solidFill>
                <a:latin typeface="+mj-lt"/>
                <a:ea typeface="SimSun" panose="02010600030101010101" pitchFamily="2" charset="-122"/>
                <a:sym typeface="+mn-ea"/>
              </a:rPr>
              <a:t>绝缘相的</a:t>
            </a:r>
            <a:r>
              <a:rPr lang="zh-CN" altLang="en-US" sz="1400">
                <a:solidFill>
                  <a:srgbClr val="FF0000"/>
                </a:solidFill>
                <a:ea typeface="SimSun" panose="02010600030101010101" pitchFamily="2" charset="-122"/>
              </a:rPr>
              <a:t>证据</a:t>
            </a:r>
            <a:r>
              <a:rPr lang="zh-CN" altLang="en-US" sz="1400">
                <a:solidFill>
                  <a:schemeClr val="tx1"/>
                </a:solidFill>
                <a:ea typeface="SimSun" panose="02010600030101010101" pitchFamily="2" charset="-122"/>
              </a:rPr>
              <a:t>：引入</a:t>
            </a:r>
            <a:r>
              <a:rPr lang="en-US" altLang="zh-CN" sz="1400">
                <a:solidFill>
                  <a:schemeClr val="tx1"/>
                </a:solidFill>
                <a:ea typeface="SimSun" panose="02010600030101010101" pitchFamily="2" charset="-122"/>
              </a:rPr>
              <a:t>o</a:t>
            </a:r>
            <a:r>
              <a:rPr lang="en-US" altLang="en-US" sz="1400">
                <a:solidFill>
                  <a:schemeClr val="tx1"/>
                </a:solidFill>
                <a:ea typeface="SimSun" panose="02010600030101010101" pitchFamily="2" charset="-122"/>
              </a:rPr>
              <a:t>n-site</a:t>
            </a:r>
            <a:r>
              <a:rPr lang="zh-CN" altLang="en-US" sz="1400">
                <a:solidFill>
                  <a:schemeClr val="tx1"/>
                </a:solidFill>
                <a:ea typeface="SimSun" panose="02010600030101010101" pitchFamily="2" charset="-122"/>
              </a:rPr>
              <a:t>无序后，观测到稳定的自旋依赖的边缘态</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计算了系统在加无序后的拓扑不变量：自旋</a:t>
            </a:r>
            <a:r>
              <a:rPr lang="en-US" altLang="zh-CN" sz="1400">
                <a:solidFill>
                  <a:schemeClr val="tx1"/>
                </a:solidFill>
                <a:ea typeface="SimSun" panose="02010600030101010101" pitchFamily="2" charset="-122"/>
              </a:rPr>
              <a:t>Bott</a:t>
            </a:r>
            <a:r>
              <a:rPr lang="zh-CN" altLang="en-US" sz="1400">
                <a:solidFill>
                  <a:schemeClr val="tx1"/>
                </a:solidFill>
                <a:ea typeface="SimSun" panose="02010600030101010101" pitchFamily="2" charset="-122"/>
              </a:rPr>
              <a:t>指数</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本文结果表明：在集成器件时引入的杂质与缺陷可以诱导出拓扑输运态，是集成器件设计可以探索的新方向</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altLang="en-US" sz="1400">
                <a:solidFill>
                  <a:schemeClr val="tx1"/>
                </a:solidFill>
                <a:ea typeface="SimSun" panose="02010600030101010101" pitchFamily="2" charset="-122"/>
              </a:rPr>
              <a:t>拓扑绝缘体近年来一直很热门，因为其中受拓扑保护的边缘态是一个理想的传输态（</a:t>
            </a:r>
            <a:r>
              <a:rPr lang="zh-CN" altLang="en-US" sz="1400" b="1">
                <a:solidFill>
                  <a:srgbClr val="FF0000"/>
                </a:solidFill>
                <a:ea typeface="SimSun" panose="02010600030101010101" pitchFamily="2" charset="-122"/>
              </a:rPr>
              <a:t>？</a:t>
            </a:r>
            <a:r>
              <a:rPr lang="zh-CN" altLang="en-US" sz="1400">
                <a:solidFill>
                  <a:schemeClr val="tx1"/>
                </a:solidFill>
                <a:ea typeface="SimSun" panose="02010600030101010101" pitchFamily="2" charset="-122"/>
              </a:rPr>
              <a:t>）</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en-US" altLang="zh-CN" sz="1400">
                <a:solidFill>
                  <a:schemeClr val="tx1"/>
                </a:solidFill>
                <a:ea typeface="SimSun" panose="02010600030101010101" pitchFamily="2" charset="-122"/>
              </a:rPr>
              <a:t>TI</a:t>
            </a:r>
            <a:r>
              <a:rPr lang="zh-CN" altLang="en-US" sz="1400">
                <a:solidFill>
                  <a:schemeClr val="tx1"/>
                </a:solidFill>
                <a:ea typeface="SimSun" panose="02010600030101010101" pitchFamily="2" charset="-122"/>
              </a:rPr>
              <a:t>在弱微扰下的稳定性是拓扑现象的关键，但当无序足够强时受拓扑保护的传输依然会被破坏</a:t>
            </a:r>
            <a:endParaRPr lang="zh-CN" altLang="en-US" sz="1400">
              <a:solidFill>
                <a:schemeClr val="tx1"/>
              </a:solidFill>
              <a:ea typeface="SimSun" panose="02010600030101010101" pitchFamily="2" charset="-122"/>
            </a:endParaRPr>
          </a:p>
          <a:p>
            <a:pPr marL="285750" indent="-285750" algn="l">
              <a:buFont typeface="Arial" panose="020B0604020202020204" pitchFamily="34" charset="0"/>
              <a:buChar char="•"/>
            </a:pPr>
            <a:r>
              <a:rPr lang="zh-CN" sz="1400" dirty="0">
                <a:latin typeface="+mj-lt"/>
                <a:ea typeface="SimSun" panose="02010600030101010101" pitchFamily="2" charset="-122"/>
                <a:sym typeface="+mn-ea"/>
              </a:rPr>
              <a:t>拓扑</a:t>
            </a:r>
            <a:r>
              <a:rPr lang="en-US" altLang="zh-CN" sz="1400" dirty="0">
                <a:latin typeface="+mj-lt"/>
                <a:ea typeface="SimSun" panose="02010600030101010101" pitchFamily="2" charset="-122"/>
                <a:sym typeface="+mn-ea"/>
              </a:rPr>
              <a:t>Anderson</a:t>
            </a:r>
            <a:r>
              <a:rPr lang="zh-CN" altLang="en-US" sz="1400" dirty="0">
                <a:latin typeface="+mj-lt"/>
                <a:ea typeface="SimSun" panose="02010600030101010101" pitchFamily="2" charset="-122"/>
                <a:sym typeface="+mn-ea"/>
              </a:rPr>
              <a:t>绝缘体</a:t>
            </a:r>
            <a:r>
              <a:rPr lang="en-US" altLang="zh-CN" sz="1400" dirty="0">
                <a:latin typeface="+mj-lt"/>
                <a:ea typeface="SimSun" panose="02010600030101010101" pitchFamily="2" charset="-122"/>
                <a:sym typeface="+mn-ea"/>
              </a:rPr>
              <a:t>(TAI)</a:t>
            </a:r>
            <a:r>
              <a:rPr lang="zh-CN" altLang="en-US" sz="1400" dirty="0">
                <a:latin typeface="+mj-lt"/>
                <a:ea typeface="SimSun" panose="02010600030101010101" pitchFamily="2" charset="-122"/>
                <a:sym typeface="+mn-ea"/>
              </a:rPr>
              <a:t>：强无序会促进拓扑相的形成，而不是禁止</a:t>
            </a:r>
            <a:r>
              <a:rPr lang="en-US" altLang="zh-CN" sz="1400" dirty="0">
                <a:latin typeface="+mj-lt"/>
                <a:ea typeface="SimSun" panose="02010600030101010101" pitchFamily="2" charset="-122"/>
                <a:sym typeface="+mn-ea"/>
              </a:rPr>
              <a:t>(</a:t>
            </a:r>
            <a:r>
              <a:rPr lang="zh-CN" altLang="en-US" sz="1400" dirty="0">
                <a:latin typeface="+mj-lt"/>
                <a:ea typeface="SimSun" panose="02010600030101010101" pitchFamily="2" charset="-122"/>
                <a:sym typeface="+mn-ea"/>
              </a:rPr>
              <a:t>研究的兴趣点</a:t>
            </a:r>
            <a:r>
              <a:rPr lang="en-US" altLang="zh-CN" sz="1400" dirty="0">
                <a:latin typeface="+mj-lt"/>
                <a:ea typeface="SimSun" panose="02010600030101010101" pitchFamily="2" charset="-122"/>
                <a:sym typeface="+mn-ea"/>
              </a:rPr>
              <a:t>)</a:t>
            </a:r>
            <a:endParaRPr lang="en-US" altLang="zh-CN" sz="1400" dirty="0">
              <a:latin typeface="+mj-lt"/>
              <a:ea typeface="SimSun" panose="02010600030101010101" pitchFamily="2" charset="-122"/>
              <a:sym typeface="+mn-ea"/>
            </a:endParaRPr>
          </a:p>
          <a:p>
            <a:pPr marL="285750" indent="-285750" algn="l">
              <a:buFont typeface="Arial" panose="020B0604020202020204" pitchFamily="34" charset="0"/>
              <a:buChar char="•"/>
            </a:pPr>
            <a:r>
              <a:rPr lang="en-US" altLang="zh-CN" sz="1400" dirty="0">
                <a:solidFill>
                  <a:schemeClr val="tx1"/>
                </a:solidFill>
                <a:latin typeface="+mj-lt"/>
                <a:ea typeface="SimSun" panose="02010600030101010101" pitchFamily="2" charset="-122"/>
                <a:sym typeface="+mn-ea"/>
              </a:rPr>
              <a:t>TAI</a:t>
            </a:r>
            <a:r>
              <a:rPr lang="zh-CN" altLang="en-US" sz="1400" dirty="0">
                <a:solidFill>
                  <a:schemeClr val="tx1"/>
                </a:solidFill>
                <a:latin typeface="+mj-lt"/>
                <a:ea typeface="SimSun" panose="02010600030101010101" pitchFamily="2" charset="-122"/>
                <a:sym typeface="+mn-ea"/>
              </a:rPr>
              <a:t>最早在二维</a:t>
            </a:r>
            <a:r>
              <a:rPr lang="en-US" altLang="zh-CN" sz="1400" dirty="0">
                <a:solidFill>
                  <a:schemeClr val="tx1"/>
                </a:solidFill>
                <a:latin typeface="+mj-lt"/>
                <a:ea typeface="SimSun" panose="02010600030101010101" pitchFamily="2" charset="-122"/>
                <a:sym typeface="+mn-ea"/>
              </a:rPr>
              <a:t>HgTe/CdTe</a:t>
            </a:r>
            <a:r>
              <a:rPr lang="zh-CN" altLang="en-US" sz="1400" dirty="0">
                <a:solidFill>
                  <a:schemeClr val="tx1"/>
                </a:solidFill>
                <a:latin typeface="+mj-lt"/>
                <a:ea typeface="SimSun" panose="02010600030101010101" pitchFamily="2" charset="-122"/>
                <a:sym typeface="+mn-ea"/>
              </a:rPr>
              <a:t>量子阱中被预言，研究发现无序驱动了从</a:t>
            </a:r>
            <a:r>
              <a:rPr lang="en-US" altLang="zh-CN" sz="1400" dirty="0">
                <a:solidFill>
                  <a:schemeClr val="tx1"/>
                </a:solidFill>
                <a:latin typeface="+mj-lt"/>
                <a:ea typeface="SimSun" panose="02010600030101010101" pitchFamily="2" charset="-122"/>
                <a:sym typeface="+mn-ea"/>
              </a:rPr>
              <a:t>trival</a:t>
            </a:r>
            <a:r>
              <a:rPr lang="zh-CN" altLang="en-US" sz="1400" dirty="0">
                <a:solidFill>
                  <a:schemeClr val="tx1"/>
                </a:solidFill>
                <a:latin typeface="+mj-lt"/>
                <a:ea typeface="SimSun" panose="02010600030101010101" pitchFamily="2" charset="-122"/>
                <a:sym typeface="+mn-ea"/>
              </a:rPr>
              <a:t>相到拓扑相的转变（证据：量子化电导的出现）</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研究发现：</a:t>
            </a:r>
            <a:r>
              <a:rPr lang="en-US" altLang="zh-CN" sz="1400" dirty="0">
                <a:solidFill>
                  <a:schemeClr val="tx1"/>
                </a:solidFill>
                <a:latin typeface="+mj-lt"/>
                <a:ea typeface="SimSun" panose="02010600030101010101" pitchFamily="2" charset="-122"/>
                <a:sym typeface="+mn-ea"/>
              </a:rPr>
              <a:t>TAI</a:t>
            </a:r>
            <a:r>
              <a:rPr lang="zh-CN" altLang="en-US" sz="1400" dirty="0">
                <a:solidFill>
                  <a:schemeClr val="tx1"/>
                </a:solidFill>
                <a:latin typeface="+mj-lt"/>
                <a:ea typeface="SimSun" panose="02010600030101010101" pitchFamily="2" charset="-122"/>
                <a:sym typeface="+mn-ea"/>
              </a:rPr>
              <a:t>在拓扑系统中广泛存在，但实验上遇到两个困难：</a:t>
            </a:r>
            <a:endParaRPr lang="zh-CN" altLang="en-US" sz="1400" dirty="0">
              <a:solidFill>
                <a:schemeClr val="tx1"/>
              </a:solidFill>
              <a:latin typeface="+mj-lt"/>
              <a:ea typeface="SimSun" panose="02010600030101010101" pitchFamily="2" charset="-122"/>
              <a:sym typeface="+mn-ea"/>
            </a:endParaRPr>
          </a:p>
          <a:p>
            <a:pPr lvl="1" indent="0" algn="l">
              <a:buNone/>
            </a:pPr>
            <a:r>
              <a:rPr lang="en-US" altLang="zh-CN" sz="1400" dirty="0">
                <a:solidFill>
                  <a:schemeClr val="tx1"/>
                </a:solidFill>
                <a:latin typeface="+mj-lt"/>
                <a:ea typeface="SimSun" panose="02010600030101010101" pitchFamily="2" charset="-122"/>
                <a:sym typeface="+mn-ea"/>
              </a:rPr>
              <a:t>1. </a:t>
            </a:r>
            <a:r>
              <a:rPr lang="zh-CN" altLang="en-US" sz="1400" dirty="0">
                <a:solidFill>
                  <a:schemeClr val="tx1"/>
                </a:solidFill>
                <a:latin typeface="+mj-lt"/>
                <a:ea typeface="SimSun" panose="02010600030101010101" pitchFamily="2" charset="-122"/>
                <a:sym typeface="+mn-ea"/>
              </a:rPr>
              <a:t>缺少能够精确控制</a:t>
            </a:r>
            <a:r>
              <a:rPr lang="en-US" altLang="zh-CN" sz="1400" dirty="0">
                <a:solidFill>
                  <a:schemeClr val="tx1"/>
                </a:solidFill>
                <a:latin typeface="+mj-lt"/>
                <a:ea typeface="SimSun" panose="02010600030101010101" pitchFamily="2" charset="-122"/>
                <a:sym typeface="+mn-ea"/>
              </a:rPr>
              <a:t>on-site</a:t>
            </a:r>
            <a:r>
              <a:rPr lang="en-US" altLang="en-US" sz="1400" dirty="0">
                <a:solidFill>
                  <a:schemeClr val="tx1"/>
                </a:solidFill>
                <a:latin typeface="+mj-lt"/>
                <a:ea typeface="SimSun" panose="02010600030101010101" pitchFamily="2" charset="-122"/>
                <a:sym typeface="+mn-ea"/>
              </a:rPr>
              <a:t> potential</a:t>
            </a:r>
            <a:r>
              <a:rPr lang="zh-CN" altLang="en-US" sz="1400" dirty="0">
                <a:solidFill>
                  <a:schemeClr val="tx1"/>
                </a:solidFill>
                <a:latin typeface="+mj-lt"/>
                <a:ea typeface="SimSun" panose="02010600030101010101" pitchFamily="2" charset="-122"/>
                <a:sym typeface="+mn-ea"/>
              </a:rPr>
              <a:t>和耦合强度的真实材料</a:t>
            </a:r>
            <a:r>
              <a:rPr lang="en-US" altLang="zh-CN" sz="1400" dirty="0">
                <a:solidFill>
                  <a:schemeClr val="tx1"/>
                </a:solidFill>
                <a:latin typeface="+mj-lt"/>
                <a:ea typeface="SimSun" panose="02010600030101010101" pitchFamily="2" charset="-122"/>
                <a:sym typeface="+mn-ea"/>
              </a:rPr>
              <a:t> </a:t>
            </a:r>
            <a:endParaRPr lang="en-US" altLang="zh-CN" sz="1400" dirty="0">
              <a:solidFill>
                <a:schemeClr val="tx1"/>
              </a:solidFill>
              <a:latin typeface="+mj-lt"/>
              <a:ea typeface="SimSun" panose="02010600030101010101" pitchFamily="2" charset="-122"/>
              <a:sym typeface="+mn-ea"/>
            </a:endParaRPr>
          </a:p>
          <a:p>
            <a:pPr lvl="1" indent="0" algn="l">
              <a:buNone/>
            </a:pPr>
            <a:r>
              <a:rPr lang="en-US" altLang="zh-CN" sz="1400" dirty="0">
                <a:solidFill>
                  <a:schemeClr val="tx1"/>
                </a:solidFill>
                <a:latin typeface="+mj-lt"/>
                <a:ea typeface="SimSun" panose="02010600030101010101" pitchFamily="2" charset="-122"/>
                <a:sym typeface="+mn-ea"/>
              </a:rPr>
              <a:t>2. </a:t>
            </a:r>
            <a:r>
              <a:rPr lang="zh-CN" altLang="en-US" sz="1400" dirty="0">
                <a:solidFill>
                  <a:schemeClr val="tx1"/>
                </a:solidFill>
                <a:latin typeface="+mj-lt"/>
                <a:ea typeface="SimSun" panose="02010600030101010101" pitchFamily="2" charset="-122"/>
                <a:sym typeface="+mn-ea"/>
              </a:rPr>
              <a:t>在非周期系统中能带论与定义在</a:t>
            </a:r>
            <a:r>
              <a:rPr lang="en-US" altLang="zh-CN" sz="1400" dirty="0">
                <a:solidFill>
                  <a:schemeClr val="tx1"/>
                </a:solidFill>
                <a:latin typeface="+mj-lt"/>
                <a:ea typeface="SimSun" panose="02010600030101010101" pitchFamily="2" charset="-122"/>
                <a:sym typeface="+mn-ea"/>
              </a:rPr>
              <a:t>k</a:t>
            </a:r>
            <a:r>
              <a:rPr lang="zh-CN" altLang="en-US" sz="1400" dirty="0">
                <a:solidFill>
                  <a:schemeClr val="tx1"/>
                </a:solidFill>
                <a:latin typeface="+mj-lt"/>
                <a:ea typeface="SimSun" panose="02010600030101010101" pitchFamily="2" charset="-122"/>
                <a:sym typeface="+mn-ea"/>
              </a:rPr>
              <a:t>空间的拓扑不变量失效</a:t>
            </a:r>
            <a:endParaRPr lang="zh-CN" altLang="en-US" sz="1400" dirty="0">
              <a:solidFill>
                <a:schemeClr val="tx1"/>
              </a:solidFill>
              <a:latin typeface="+mj-lt"/>
              <a:ea typeface="SimSun" panose="02010600030101010101" pitchFamily="2" charset="-122"/>
              <a:sym typeface="+mn-ea"/>
            </a:endParaRPr>
          </a:p>
          <a:p>
            <a:pPr marL="285750" lvl="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突破：</a:t>
            </a:r>
            <a:r>
              <a:rPr lang="en-US" altLang="zh-CN" sz="1400" dirty="0">
                <a:solidFill>
                  <a:schemeClr val="tx1"/>
                </a:solidFill>
                <a:latin typeface="+mj-lt"/>
                <a:ea typeface="SimSun" panose="02010600030101010101" pitchFamily="2" charset="-122"/>
                <a:sym typeface="+mn-ea"/>
              </a:rPr>
              <a:t>TRS</a:t>
            </a:r>
            <a:r>
              <a:rPr lang="zh-CN" altLang="en-US" sz="1400" dirty="0">
                <a:solidFill>
                  <a:schemeClr val="tx1"/>
                </a:solidFill>
                <a:latin typeface="+mj-lt"/>
                <a:ea typeface="SimSun" panose="02010600030101010101" pitchFamily="2" charset="-122"/>
                <a:sym typeface="+mn-ea"/>
              </a:rPr>
              <a:t>破缺的</a:t>
            </a:r>
            <a:r>
              <a:rPr lang="en-US" altLang="zh-CN" sz="1400" dirty="0">
                <a:solidFill>
                  <a:schemeClr val="tx1"/>
                </a:solidFill>
                <a:latin typeface="+mj-lt"/>
                <a:ea typeface="SimSun" panose="02010600030101010101" pitchFamily="2" charset="-122"/>
                <a:sym typeface="+mn-ea"/>
              </a:rPr>
              <a:t>Z</a:t>
            </a:r>
            <a:r>
              <a:rPr lang="zh-CN" altLang="en-US" sz="1400" dirty="0">
                <a:solidFill>
                  <a:schemeClr val="tx1"/>
                </a:solidFill>
                <a:latin typeface="+mj-lt"/>
                <a:ea typeface="SimSun" panose="02010600030101010101" pitchFamily="2" charset="-122"/>
                <a:sym typeface="+mn-ea"/>
              </a:rPr>
              <a:t>绝缘体，如</a:t>
            </a:r>
            <a:r>
              <a:rPr lang="en-US" altLang="zh-CN" sz="1400" dirty="0">
                <a:solidFill>
                  <a:schemeClr val="tx1"/>
                </a:solidFill>
                <a:latin typeface="+mj-lt"/>
                <a:ea typeface="SimSun" panose="02010600030101010101" pitchFamily="2" charset="-122"/>
                <a:sym typeface="+mn-ea"/>
              </a:rPr>
              <a:t>1D</a:t>
            </a:r>
            <a:r>
              <a:rPr lang="zh-CN" altLang="en-US" sz="1400" dirty="0">
                <a:solidFill>
                  <a:schemeClr val="tx1"/>
                </a:solidFill>
                <a:latin typeface="+mj-lt"/>
                <a:ea typeface="SimSun" panose="02010600030101010101" pitchFamily="2" charset="-122"/>
                <a:sym typeface="+mn-ea"/>
              </a:rPr>
              <a:t>冷原子链，</a:t>
            </a:r>
            <a:r>
              <a:rPr lang="en-US" altLang="zh-CN" sz="1400" dirty="0">
                <a:solidFill>
                  <a:schemeClr val="tx1"/>
                </a:solidFill>
                <a:latin typeface="+mj-lt"/>
                <a:ea typeface="SimSun" panose="02010600030101010101" pitchFamily="2" charset="-122"/>
                <a:sym typeface="+mn-ea"/>
              </a:rPr>
              <a:t>2</a:t>
            </a:r>
            <a:r>
              <a:rPr lang="en-US" altLang="en-US" sz="1400" dirty="0">
                <a:solidFill>
                  <a:schemeClr val="tx1"/>
                </a:solidFill>
                <a:latin typeface="+mj-lt"/>
                <a:ea typeface="SimSun" panose="02010600030101010101" pitchFamily="2" charset="-122"/>
                <a:sym typeface="+mn-ea"/>
              </a:rPr>
              <a:t>D</a:t>
            </a:r>
            <a:r>
              <a:rPr lang="zh-CN" altLang="en-US" sz="1400" dirty="0">
                <a:solidFill>
                  <a:schemeClr val="tx1"/>
                </a:solidFill>
                <a:latin typeface="+mj-lt"/>
                <a:ea typeface="SimSun" panose="02010600030101010101" pitchFamily="2" charset="-122"/>
                <a:sym typeface="+mn-ea"/>
              </a:rPr>
              <a:t>光子</a:t>
            </a:r>
            <a:r>
              <a:rPr lang="en-US" altLang="zh-CN" sz="1400" dirty="0">
                <a:solidFill>
                  <a:schemeClr val="tx1"/>
                </a:solidFill>
                <a:latin typeface="+mj-lt"/>
                <a:ea typeface="SimSun" panose="02010600030101010101" pitchFamily="2" charset="-122"/>
                <a:sym typeface="+mn-ea"/>
              </a:rPr>
              <a:t>Floquet</a:t>
            </a:r>
            <a:r>
              <a:rPr lang="en-US" altLang="en-US" sz="1400" dirty="0">
                <a:solidFill>
                  <a:schemeClr val="tx1"/>
                </a:solidFill>
                <a:latin typeface="+mj-lt"/>
                <a:ea typeface="SimSun" panose="02010600030101010101" pitchFamily="2" charset="-122"/>
                <a:sym typeface="+mn-ea"/>
              </a:rPr>
              <a:t> TI</a:t>
            </a:r>
            <a:r>
              <a:rPr lang="zh-CN" altLang="en-US" sz="1400" dirty="0">
                <a:solidFill>
                  <a:schemeClr val="tx1"/>
                </a:solidFill>
                <a:latin typeface="+mj-lt"/>
                <a:ea typeface="SimSun" panose="02010600030101010101" pitchFamily="2" charset="-122"/>
                <a:sym typeface="+mn-ea"/>
              </a:rPr>
              <a:t>，</a:t>
            </a:r>
            <a:r>
              <a:rPr lang="en-US" altLang="zh-CN" sz="1400" dirty="0">
                <a:solidFill>
                  <a:schemeClr val="tx1"/>
                </a:solidFill>
                <a:latin typeface="+mj-lt"/>
                <a:ea typeface="SimSun" panose="02010600030101010101" pitchFamily="2" charset="-122"/>
                <a:sym typeface="+mn-ea"/>
              </a:rPr>
              <a:t>2</a:t>
            </a:r>
            <a:r>
              <a:rPr lang="en-US" altLang="en-US" sz="1400" dirty="0">
                <a:solidFill>
                  <a:schemeClr val="tx1"/>
                </a:solidFill>
                <a:latin typeface="+mj-lt"/>
                <a:ea typeface="SimSun" panose="02010600030101010101" pitchFamily="2" charset="-122"/>
                <a:sym typeface="+mn-ea"/>
              </a:rPr>
              <a:t>D</a:t>
            </a:r>
            <a:r>
              <a:rPr lang="zh-CN" altLang="en-US" sz="1400" dirty="0">
                <a:solidFill>
                  <a:schemeClr val="tx1"/>
                </a:solidFill>
                <a:latin typeface="+mj-lt"/>
                <a:ea typeface="SimSun" panose="02010600030101010101" pitchFamily="2" charset="-122"/>
                <a:sym typeface="+mn-ea"/>
              </a:rPr>
              <a:t>光子</a:t>
            </a:r>
            <a:r>
              <a:rPr lang="en-US" altLang="zh-CN" sz="1400" dirty="0">
                <a:solidFill>
                  <a:schemeClr val="tx1"/>
                </a:solidFill>
                <a:latin typeface="+mj-lt"/>
                <a:ea typeface="SimSun" panose="02010600030101010101" pitchFamily="2" charset="-122"/>
                <a:sym typeface="+mn-ea"/>
              </a:rPr>
              <a:t>Chern</a:t>
            </a:r>
            <a:r>
              <a:rPr lang="zh-CN" altLang="en-US" sz="1400" dirty="0">
                <a:solidFill>
                  <a:schemeClr val="tx1"/>
                </a:solidFill>
                <a:latin typeface="+mj-lt"/>
                <a:ea typeface="SimSun" panose="02010600030101010101" pitchFamily="2" charset="-122"/>
                <a:sym typeface="+mn-ea"/>
              </a:rPr>
              <a:t>绝缘体</a:t>
            </a:r>
            <a:endParaRPr lang="zh-CN" altLang="en-US" sz="1400" dirty="0">
              <a:solidFill>
                <a:schemeClr val="tx1"/>
              </a:solidFill>
              <a:latin typeface="+mj-lt"/>
              <a:ea typeface="SimSun" panose="02010600030101010101" pitchFamily="2" charset="-122"/>
              <a:sym typeface="+mn-ea"/>
            </a:endParaRPr>
          </a:p>
          <a:p>
            <a:pPr marL="285750" lvl="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本文观察到拓扑</a:t>
            </a:r>
            <a:r>
              <a:rPr lang="en-US" altLang="zh-CN" sz="1400" dirty="0">
                <a:solidFill>
                  <a:schemeClr val="tx1"/>
                </a:solidFill>
                <a:latin typeface="+mj-lt"/>
                <a:ea typeface="SimSun" panose="02010600030101010101" pitchFamily="2" charset="-122"/>
                <a:sym typeface="+mn-ea"/>
              </a:rPr>
              <a:t>Anderson</a:t>
            </a:r>
            <a:r>
              <a:rPr lang="zh-CN" altLang="en-US" sz="1400" dirty="0">
                <a:solidFill>
                  <a:schemeClr val="tx1"/>
                </a:solidFill>
                <a:latin typeface="+mj-lt"/>
                <a:ea typeface="SimSun" panose="02010600030101010101" pitchFamily="2" charset="-122"/>
                <a:sym typeface="+mn-ea"/>
              </a:rPr>
              <a:t>相变和一对在无序很强时依然存在的螺旋边缘态（</a:t>
            </a:r>
            <a:r>
              <a:rPr lang="zh-CN" altLang="en-US" sz="1400" dirty="0">
                <a:latin typeface="+mj-lt"/>
                <a:ea typeface="SimSun" panose="02010600030101010101" pitchFamily="2" charset="-122"/>
                <a:sym typeface="+mn-ea"/>
              </a:rPr>
              <a:t>拓扑</a:t>
            </a:r>
            <a:r>
              <a:rPr lang="en-US" altLang="zh-CN" sz="1400" dirty="0">
                <a:latin typeface="+mj-lt"/>
                <a:ea typeface="SimSun" panose="02010600030101010101" pitchFamily="2" charset="-122"/>
                <a:sym typeface="+mn-ea"/>
              </a:rPr>
              <a:t>Anderson</a:t>
            </a:r>
            <a:r>
              <a:rPr lang="zh-CN" altLang="en-US" sz="1400" dirty="0">
                <a:latin typeface="+mj-lt"/>
                <a:ea typeface="SimSun" panose="02010600030101010101" pitchFamily="2" charset="-122"/>
                <a:sym typeface="+mn-ea"/>
              </a:rPr>
              <a:t>相变的标志</a:t>
            </a:r>
            <a:r>
              <a:rPr lang="zh-CN" altLang="en-US" sz="1400" dirty="0">
                <a:solidFill>
                  <a:schemeClr val="tx1"/>
                </a:solidFill>
                <a:latin typeface="+mj-lt"/>
                <a:ea typeface="SimSun" panose="02010600030101010101" pitchFamily="2" charset="-122"/>
                <a:sym typeface="+mn-ea"/>
              </a:rPr>
              <a:t>）</a:t>
            </a:r>
            <a:endParaRPr lang="zh-CN" altLang="en-US" sz="1400" dirty="0">
              <a:solidFill>
                <a:schemeClr val="tx1"/>
              </a:solidFill>
              <a:latin typeface="+mj-lt"/>
              <a:ea typeface="SimSun" panose="02010600030101010101" pitchFamily="2" charset="-122"/>
              <a:sym typeface="+mn-ea"/>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916457" y="43381"/>
            <a:ext cx="5727700" cy="398780"/>
          </a:xfrm>
          <a:prstGeom prst="rect">
            <a:avLst/>
          </a:prstGeom>
          <a:noFill/>
        </p:spPr>
        <p:txBody>
          <a:bodyPr wrap="none" rtlCol="0">
            <a:spAutoFit/>
          </a:bodyPr>
          <a:p>
            <a:pPr algn="l"/>
            <a:r>
              <a:rPr lang="" sz="2000" dirty="0">
                <a:latin typeface="+mj-lt"/>
                <a:ea typeface="SimSun" panose="02010600030101010101" pitchFamily="2" charset="-122"/>
              </a:rPr>
              <a:t>HM1/Co/HM2三层膜中的单向自旋Hall磁阻与SOT</a:t>
            </a:r>
            <a:endParaRPr lang="" sz="2000" dirty="0">
              <a:latin typeface="+mj-lt"/>
              <a:ea typeface="SimSun" panose="02010600030101010101" pitchFamily="2" charset="-122"/>
            </a:endParaRPr>
          </a:p>
        </p:txBody>
      </p:sp>
      <p:sp>
        <p:nvSpPr>
          <p:cNvPr id="3" name="Text Box 2"/>
          <p:cNvSpPr txBox="1"/>
          <p:nvPr/>
        </p:nvSpPr>
        <p:spPr>
          <a:xfrm>
            <a:off x="4906645" y="336550"/>
            <a:ext cx="2560955" cy="275590"/>
          </a:xfrm>
          <a:prstGeom prst="rect">
            <a:avLst/>
          </a:prstGeom>
          <a:noFill/>
        </p:spPr>
        <p:txBody>
          <a:bodyPr wrap="square" rtlCol="0">
            <a:spAutoFit/>
          </a:bodyPr>
          <a:p>
            <a:r>
              <a:rPr lang="en-US" altLang="en-US" sz="1200">
                <a:sym typeface="+mn-ea"/>
              </a:rPr>
              <a:t>https://arxiv.org/pdf/2111.08307.pdf</a:t>
            </a:r>
            <a:endParaRPr lang="en-US" altLang="en-US" sz="1200">
              <a:sym typeface="+mn-ea"/>
            </a:endParaRPr>
          </a:p>
        </p:txBody>
      </p:sp>
      <p:sp>
        <p:nvSpPr>
          <p:cNvPr id="4" name="Text Box 3"/>
          <p:cNvSpPr txBox="1"/>
          <p:nvPr/>
        </p:nvSpPr>
        <p:spPr>
          <a:xfrm>
            <a:off x="66040" y="214630"/>
            <a:ext cx="594995" cy="275590"/>
          </a:xfrm>
          <a:prstGeom prst="rect">
            <a:avLst/>
          </a:prstGeom>
          <a:noFill/>
        </p:spPr>
        <p:txBody>
          <a:bodyPr wrap="square" rtlCol="0">
            <a:spAutoFit/>
          </a:bodyPr>
          <a:p>
            <a:r>
              <a:rPr lang="zh-CN" altLang="en-US" sz="1200">
                <a:solidFill>
                  <a:srgbClr val="FF0000"/>
                </a:solidFill>
                <a:ea typeface="SimSun" panose="02010600030101010101" pitchFamily="2" charset="-122"/>
              </a:rPr>
              <a:t>实验</a:t>
            </a:r>
            <a:endParaRPr lang="zh-CN" altLang="en-US" sz="1200">
              <a:solidFill>
                <a:srgbClr val="FF0000"/>
              </a:solidFill>
              <a:ea typeface="SimSun" panose="02010600030101010101" pitchFamily="2" charset="-122"/>
            </a:endParaRPr>
          </a:p>
        </p:txBody>
      </p:sp>
      <p:sp>
        <p:nvSpPr>
          <p:cNvPr id="15" name="Text Box 14"/>
          <p:cNvSpPr txBox="1"/>
          <p:nvPr/>
        </p:nvSpPr>
        <p:spPr>
          <a:xfrm>
            <a:off x="66040" y="612140"/>
            <a:ext cx="7306945" cy="3538220"/>
          </a:xfrm>
          <a:prstGeom prst="rect">
            <a:avLst/>
          </a:prstGeom>
          <a:noFill/>
        </p:spPr>
        <p:txBody>
          <a:bodyPr wrap="square" rtlCol="0">
            <a:spAutoFit/>
          </a:bodyPr>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对双层</a:t>
            </a:r>
            <a:r>
              <a:rPr lang="" altLang="zh-CN" sz="1400" dirty="0">
                <a:solidFill>
                  <a:schemeClr val="tx1"/>
                </a:solidFill>
                <a:latin typeface="+mj-lt"/>
                <a:ea typeface="SimSun" panose="02010600030101010101" pitchFamily="2" charset="-122"/>
                <a:sym typeface="+mn-ea"/>
              </a:rPr>
              <a:t>、</a:t>
            </a:r>
            <a:r>
              <a:rPr lang="zh-CN" altLang="en-US" sz="1400" dirty="0">
                <a:solidFill>
                  <a:schemeClr val="tx1"/>
                </a:solidFill>
                <a:latin typeface="+mj-lt"/>
                <a:ea typeface="SimSun" panose="02010600030101010101" pitchFamily="2" charset="-122"/>
                <a:sym typeface="+mn-ea"/>
              </a:rPr>
              <a:t>三层膜做了纵向电压和</a:t>
            </a:r>
            <a:r>
              <a:rPr lang="" altLang="zh-CN" sz="1400" dirty="0">
                <a:solidFill>
                  <a:schemeClr val="tx1"/>
                </a:solidFill>
                <a:latin typeface="+mj-lt"/>
                <a:ea typeface="SimSun" panose="02010600030101010101" pitchFamily="2" charset="-122"/>
                <a:sym typeface="+mn-ea"/>
              </a:rPr>
              <a:t>H</a:t>
            </a:r>
            <a:r>
              <a:rPr lang="zh-CN" altLang="en-US" sz="1400" dirty="0">
                <a:solidFill>
                  <a:schemeClr val="tx1"/>
                </a:solidFill>
                <a:latin typeface="+mj-lt"/>
                <a:ea typeface="SimSun" panose="02010600030101010101" pitchFamily="2" charset="-122"/>
                <a:sym typeface="+mn-ea"/>
              </a:rPr>
              <a:t>all电压测量</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发现了 SOT被增强，当</a:t>
            </a:r>
            <a:r>
              <a:rPr lang="" altLang="zh-CN" sz="1400" dirty="0">
                <a:solidFill>
                  <a:schemeClr val="tx1"/>
                </a:solidFill>
                <a:latin typeface="+mj-lt"/>
                <a:ea typeface="SimSun" panose="02010600030101010101" pitchFamily="2" charset="-122"/>
                <a:sym typeface="+mn-ea"/>
              </a:rPr>
              <a:t>HM</a:t>
            </a:r>
            <a:r>
              <a:rPr lang="zh-CN" altLang="en-US" sz="1400" dirty="0">
                <a:solidFill>
                  <a:schemeClr val="tx1"/>
                </a:solidFill>
                <a:latin typeface="+mj-lt"/>
                <a:ea typeface="SimSun" panose="02010600030101010101" pitchFamily="2" charset="-122"/>
                <a:sym typeface="+mn-ea"/>
              </a:rPr>
              <a:t>2的⾃旋</a:t>
            </a:r>
            <a:r>
              <a:rPr lang="" altLang="zh-CN" sz="1400" dirty="0">
                <a:solidFill>
                  <a:schemeClr val="tx1"/>
                </a:solidFill>
                <a:latin typeface="+mj-lt"/>
                <a:ea typeface="SimSun" panose="02010600030101010101" pitchFamily="2" charset="-122"/>
                <a:sym typeface="+mn-ea"/>
              </a:rPr>
              <a:t>H</a:t>
            </a:r>
            <a:r>
              <a:rPr lang="zh-CN" altLang="en-US" sz="1400" dirty="0">
                <a:solidFill>
                  <a:schemeClr val="tx1"/>
                </a:solidFill>
                <a:latin typeface="+mj-lt"/>
                <a:ea typeface="SimSun" panose="02010600030101010101" pitchFamily="2" charset="-122"/>
                <a:sym typeface="+mn-ea"/>
              </a:rPr>
              <a:t>all⻆相</a:t>
            </a:r>
            <a:r>
              <a:rPr lang="" altLang="zh-CN" sz="1400" dirty="0">
                <a:solidFill>
                  <a:schemeClr val="tx1"/>
                </a:solidFill>
                <a:latin typeface="+mj-lt"/>
                <a:ea typeface="SimSun" panose="02010600030101010101" pitchFamily="2" charset="-122"/>
                <a:sym typeface="+mn-ea"/>
              </a:rPr>
              <a:t>反</a:t>
            </a:r>
            <a:r>
              <a:rPr lang="zh-CN" altLang="en-US" sz="1400" dirty="0">
                <a:solidFill>
                  <a:schemeClr val="tx1"/>
                </a:solidFill>
                <a:latin typeface="+mj-lt"/>
                <a:ea typeface="SimSun" panose="02010600030101010101" pitchFamily="2" charset="-122"/>
                <a:sym typeface="+mn-ea"/>
              </a:rPr>
              <a:t>时有USMR</a:t>
            </a:r>
            <a:r>
              <a:rPr lang="" altLang="zh-CN" sz="1400" dirty="0">
                <a:solidFill>
                  <a:schemeClr val="tx1"/>
                </a:solidFill>
                <a:latin typeface="+mj-lt"/>
                <a:ea typeface="SimSun" panose="02010600030101010101" pitchFamily="2" charset="-122"/>
                <a:sym typeface="+mn-ea"/>
              </a:rPr>
              <a:t>增强</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三层膜中的USMR⽐双层膜中⾼了27%</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A</a:t>
            </a:r>
            <a:r>
              <a:rPr lang="" altLang="zh-CN" sz="1400" dirty="0">
                <a:solidFill>
                  <a:schemeClr val="tx1"/>
                </a:solidFill>
                <a:latin typeface="+mj-lt"/>
                <a:ea typeface="SimSun" panose="02010600030101010101" pitchFamily="2" charset="-122"/>
                <a:sym typeface="+mn-ea"/>
              </a:rPr>
              <a:t>MR</a:t>
            </a:r>
            <a:r>
              <a:rPr lang="zh-CN" altLang="en-US" sz="1400" dirty="0">
                <a:solidFill>
                  <a:schemeClr val="tx1"/>
                </a:solidFill>
                <a:latin typeface="+mj-lt"/>
                <a:ea typeface="SimSun" panose="02010600030101010101" pitchFamily="2" charset="-122"/>
                <a:sym typeface="+mn-ea"/>
              </a:rPr>
              <a:t>→ G</a:t>
            </a:r>
            <a:r>
              <a:rPr lang="" altLang="zh-CN" sz="1400" dirty="0">
                <a:solidFill>
                  <a:schemeClr val="tx1"/>
                </a:solidFill>
                <a:latin typeface="+mj-lt"/>
                <a:ea typeface="SimSun" panose="02010600030101010101" pitchFamily="2" charset="-122"/>
                <a:sym typeface="+mn-ea"/>
              </a:rPr>
              <a:t>MR</a:t>
            </a:r>
            <a:r>
              <a:rPr lang="zh-CN" altLang="en-US" sz="1400" dirty="0">
                <a:solidFill>
                  <a:schemeClr val="tx1"/>
                </a:solidFill>
                <a:latin typeface="+mj-lt"/>
                <a:ea typeface="SimSun" panose="02010600030101010101" pitchFamily="2" charset="-122"/>
                <a:sym typeface="+mn-ea"/>
              </a:rPr>
              <a:t>→ T</a:t>
            </a:r>
            <a:r>
              <a:rPr lang="" altLang="zh-CN" sz="1400" dirty="0">
                <a:solidFill>
                  <a:schemeClr val="tx1"/>
                </a:solidFill>
                <a:latin typeface="+mj-lt"/>
                <a:ea typeface="SimSun" panose="02010600030101010101" pitchFamily="2" charset="-122"/>
                <a:sym typeface="+mn-ea"/>
              </a:rPr>
              <a:t>M</a:t>
            </a:r>
            <a:r>
              <a:rPr lang="zh-CN" altLang="en-US" sz="1400" dirty="0">
                <a:solidFill>
                  <a:schemeClr val="tx1"/>
                </a:solidFill>
                <a:latin typeface="+mj-lt"/>
                <a:ea typeface="SimSun" panose="02010600030101010101" pitchFamily="2" charset="-122"/>
                <a:sym typeface="+mn-ea"/>
              </a:rPr>
              <a:t>R→</a:t>
            </a:r>
            <a:r>
              <a:rPr lang="" altLang="zh-CN" sz="1400" dirty="0">
                <a:solidFill>
                  <a:schemeClr val="tx1"/>
                </a:solidFill>
                <a:latin typeface="+mj-lt"/>
                <a:ea typeface="SimSun" panose="02010600030101010101" pitchFamily="2" charset="-122"/>
                <a:sym typeface="+mn-ea"/>
              </a:rPr>
              <a:t>SMR</a:t>
            </a:r>
            <a:r>
              <a:rPr lang="zh-CN" altLang="en-US" sz="1400" dirty="0">
                <a:solidFill>
                  <a:schemeClr val="tx1"/>
                </a:solidFill>
                <a:latin typeface="+mj-lt"/>
                <a:ea typeface="SimSun" panose="02010600030101010101" pitchFamily="2" charset="-122"/>
                <a:sym typeface="+mn-ea"/>
              </a:rPr>
              <a:t>→ USMR</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 altLang="zh-CN" sz="1400" dirty="0">
                <a:solidFill>
                  <a:schemeClr val="tx1"/>
                </a:solidFill>
                <a:latin typeface="+mj-lt"/>
                <a:ea typeface="SimSun" panose="02010600030101010101" pitchFamily="2" charset="-122"/>
                <a:sym typeface="+mn-ea"/>
              </a:rPr>
              <a:t>HM</a:t>
            </a:r>
            <a:r>
              <a:rPr lang="zh-CN" altLang="en-US" sz="1400" dirty="0">
                <a:solidFill>
                  <a:schemeClr val="tx1"/>
                </a:solidFill>
                <a:latin typeface="+mj-lt"/>
                <a:ea typeface="SimSun" panose="02010600030101010101" pitchFamily="2" charset="-122"/>
                <a:sym typeface="+mn-ea"/>
              </a:rPr>
              <a:t>／F</a:t>
            </a:r>
            <a:r>
              <a:rPr lang="" altLang="zh-CN" sz="1400" dirty="0">
                <a:solidFill>
                  <a:schemeClr val="tx1"/>
                </a:solidFill>
                <a:latin typeface="+mj-lt"/>
                <a:ea typeface="SimSun" panose="02010600030101010101" pitchFamily="2" charset="-122"/>
                <a:sym typeface="+mn-ea"/>
              </a:rPr>
              <a:t>MM</a:t>
            </a:r>
            <a:r>
              <a:rPr lang="zh-CN" altLang="en-US" sz="1400" dirty="0">
                <a:solidFill>
                  <a:schemeClr val="tx1"/>
                </a:solidFill>
                <a:latin typeface="+mj-lt"/>
                <a:ea typeface="SimSun" panose="02010600030101010101" pitchFamily="2" charset="-122"/>
                <a:sym typeface="+mn-ea"/>
              </a:rPr>
              <a:t>中的</a:t>
            </a:r>
            <a:r>
              <a:rPr lang="" altLang="zh-CN" sz="1400" dirty="0">
                <a:solidFill>
                  <a:schemeClr val="tx1"/>
                </a:solidFill>
                <a:latin typeface="+mj-lt"/>
                <a:ea typeface="SimSun" panose="02010600030101010101" pitchFamily="2" charset="-122"/>
                <a:sym typeface="+mn-ea"/>
              </a:rPr>
              <a:t>SMR</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⾃旋流可以从</a:t>
            </a:r>
            <a:r>
              <a:rPr lang="" altLang="zh-CN" sz="1400" dirty="0">
                <a:solidFill>
                  <a:schemeClr val="tx1"/>
                </a:solidFill>
                <a:latin typeface="+mj-lt"/>
                <a:ea typeface="SimSun" panose="02010600030101010101" pitchFamily="2" charset="-122"/>
                <a:sym typeface="+mn-ea"/>
              </a:rPr>
              <a:t>NM</a:t>
            </a:r>
            <a:r>
              <a:rPr lang="zh-CN" altLang="en-US" sz="1400" dirty="0">
                <a:solidFill>
                  <a:schemeClr val="tx1"/>
                </a:solidFill>
                <a:latin typeface="+mj-lt"/>
                <a:ea typeface="SimSun" panose="02010600030101010101" pitchFamily="2" charset="-122"/>
                <a:sym typeface="+mn-ea"/>
              </a:rPr>
              <a:t>进⼊F</a:t>
            </a:r>
            <a:r>
              <a:rPr lang="" altLang="zh-CN" sz="1400" dirty="0">
                <a:solidFill>
                  <a:schemeClr val="tx1"/>
                </a:solidFill>
                <a:latin typeface="+mj-lt"/>
                <a:ea typeface="SimSun" panose="02010600030101010101" pitchFamily="2" charset="-122"/>
                <a:sym typeface="+mn-ea"/>
              </a:rPr>
              <a:t>MI</a:t>
            </a:r>
            <a:r>
              <a:rPr lang="zh-CN" altLang="en-US" sz="1400" dirty="0">
                <a:solidFill>
                  <a:schemeClr val="tx1"/>
                </a:solidFill>
                <a:latin typeface="+mj-lt"/>
                <a:ea typeface="SimSun" panose="02010600030101010101" pitchFamily="2" charset="-122"/>
                <a:sym typeface="+mn-ea"/>
              </a:rPr>
              <a:t> ？</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强SOT可以翻转fm层的磁化⽅向，⽤以逻辑操作</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STT翻转磁矩主要</a:t>
            </a:r>
            <a:r>
              <a:rPr lang="" altLang="zh-CN" sz="1400" dirty="0">
                <a:solidFill>
                  <a:schemeClr val="tx1"/>
                </a:solidFill>
                <a:latin typeface="+mj-lt"/>
                <a:ea typeface="SimSun" panose="02010600030101010101" pitchFamily="2" charset="-122"/>
                <a:sym typeface="+mn-ea"/>
              </a:rPr>
              <a:t>用</a:t>
            </a:r>
            <a:r>
              <a:rPr lang="zh-CN" altLang="en-US" sz="1400" dirty="0">
                <a:solidFill>
                  <a:schemeClr val="tx1"/>
                </a:solidFill>
                <a:latin typeface="+mj-lt"/>
                <a:ea typeface="SimSun" panose="02010600030101010101" pitchFamily="2" charset="-122"/>
                <a:sym typeface="+mn-ea"/>
              </a:rPr>
              <a:t>于磁隧穿结</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S</a:t>
            </a:r>
            <a:r>
              <a:rPr lang="" altLang="zh-CN" sz="1400" dirty="0">
                <a:solidFill>
                  <a:schemeClr val="tx1"/>
                </a:solidFill>
                <a:latin typeface="+mj-lt"/>
                <a:ea typeface="SimSun" panose="02010600030101010101" pitchFamily="2" charset="-122"/>
                <a:sym typeface="+mn-ea"/>
              </a:rPr>
              <a:t>TT</a:t>
            </a:r>
            <a:r>
              <a:rPr lang="zh-CN" altLang="en-US" sz="1400" dirty="0">
                <a:solidFill>
                  <a:schemeClr val="tx1"/>
                </a:solidFill>
                <a:latin typeface="+mj-lt"/>
                <a:ea typeface="SimSun" panose="02010600030101010101" pitchFamily="2" charset="-122"/>
                <a:sym typeface="+mn-ea"/>
              </a:rPr>
              <a:t>与SOT相结合的⽅法更⾼效</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在</a:t>
            </a:r>
            <a:r>
              <a:rPr lang="" altLang="zh-CN" sz="1400" dirty="0">
                <a:solidFill>
                  <a:schemeClr val="tx1"/>
                </a:solidFill>
                <a:latin typeface="+mj-lt"/>
                <a:ea typeface="SimSun" panose="02010600030101010101" pitchFamily="2" charset="-122"/>
                <a:sym typeface="+mn-ea"/>
              </a:rPr>
              <a:t>NM</a:t>
            </a:r>
            <a:r>
              <a:rPr lang="zh-CN" altLang="en-US" sz="1400" dirty="0">
                <a:solidFill>
                  <a:schemeClr val="tx1"/>
                </a:solidFill>
                <a:latin typeface="+mj-lt"/>
                <a:ea typeface="SimSun" panose="02010600030101010101" pitchFamily="2" charset="-122"/>
                <a:sym typeface="+mn-ea"/>
              </a:rPr>
              <a:t>层与</a:t>
            </a:r>
            <a:r>
              <a:rPr lang="" altLang="zh-CN" sz="1400" dirty="0">
                <a:solidFill>
                  <a:schemeClr val="tx1"/>
                </a:solidFill>
                <a:latin typeface="+mj-lt"/>
                <a:ea typeface="SimSun" panose="02010600030101010101" pitchFamily="2" charset="-122"/>
                <a:sym typeface="+mn-ea"/>
              </a:rPr>
              <a:t>FMI</a:t>
            </a:r>
            <a:r>
              <a:rPr lang="zh-CN" altLang="en-US" sz="1400" dirty="0">
                <a:solidFill>
                  <a:schemeClr val="tx1"/>
                </a:solidFill>
                <a:latin typeface="+mj-lt"/>
                <a:ea typeface="SimSun" panose="02010600030101010101" pitchFamily="2" charset="-122"/>
                <a:sym typeface="+mn-ea"/>
              </a:rPr>
              <a:t>层间插⼊轻元素可以提⾼SOT效率[26-31]</a:t>
            </a:r>
            <a:endParaRPr lang="zh-CN" altLang="en-US"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zh-CN" altLang="en-US" sz="1400" dirty="0">
                <a:solidFill>
                  <a:schemeClr val="tx1"/>
                </a:solidFill>
                <a:latin typeface="+mj-lt"/>
                <a:ea typeface="SimSun" panose="02010600030101010101" pitchFamily="2" charset="-122"/>
                <a:sym typeface="+mn-ea"/>
              </a:rPr>
              <a:t>USMR正</a:t>
            </a:r>
            <a:r>
              <a:rPr lang="" altLang="zh-CN" sz="1400" dirty="0">
                <a:solidFill>
                  <a:schemeClr val="tx1"/>
                </a:solidFill>
                <a:latin typeface="+mj-lt"/>
                <a:ea typeface="SimSun" panose="02010600030101010101" pitchFamily="2" charset="-122"/>
                <a:sym typeface="+mn-ea"/>
              </a:rPr>
              <a:t>比</a:t>
            </a:r>
            <a:r>
              <a:rPr lang="zh-CN" altLang="en-US" sz="1400" dirty="0">
                <a:solidFill>
                  <a:schemeClr val="tx1"/>
                </a:solidFill>
                <a:latin typeface="+mj-lt"/>
                <a:ea typeface="SimSun" panose="02010600030101010101" pitchFamily="2" charset="-122"/>
                <a:sym typeface="+mn-ea"/>
              </a:rPr>
              <a:t>于磁矩m,正</a:t>
            </a:r>
            <a:r>
              <a:rPr lang="" altLang="zh-CN" sz="1400" dirty="0">
                <a:solidFill>
                  <a:schemeClr val="tx1"/>
                </a:solidFill>
                <a:latin typeface="+mj-lt"/>
                <a:ea typeface="SimSun" panose="02010600030101010101" pitchFamily="2" charset="-122"/>
                <a:sym typeface="+mn-ea"/>
              </a:rPr>
              <a:t>比</a:t>
            </a:r>
            <a:r>
              <a:rPr lang="zh-CN" altLang="en-US" sz="1400" dirty="0">
                <a:solidFill>
                  <a:schemeClr val="tx1"/>
                </a:solidFill>
                <a:latin typeface="+mj-lt"/>
                <a:ea typeface="SimSun" panose="02010600030101010101" pitchFamily="2" charset="-122"/>
                <a:sym typeface="+mn-ea"/>
              </a:rPr>
              <a:t>于电流容度J[33</a:t>
            </a:r>
            <a:r>
              <a:rPr lang="" altLang="zh-CN" sz="1400" dirty="0">
                <a:solidFill>
                  <a:schemeClr val="tx1"/>
                </a:solidFill>
                <a:latin typeface="+mj-lt"/>
                <a:ea typeface="SimSun" panose="02010600030101010101" pitchFamily="2" charset="-122"/>
                <a:sym typeface="+mn-ea"/>
              </a:rPr>
              <a:t>]</a:t>
            </a:r>
            <a:endParaRPr lang=""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 altLang="zh-CN" sz="1400" dirty="0">
                <a:solidFill>
                  <a:schemeClr val="tx1"/>
                </a:solidFill>
                <a:latin typeface="+mj-lt"/>
                <a:ea typeface="SimSun" panose="02010600030101010101" pitchFamily="2" charset="-122"/>
                <a:sym typeface="+mn-ea"/>
              </a:rPr>
              <a:t>USMR能测量面内磁化方向或外加电流方向，可以应用于多态存贮器件的读取操作</a:t>
            </a:r>
            <a:endParaRPr lang=""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 altLang="zh-CN" sz="1400" dirty="0">
                <a:solidFill>
                  <a:schemeClr val="tx1"/>
                </a:solidFill>
                <a:latin typeface="+mj-lt"/>
                <a:ea typeface="SimSun" panose="02010600030101010101" pitchFamily="2" charset="-122"/>
                <a:sym typeface="+mn-ea"/>
              </a:rPr>
              <a:t>实验上也发现在Pt/Co双层膜中间插入Cu中间层可以增强USMR[43]</a:t>
            </a:r>
            <a:endParaRPr lang=""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 altLang="zh-CN" sz="1400" dirty="0">
                <a:solidFill>
                  <a:schemeClr val="tx1"/>
                </a:solidFill>
                <a:latin typeface="+mj-lt"/>
                <a:ea typeface="SimSun" panose="02010600030101010101" pitchFamily="2" charset="-122"/>
                <a:sym typeface="+mn-ea"/>
              </a:rPr>
              <a:t>用二次简谐的横向Hall电阻测量（电阻随外磁场与面内旋转的夹角的变化）可以分析SOT与横向热效应的贡献</a:t>
            </a:r>
            <a:endParaRPr lang="" altLang="zh-CN" sz="1400" dirty="0">
              <a:solidFill>
                <a:schemeClr val="tx1"/>
              </a:solidFill>
              <a:latin typeface="+mj-lt"/>
              <a:ea typeface="SimSun" panose="02010600030101010101" pitchFamily="2" charset="-122"/>
              <a:sym typeface="+mn-ea"/>
            </a:endParaRPr>
          </a:p>
          <a:p>
            <a:pPr marL="285750" indent="-285750" algn="l">
              <a:buFont typeface="Arial" panose="020B0604020202020204" pitchFamily="34" charset="0"/>
              <a:buChar char="•"/>
            </a:pPr>
            <a:r>
              <a:rPr lang="" altLang="zh-CN" sz="1400" dirty="0">
                <a:solidFill>
                  <a:schemeClr val="tx1"/>
                </a:solidFill>
                <a:latin typeface="+mj-lt"/>
                <a:ea typeface="SimSun" panose="02010600030101010101" pitchFamily="2" charset="-122"/>
                <a:sym typeface="+mn-ea"/>
              </a:rPr>
              <a:t>二次</a:t>
            </a:r>
            <a:r>
              <a:rPr lang="en-US" altLang="zh-CN" sz="1400" dirty="0">
                <a:latin typeface="+mj-lt"/>
                <a:ea typeface="SimSun" panose="02010600030101010101" pitchFamily="2" charset="-122"/>
                <a:sym typeface="+mn-ea"/>
              </a:rPr>
              <a:t>简谐的横向Hall电</a:t>
            </a:r>
            <a:r>
              <a:rPr lang="" altLang="en-US" sz="1400" dirty="0">
                <a:latin typeface="+mj-lt"/>
                <a:ea typeface="SimSun" panose="02010600030101010101" pitchFamily="2" charset="-122"/>
                <a:sym typeface="+mn-ea"/>
              </a:rPr>
              <a:t>压公式[50,51]：</a:t>
            </a:r>
            <a:endParaRPr lang="" altLang="en-US" sz="1400" dirty="0">
              <a:solidFill>
                <a:schemeClr val="tx1"/>
              </a:solidFill>
              <a:latin typeface="+mj-lt"/>
              <a:ea typeface="SimSun" panose="02010600030101010101" pitchFamily="2" charset="-122"/>
              <a:sym typeface="+mn-ea"/>
            </a:endParaRPr>
          </a:p>
        </p:txBody>
      </p:sp>
      <p:pic>
        <p:nvPicPr>
          <p:cNvPr id="2" name="Picture 1" descr="/home/ligy/Pictures/1.png1"/>
          <p:cNvPicPr>
            <a:picLocks noChangeAspect="1"/>
          </p:cNvPicPr>
          <p:nvPr/>
        </p:nvPicPr>
        <p:blipFill>
          <a:blip r:embed="rId1"/>
          <a:srcRect/>
          <a:stretch>
            <a:fillRect/>
          </a:stretch>
        </p:blipFill>
        <p:spPr>
          <a:xfrm>
            <a:off x="3563620" y="3769360"/>
            <a:ext cx="2852420" cy="701040"/>
          </a:xfrm>
          <a:prstGeom prst="rect">
            <a:avLst/>
          </a:prstGeom>
        </p:spPr>
      </p:pic>
      <p:pic>
        <p:nvPicPr>
          <p:cNvPr id="5" name="Picture 4" descr="/home/ligy/Pictures/1.png1"/>
          <p:cNvPicPr>
            <a:picLocks noChangeAspect="1"/>
          </p:cNvPicPr>
          <p:nvPr/>
        </p:nvPicPr>
        <p:blipFill>
          <a:blip r:embed="rId2"/>
          <a:srcRect/>
          <a:stretch>
            <a:fillRect/>
          </a:stretch>
        </p:blipFill>
        <p:spPr>
          <a:xfrm>
            <a:off x="1225550" y="4470400"/>
            <a:ext cx="4935220" cy="1192530"/>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975762" y="96086"/>
            <a:ext cx="1943735" cy="460375"/>
          </a:xfrm>
          <a:prstGeom prst="rect">
            <a:avLst/>
          </a:prstGeom>
          <a:noFill/>
        </p:spPr>
        <p:txBody>
          <a:bodyPr wrap="none" rtlCol="0">
            <a:spAutoFit/>
          </a:bodyPr>
          <a:p>
            <a:r>
              <a:rPr lang="en-US" sz="2400" dirty="0">
                <a:latin typeface="+mj-lt"/>
                <a:ea typeface="SimSun" panose="02010600030101010101" pitchFamily="2" charset="-122"/>
              </a:rPr>
              <a:t>skyrmion</a:t>
            </a:r>
            <a:r>
              <a:rPr lang="zh-CN" altLang="en-US" sz="2400" dirty="0">
                <a:latin typeface="+mj-lt"/>
                <a:ea typeface="SimSun" panose="02010600030101010101" pitchFamily="2" charset="-122"/>
              </a:rPr>
              <a:t>摘录</a:t>
            </a:r>
            <a:endParaRPr lang="zh-CN" altLang="en-US" sz="2400" dirty="0">
              <a:latin typeface="+mj-lt"/>
              <a:ea typeface="SimSun" panose="02010600030101010101" pitchFamily="2" charset="-122"/>
            </a:endParaRPr>
          </a:p>
        </p:txBody>
      </p:sp>
      <p:sp>
        <p:nvSpPr>
          <p:cNvPr id="4" name="Text Box 3"/>
          <p:cNvSpPr txBox="1"/>
          <p:nvPr/>
        </p:nvSpPr>
        <p:spPr>
          <a:xfrm>
            <a:off x="104140" y="774065"/>
            <a:ext cx="7243445" cy="2676525"/>
          </a:xfrm>
          <a:prstGeom prst="rect">
            <a:avLst/>
          </a:prstGeom>
          <a:noFill/>
        </p:spPr>
        <p:txBody>
          <a:bodyPr wrap="none" rtlCol="0">
            <a:spAutoFit/>
          </a:bodyPr>
          <a:p>
            <a:pPr marL="285750" indent="-285750" algn="l">
              <a:buFont typeface="Arial" panose="020B0604020202020204" pitchFamily="34" charset="0"/>
              <a:buChar char="•"/>
            </a:pPr>
            <a:r>
              <a:rPr lang="zh-CN" altLang="en-US" sz="1400">
                <a:ea typeface="SimSun" panose="02010600030101010101" pitchFamily="2" charset="-122"/>
              </a:rPr>
              <a:t>用面内电流产生</a:t>
            </a:r>
            <a:r>
              <a:rPr lang="en-US" altLang="zh-CN" sz="1400">
                <a:ea typeface="SimSun" panose="02010600030101010101" pitchFamily="2" charset="-122"/>
              </a:rPr>
              <a:t>sk</a:t>
            </a:r>
            <a:r>
              <a:rPr lang="en-US" altLang="en-US" sz="1400">
                <a:ea typeface="SimSun" panose="02010600030101010101" pitchFamily="2" charset="-122"/>
              </a:rPr>
              <a:t>yrmion--anti-skyrmion</a:t>
            </a:r>
            <a:r>
              <a:rPr lang="zh-CN" altLang="en-US" sz="1400">
                <a:ea typeface="SimSun" panose="02010600030101010101" pitchFamily="2" charset="-122"/>
              </a:rPr>
              <a:t>对，</a:t>
            </a:r>
            <a:r>
              <a:rPr lang="en-US" altLang="zh-CN" sz="1400">
                <a:ea typeface="SimSun" panose="02010600030101010101" pitchFamily="2" charset="-122"/>
              </a:rPr>
              <a:t>PRL 118, 267203 (2017)</a:t>
            </a:r>
            <a:endParaRPr lang="en-US" altLang="zh-CN" sz="1400">
              <a:ea typeface="SimSun" panose="02010600030101010101" pitchFamily="2" charset="-122"/>
            </a:endParaRPr>
          </a:p>
          <a:p>
            <a:pPr marL="285750" indent="-285750" algn="l">
              <a:buFont typeface="Arial" panose="020B0604020202020204" pitchFamily="34" charset="0"/>
              <a:buChar char="•"/>
            </a:pPr>
            <a:r>
              <a:rPr lang="en-US" altLang="en-US" sz="1400">
                <a:sym typeface="+mn-ea"/>
              </a:rPr>
              <a:t>相对论型的色散导致，不同于二维材料中的非相对论的Schrodinger费米子，Dirac费米子</a:t>
            </a:r>
            <a:endParaRPr lang="en-US" altLang="en-US" sz="1400">
              <a:sym typeface="+mn-ea"/>
            </a:endParaRPr>
          </a:p>
          <a:p>
            <a:pPr indent="0" algn="l">
              <a:buFont typeface="Arial" panose="020B0604020202020204" pitchFamily="34" charset="0"/>
              <a:buNone/>
            </a:pPr>
            <a:r>
              <a:rPr lang="en-US" altLang="en-US" sz="1400">
                <a:sym typeface="+mn-ea"/>
              </a:rPr>
              <a:t>不能被势垒所trap，因为Klein悖论。</a:t>
            </a:r>
            <a:endParaRPr lang="en-US" altLang="en-US" sz="1400"/>
          </a:p>
          <a:p>
            <a:pPr marL="285750" indent="-285750" algn="l">
              <a:buFont typeface="Arial" panose="020B0604020202020204" pitchFamily="34" charset="0"/>
              <a:buChar char="•"/>
            </a:pPr>
            <a:r>
              <a:rPr lang="en-US" altLang="en-US" sz="1400">
                <a:sym typeface="+mn-ea"/>
              </a:rPr>
              <a:t>理论预言Dirac费米子不能被无序局域化。[2,8,9,10] (PRL 102, 106401 (2009) )</a:t>
            </a:r>
            <a:endParaRPr lang="en-US" altLang="en-US" sz="1400"/>
          </a:p>
          <a:p>
            <a:pPr marL="285750" indent="-285750" algn="l">
              <a:buFont typeface="Arial" panose="020B0604020202020204" pitchFamily="34" charset="0"/>
              <a:buChar char="•"/>
            </a:pPr>
            <a:r>
              <a:rPr lang="en-US" altLang="en-US" sz="1400">
                <a:sym typeface="+mn-ea"/>
              </a:rPr>
              <a:t>在非中心对称的过渡金属铁磁体和一些磁skyrmion中，观测到了超快的电流驱动</a:t>
            </a:r>
            <a:endParaRPr lang="en-US" altLang="en-US" sz="1400">
              <a:sym typeface="+mn-ea"/>
            </a:endParaRPr>
          </a:p>
          <a:p>
            <a:pPr indent="0" algn="l">
              <a:buFont typeface="Arial" panose="020B0604020202020204" pitchFamily="34" charset="0"/>
              <a:buNone/>
            </a:pPr>
            <a:r>
              <a:rPr lang="en-US" altLang="en-US" sz="1400">
                <a:sym typeface="+mn-ea"/>
              </a:rPr>
              <a:t>domain wall运动</a:t>
            </a:r>
            <a:endParaRPr lang="en-US" altLang="en-US" sz="1400"/>
          </a:p>
          <a:p>
            <a:pPr marL="285750" indent="-285750" algn="l">
              <a:buFont typeface="Arial" panose="020B0604020202020204" pitchFamily="34" charset="0"/>
              <a:buChar char="•"/>
            </a:pPr>
            <a:r>
              <a:rPr lang="en-US" altLang="en-US" sz="1400">
                <a:sym typeface="+mn-ea"/>
              </a:rPr>
              <a:t>磁拓扑会诱导出一个施加于流动的电子上的洛仑兹力，产生拓扑Hall效应</a:t>
            </a:r>
            <a:endParaRPr lang="en-US" altLang="en-US" sz="1400"/>
          </a:p>
          <a:p>
            <a:pPr marL="285750" indent="-285750" algn="l">
              <a:buFont typeface="Arial" panose="020B0604020202020204" pitchFamily="34" charset="0"/>
              <a:buChar char="•"/>
            </a:pPr>
            <a:r>
              <a:rPr lang="en-US" altLang="en-US" sz="1400">
                <a:sym typeface="+mn-ea"/>
              </a:rPr>
              <a:t>vortex wall是非局域的，对杂质等敏感；skyrmion是局域的，可以在杂质等地方形变。</a:t>
            </a:r>
            <a:endParaRPr lang="en-US" altLang="en-US" sz="1400"/>
          </a:p>
          <a:p>
            <a:pPr marL="285750" indent="-285750" algn="l">
              <a:buFont typeface="Arial" panose="020B0604020202020204" pitchFamily="34" charset="0"/>
              <a:buChar char="•"/>
            </a:pPr>
            <a:r>
              <a:rPr lang="en-US" altLang="en-US" sz="1400">
                <a:sym typeface="+mn-ea"/>
              </a:rPr>
              <a:t>当传导电子渡过光滑、缓慢的自旋结构时，传导电子自旋绝热地改变方向，</a:t>
            </a:r>
            <a:endParaRPr lang="en-US" altLang="en-US" sz="1400">
              <a:sym typeface="+mn-ea"/>
            </a:endParaRPr>
          </a:p>
          <a:p>
            <a:pPr indent="0" algn="l">
              <a:buFont typeface="Arial" panose="020B0604020202020204" pitchFamily="34" charset="0"/>
              <a:buNone/>
            </a:pPr>
            <a:r>
              <a:rPr lang="en-US" altLang="en-US" sz="1400">
                <a:sym typeface="+mn-ea"/>
              </a:rPr>
              <a:t>获得一个Berry相。[39-42] (PRB 95, 054434 (2017))</a:t>
            </a:r>
            <a:endParaRPr lang="en-US" altLang="en-US" sz="1400"/>
          </a:p>
          <a:p>
            <a:pPr marL="285750" indent="-285750" algn="l">
              <a:buFont typeface="Arial" panose="020B0604020202020204" pitchFamily="34" charset="0"/>
              <a:buChar char="•"/>
            </a:pPr>
            <a:r>
              <a:rPr lang="en-US" altLang="en-US" sz="1400">
                <a:sym typeface="+mn-ea"/>
              </a:rPr>
              <a:t>这个几何相来源于一个emergent电磁场，由磁结构的梯度决定。</a:t>
            </a:r>
            <a:endParaRPr lang="en-US" altLang="en-US" sz="1400"/>
          </a:p>
          <a:p>
            <a:pPr marL="285750" indent="-285750" algn="l">
              <a:buFont typeface="Arial" panose="020B0604020202020204" pitchFamily="34" charset="0"/>
              <a:buChar char="•"/>
            </a:pPr>
            <a:endParaRPr lang="en-US" altLang="zh-CN" sz="1400">
              <a:ea typeface="SimSun" panose="02010600030101010101" pitchFamily="2" charset="-122"/>
            </a:endParaRPr>
          </a:p>
        </p:txBody>
      </p:sp>
      <p:pic>
        <p:nvPicPr>
          <p:cNvPr id="5" name="Picture 4" descr="1"/>
          <p:cNvPicPr>
            <a:picLocks noChangeAspect="1"/>
          </p:cNvPicPr>
          <p:nvPr/>
        </p:nvPicPr>
        <p:blipFill>
          <a:blip r:embed="rId1"/>
          <a:stretch>
            <a:fillRect/>
          </a:stretch>
        </p:blipFill>
        <p:spPr>
          <a:xfrm>
            <a:off x="1419860" y="3225800"/>
            <a:ext cx="2113280" cy="224790"/>
          </a:xfrm>
          <a:prstGeom prst="rect">
            <a:avLst/>
          </a:prstGeom>
        </p:spPr>
      </p:pic>
      <p:pic>
        <p:nvPicPr>
          <p:cNvPr id="6" name="Picture 5" descr="1"/>
          <p:cNvPicPr>
            <a:picLocks noChangeAspect="1"/>
          </p:cNvPicPr>
          <p:nvPr/>
        </p:nvPicPr>
        <p:blipFill>
          <a:blip r:embed="rId2"/>
          <a:stretch>
            <a:fillRect/>
          </a:stretch>
        </p:blipFill>
        <p:spPr>
          <a:xfrm>
            <a:off x="3974465" y="3233420"/>
            <a:ext cx="2296160" cy="208915"/>
          </a:xfrm>
          <a:prstGeom prst="rect">
            <a:avLst/>
          </a:prstGeom>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975762" y="96086"/>
            <a:ext cx="2028190" cy="460375"/>
          </a:xfrm>
          <a:prstGeom prst="rect">
            <a:avLst/>
          </a:prstGeom>
          <a:noFill/>
        </p:spPr>
        <p:txBody>
          <a:bodyPr wrap="none" rtlCol="0">
            <a:spAutoFit/>
          </a:bodyPr>
          <a:p>
            <a:r>
              <a:rPr lang="en-US" altLang="zh-CN" sz="2400" dirty="0">
                <a:latin typeface="+mj-lt"/>
                <a:ea typeface="SimSun" panose="02010600030101010101" pitchFamily="2" charset="-122"/>
              </a:rPr>
              <a:t>arxiv</a:t>
            </a:r>
            <a:r>
              <a:rPr lang="zh-CN" altLang="en-US" sz="2400" dirty="0">
                <a:latin typeface="+mj-lt"/>
                <a:ea typeface="SimSun" panose="02010600030101010101" pitchFamily="2" charset="-122"/>
              </a:rPr>
              <a:t>文章筛选</a:t>
            </a:r>
            <a:endParaRPr lang="zh-CN" altLang="en-US" sz="2400" dirty="0">
              <a:latin typeface="+mj-lt"/>
              <a:ea typeface="SimSun" panose="02010600030101010101" pitchFamily="2" charset="-122"/>
            </a:endParaRPr>
          </a:p>
        </p:txBody>
      </p:sp>
      <p:sp>
        <p:nvSpPr>
          <p:cNvPr id="4" name="Text Box 3"/>
          <p:cNvSpPr txBox="1"/>
          <p:nvPr/>
        </p:nvSpPr>
        <p:spPr>
          <a:xfrm>
            <a:off x="271145" y="556260"/>
            <a:ext cx="2818130" cy="5262245"/>
          </a:xfrm>
          <a:prstGeom prst="rect">
            <a:avLst/>
          </a:prstGeom>
          <a:noFill/>
        </p:spPr>
        <p:txBody>
          <a:bodyPr wrap="none" rtlCol="0">
            <a:spAutoFit/>
          </a:bodyPr>
          <a:p>
            <a:pPr marL="285750" indent="-285750" algn="l">
              <a:buFont typeface="Arial" panose="020B0604020202020204" pitchFamily="34" charset="0"/>
              <a:buChar char="•"/>
            </a:pPr>
            <a:r>
              <a:rPr lang="zh-CN" altLang="en-US" sz="1200">
                <a:ea typeface="SimSun" panose="02010600030101010101" pitchFamily="2" charset="-122"/>
              </a:rPr>
              <a:t>https://arxiv.org/pdf/2110.05471.pdf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https://arxiv.org/pdf/2110.05871.pdf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https://arxiv.org/pdf/2110.06036.pdf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https://arxiv.org/pdf/2110.02984.pdf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https://arxiv.org/pdf/2110.03844.pdf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https://arxiv.org/pdf/2110.02662.pdf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https://arxiv.org/pdf/2110.07063.pdf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https://arxiv.org/pdf/2110.07714.pdf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https://arxiv.org/pdf/2110.08069.pdf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https://arxiv.org/pdf/2110.08304.pdf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https://arxiv.org/pdf/2110.08361.pdf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https://arxiv.org/pdf/2110.08696.pdf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https://arxiv.org/pdf/2110.09120.pdf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https://arxiv.org/pdf/2110.07102.pdf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https://arxiv.org/pdf/2110.04713.pdf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https://arxiv.org/pdf/2110.00045.pdf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https://arxiv.org/pdf/2110.00348.pdf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https://arxiv.org/pdf/2110.14604.pdf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https://arxiv.org/pdf/2111.01942.pdf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https://arxiv.org/pdf/2111.05767.pdf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https://arxiv.org/pdf/2111.02494.pdf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https://arxiv.org/pdf/2111.02043.pdf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https://arxiv.org/pdf/2111.05575.pdf</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https://arxiv.org/pdf/2111.07532</a:t>
            </a:r>
            <a:endParaRPr lang="zh-CN" altLang="en-US" sz="1200" b="1">
              <a:ea typeface="SimSun" panose="02010600030101010101" pitchFamily="2" charset="-122"/>
            </a:endParaRPr>
          </a:p>
          <a:p>
            <a:pPr marL="285750" indent="-285750" algn="l">
              <a:buFont typeface="Arial" panose="020B0604020202020204" pitchFamily="34" charset="0"/>
              <a:buChar char="•"/>
            </a:pPr>
            <a:r>
              <a:rPr lang="zh-CN" altLang="en-US" sz="1200" b="1">
                <a:ea typeface="SimSun" panose="02010600030101010101" pitchFamily="2" charset="-122"/>
              </a:rPr>
              <a:t>https://arxiv.org/pdf/2111.07710.pdf</a:t>
            </a:r>
            <a:endParaRPr lang="zh-CN" altLang="en-US" sz="1200" b="1">
              <a:ea typeface="SimSun" panose="02010600030101010101" pitchFamily="2" charset="-122"/>
            </a:endParaRPr>
          </a:p>
          <a:p>
            <a:pPr marL="285750" indent="-285750" algn="l">
              <a:buFont typeface="Arial" panose="020B0604020202020204" pitchFamily="34" charset="0"/>
              <a:buChar char="•"/>
            </a:pPr>
            <a:r>
              <a:rPr lang="en-US" altLang="zh-CN" sz="1200" b="1">
                <a:ea typeface="SimSun" panose="02010600030101010101" pitchFamily="2" charset="-122"/>
              </a:rPr>
              <a:t>PR</a:t>
            </a:r>
            <a:r>
              <a:rPr lang="zh-CN" altLang="en-US" sz="1200" b="1">
                <a:ea typeface="SimSun" panose="02010600030101010101" pitchFamily="2" charset="-122"/>
              </a:rPr>
              <a:t>B 104, 205113 (2021)</a:t>
            </a:r>
            <a:endParaRPr lang="zh-CN" altLang="en-US" sz="1200">
              <a:ea typeface="SimSun" panose="02010600030101010101" pitchFamily="2" charset="-122"/>
            </a:endParaRPr>
          </a:p>
          <a:p>
            <a:pPr marL="285750" indent="-285750" algn="l">
              <a:buFont typeface="Arial" panose="020B0604020202020204" pitchFamily="34" charset="0"/>
              <a:buChar char="•"/>
            </a:pPr>
            <a:r>
              <a:rPr lang="en-US" altLang="zh-CN" sz="1200">
                <a:ea typeface="SimSun" panose="02010600030101010101" pitchFamily="2" charset="-122"/>
              </a:rPr>
              <a:t>https://arxiv.org/pdf/2110.07914.pdf</a:t>
            </a:r>
            <a:endParaRPr lang="en-US" altLang="zh-CN" sz="1200">
              <a:ea typeface="SimSun" panose="02010600030101010101" pitchFamily="2" charset="-122"/>
            </a:endParaRPr>
          </a:p>
          <a:p>
            <a:pPr marL="285750" indent="-285750" algn="l">
              <a:buFont typeface="Arial" panose="020B0604020202020204" pitchFamily="34" charset="0"/>
              <a:buChar char="•"/>
            </a:pPr>
            <a:r>
              <a:rPr lang="zh-CN" altLang="en-US" sz="1200">
                <a:ea typeface="SimSun" panose="02010600030101010101" pitchFamily="2" charset="-122"/>
              </a:rPr>
              <a:t>到</a:t>
            </a:r>
            <a:r>
              <a:rPr lang="en-US" altLang="zh-CN" sz="1200">
                <a:ea typeface="SimSun" panose="02010600030101010101" pitchFamily="2" charset="-122"/>
              </a:rPr>
              <a:t>371</a:t>
            </a:r>
            <a:endParaRPr lang="en-US" altLang="zh-CN" sz="1200">
              <a:ea typeface="SimSun" panose="02010600030101010101" pitchFamily="2" charset="-122"/>
            </a:endParaRPr>
          </a:p>
        </p:txBody>
      </p:sp>
      <p:sp>
        <p:nvSpPr>
          <p:cNvPr id="2" name="Text Box 1"/>
          <p:cNvSpPr txBox="1"/>
          <p:nvPr/>
        </p:nvSpPr>
        <p:spPr>
          <a:xfrm>
            <a:off x="6026785" y="498475"/>
            <a:ext cx="1463675" cy="275590"/>
          </a:xfrm>
          <a:prstGeom prst="rect">
            <a:avLst/>
          </a:prstGeom>
          <a:noFill/>
        </p:spPr>
        <p:txBody>
          <a:bodyPr wrap="square" rtlCol="0">
            <a:spAutoFit/>
          </a:bodyPr>
          <a:p>
            <a:r>
              <a:rPr lang="en-US" sz="1200"/>
              <a:t>2021</a:t>
            </a:r>
            <a:r>
              <a:rPr lang="zh-CN" altLang="en-US" sz="1200">
                <a:ea typeface="SimSun" panose="02010600030101010101" pitchFamily="2" charset="-122"/>
              </a:rPr>
              <a:t>年</a:t>
            </a:r>
            <a:r>
              <a:rPr lang="en-US" altLang="zh-CN" sz="1200">
                <a:ea typeface="SimSun" panose="02010600030101010101" pitchFamily="2" charset="-122"/>
              </a:rPr>
              <a:t>10</a:t>
            </a:r>
            <a:r>
              <a:rPr lang="zh-CN" altLang="en-US" sz="1200">
                <a:ea typeface="SimSun" panose="02010600030101010101" pitchFamily="2" charset="-122"/>
              </a:rPr>
              <a:t>月</a:t>
            </a:r>
            <a:endParaRPr lang="zh-CN" altLang="en-US" sz="1200">
              <a:ea typeface="SimSun" panose="02010600030101010101" pitchFamily="2" charset="-122"/>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2774467" y="176096"/>
            <a:ext cx="2011680" cy="460375"/>
          </a:xfrm>
          <a:prstGeom prst="rect">
            <a:avLst/>
          </a:prstGeom>
          <a:noFill/>
        </p:spPr>
        <p:txBody>
          <a:bodyPr wrap="none" rtlCol="0">
            <a:spAutoFit/>
          </a:bodyPr>
          <a:p>
            <a:r>
              <a:rPr lang="en-US" altLang="en-US" sz="2400" dirty="0">
                <a:latin typeface="+mj-lt"/>
                <a:ea typeface="SimSun" panose="02010600030101010101" pitchFamily="2" charset="-122"/>
              </a:rPr>
              <a:t>模型参数确定</a:t>
            </a:r>
            <a:endParaRPr lang="en-US" altLang="en-US" sz="2400" dirty="0">
              <a:latin typeface="+mj-lt"/>
              <a:ea typeface="SimSun" panose="02010600030101010101" pitchFamily="2" charset="-122"/>
            </a:endParaRPr>
          </a:p>
        </p:txBody>
      </p:sp>
      <p:sp>
        <p:nvSpPr>
          <p:cNvPr id="4" name="Text Box 3"/>
          <p:cNvSpPr txBox="1"/>
          <p:nvPr/>
        </p:nvSpPr>
        <p:spPr>
          <a:xfrm>
            <a:off x="175260" y="744855"/>
            <a:ext cx="904240" cy="1168400"/>
          </a:xfrm>
          <a:prstGeom prst="rect">
            <a:avLst/>
          </a:prstGeom>
          <a:noFill/>
        </p:spPr>
        <p:txBody>
          <a:bodyPr wrap="none" rtlCol="0">
            <a:spAutoFit/>
          </a:bodyPr>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K</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D</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J</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alpha</a:t>
            </a:r>
            <a:endParaRPr lang="en-US" altLang="en-US" sz="1400" dirty="0">
              <a:solidFill>
                <a:schemeClr val="tx1"/>
              </a:solidFill>
              <a:latin typeface="+mj-lt"/>
              <a:ea typeface="SimSun" panose="02010600030101010101" pitchFamily="2" charset="-122"/>
            </a:endParaRPr>
          </a:p>
          <a:p>
            <a:pPr marL="285750" indent="-285750" algn="l">
              <a:buFont typeface="Arial" panose="020B0604020202020204" pitchFamily="34" charset="0"/>
              <a:buChar char="•"/>
            </a:pPr>
            <a:r>
              <a:rPr lang="en-US" altLang="en-US" sz="1400" dirty="0">
                <a:solidFill>
                  <a:schemeClr val="tx1"/>
                </a:solidFill>
                <a:latin typeface="+mj-lt"/>
                <a:ea typeface="SimSun" panose="02010600030101010101" pitchFamily="2" charset="-122"/>
              </a:rPr>
              <a:t>beta</a:t>
            </a:r>
            <a:endParaRPr lang="en-US" altLang="en-US" sz="1400" dirty="0">
              <a:solidFill>
                <a:schemeClr val="tx1"/>
              </a:solidFill>
              <a:latin typeface="+mj-lt"/>
              <a:ea typeface="SimSun" panose="02010600030101010101" pitchFamily="2" charset="-122"/>
            </a:endParaRPr>
          </a:p>
        </p:txBody>
      </p:sp>
      <p:sp>
        <p:nvSpPr>
          <p:cNvPr id="2" name="Text Box 1"/>
          <p:cNvSpPr txBox="1"/>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1"/>
          <p:cNvPicPr>
            <a:picLocks noChangeAspect="1"/>
          </p:cNvPicPr>
          <p:nvPr/>
        </p:nvPicPr>
        <p:blipFill>
          <a:blip r:embed="rId1"/>
          <a:stretch>
            <a:fillRect/>
          </a:stretch>
        </p:blipFill>
        <p:spPr>
          <a:xfrm>
            <a:off x="3772535" y="2778760"/>
            <a:ext cx="3564255" cy="2726690"/>
          </a:xfrm>
          <a:prstGeom prst="rect">
            <a:avLst/>
          </a:prstGeom>
        </p:spPr>
      </p:pic>
      <p:pic>
        <p:nvPicPr>
          <p:cNvPr id="23" name="Picture 22" descr="/home/ligy/Pictures/1.png1"/>
          <p:cNvPicPr>
            <a:picLocks noChangeAspect="1"/>
          </p:cNvPicPr>
          <p:nvPr/>
        </p:nvPicPr>
        <p:blipFill>
          <a:blip r:embed="rId2"/>
          <a:srcRect/>
          <a:stretch>
            <a:fillRect/>
          </a:stretch>
        </p:blipFill>
        <p:spPr>
          <a:xfrm>
            <a:off x="5055870" y="1345883"/>
            <a:ext cx="2023110" cy="812800"/>
          </a:xfrm>
          <a:prstGeom prst="rect">
            <a:avLst/>
          </a:prstGeom>
        </p:spPr>
      </p:pic>
      <p:sp>
        <p:nvSpPr>
          <p:cNvPr id="14" name="文本框 13"/>
          <p:cNvSpPr txBox="1"/>
          <p:nvPr/>
        </p:nvSpPr>
        <p:spPr>
          <a:xfrm>
            <a:off x="1352067" y="146886"/>
            <a:ext cx="4856480" cy="460375"/>
          </a:xfrm>
          <a:prstGeom prst="rect">
            <a:avLst/>
          </a:prstGeom>
          <a:noFill/>
        </p:spPr>
        <p:txBody>
          <a:bodyPr wrap="none" rtlCol="0">
            <a:spAutoFit/>
          </a:bodyPr>
          <a:lstStyle/>
          <a:p>
            <a:r>
              <a:rPr lang="zh-CN" altLang="en-US" sz="2400" dirty="0">
                <a:latin typeface="+mj-lt"/>
                <a:ea typeface="SimSun" panose="02010600030101010101" pitchFamily="2" charset="-122"/>
              </a:rPr>
              <a:t>石墨烯</a:t>
            </a:r>
            <a:r>
              <a:rPr lang="en-US" altLang="zh-CN" sz="2400" dirty="0">
                <a:latin typeface="+mj-lt"/>
                <a:ea typeface="SimSun" panose="02010600030101010101" pitchFamily="2" charset="-122"/>
              </a:rPr>
              <a:t>p</a:t>
            </a:r>
            <a:r>
              <a:rPr lang="en-US" altLang="en-US" sz="2400" dirty="0">
                <a:latin typeface="+mj-lt"/>
                <a:ea typeface="SimSun" panose="02010600030101010101" pitchFamily="2" charset="-122"/>
              </a:rPr>
              <a:t>-</a:t>
            </a:r>
            <a:r>
              <a:rPr lang="en-US" altLang="zh-CN" sz="2400" dirty="0">
                <a:latin typeface="+mj-lt"/>
                <a:ea typeface="SimSun" panose="02010600030101010101" pitchFamily="2" charset="-122"/>
              </a:rPr>
              <a:t>n</a:t>
            </a:r>
            <a:r>
              <a:rPr lang="zh-CN" altLang="en-US" sz="2400" dirty="0">
                <a:latin typeface="+mj-lt"/>
                <a:ea typeface="SimSun" panose="02010600030101010101" pitchFamily="2" charset="-122"/>
              </a:rPr>
              <a:t>结中无序诱导的输运增强</a:t>
            </a:r>
            <a:endParaRPr lang="zh-CN" altLang="en-US" sz="2400" dirty="0">
              <a:latin typeface="+mj-lt"/>
              <a:ea typeface="SimSun" panose="02010600030101010101" pitchFamily="2" charset="-122"/>
            </a:endParaRPr>
          </a:p>
        </p:txBody>
      </p:sp>
      <p:sp>
        <p:nvSpPr>
          <p:cNvPr id="12" name="Text Box 11"/>
          <p:cNvSpPr txBox="1"/>
          <p:nvPr/>
        </p:nvSpPr>
        <p:spPr>
          <a:xfrm>
            <a:off x="2066290" y="5355590"/>
            <a:ext cx="1794510" cy="275590"/>
          </a:xfrm>
          <a:prstGeom prst="rect">
            <a:avLst/>
          </a:prstGeom>
          <a:noFill/>
        </p:spPr>
        <p:txBody>
          <a:bodyPr wrap="square" rtlCol="0" anchor="t">
            <a:spAutoFit/>
          </a:bodyPr>
          <a:lstStyle/>
          <a:p>
            <a:r>
              <a:rPr lang="en-US" sz="1200"/>
              <a:t>PRL 101, 166806 (2008)</a:t>
            </a:r>
            <a:endParaRPr lang="en-US" sz="1200"/>
          </a:p>
        </p:txBody>
      </p:sp>
      <p:sp>
        <p:nvSpPr>
          <p:cNvPr id="11" name="Text Box 10"/>
          <p:cNvSpPr txBox="1"/>
          <p:nvPr/>
        </p:nvSpPr>
        <p:spPr>
          <a:xfrm>
            <a:off x="4556760" y="2896870"/>
            <a:ext cx="792480" cy="398780"/>
          </a:xfrm>
          <a:prstGeom prst="rect">
            <a:avLst/>
          </a:prstGeom>
          <a:noFill/>
        </p:spPr>
        <p:txBody>
          <a:bodyPr wrap="square" rtlCol="0" anchor="t">
            <a:spAutoFit/>
          </a:bodyPr>
          <a:lstStyle/>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20" name="Text Box 19"/>
          <p:cNvSpPr txBox="1"/>
          <p:nvPr/>
        </p:nvSpPr>
        <p:spPr>
          <a:xfrm>
            <a:off x="5055870" y="2106295"/>
            <a:ext cx="596900" cy="337185"/>
          </a:xfrm>
          <a:prstGeom prst="rect">
            <a:avLst/>
          </a:prstGeom>
          <a:noFill/>
        </p:spPr>
        <p:txBody>
          <a:bodyPr wrap="square" rtlCol="0" anchor="t">
            <a:spAutoFit/>
          </a:bodyPr>
          <a:lstStyle/>
          <a:p>
            <a:r>
              <a:rPr lang="en-US" altLang="en-US" sz="1600">
                <a:solidFill>
                  <a:srgbClr val="FF0000"/>
                </a:solidFill>
              </a:rPr>
              <a:t>E_L</a:t>
            </a:r>
            <a:endParaRPr lang="en-US" altLang="en-US" sz="1600">
              <a:solidFill>
                <a:srgbClr val="FF0000"/>
              </a:solidFill>
            </a:endParaRPr>
          </a:p>
        </p:txBody>
      </p:sp>
      <p:sp>
        <p:nvSpPr>
          <p:cNvPr id="24" name="Text Box 23"/>
          <p:cNvSpPr txBox="1"/>
          <p:nvPr/>
        </p:nvSpPr>
        <p:spPr>
          <a:xfrm>
            <a:off x="253365" y="799465"/>
            <a:ext cx="6825615" cy="737235"/>
          </a:xfrm>
          <a:prstGeom prst="rect">
            <a:avLst/>
          </a:prstGeom>
          <a:noFill/>
        </p:spPr>
        <p:txBody>
          <a:bodyPr wrap="square" rtlCol="0">
            <a:spAutoFit/>
          </a:bodyPr>
          <a:lstStyle/>
          <a:p>
            <a:pPr marL="285750" indent="-285750">
              <a:buFont typeface="Arial" panose="020B0604020202020204" pitchFamily="34" charset="0"/>
              <a:buChar char="•"/>
            </a:pPr>
            <a:r>
              <a:rPr lang="zh-CN" altLang="en-US" sz="1400" dirty="0">
                <a:ea typeface="SimSun" panose="02010600030101010101" pitchFamily="2" charset="-122"/>
              </a:rPr>
              <a:t>用</a:t>
            </a:r>
            <a:r>
              <a:rPr lang="en-US" altLang="zh-CN" sz="1400" dirty="0">
                <a:ea typeface="SimSun" panose="02010600030101010101" pitchFamily="2" charset="-122"/>
              </a:rPr>
              <a:t>Landauer-Buttiker</a:t>
            </a:r>
            <a:r>
              <a:rPr lang="zh-CN" altLang="en-US" sz="1400" dirty="0">
                <a:ea typeface="SimSun" panose="02010600030101010101" pitchFamily="2" charset="-122"/>
              </a:rPr>
              <a:t>公式结合</a:t>
            </a:r>
            <a:r>
              <a:rPr lang="en-US" altLang="zh-CN" sz="1400" dirty="0">
                <a:ea typeface="SimSun" panose="02010600030101010101" pitchFamily="2" charset="-122"/>
              </a:rPr>
              <a:t>NEGF</a:t>
            </a:r>
            <a:r>
              <a:rPr lang="zh-CN" altLang="en-US" sz="1400" dirty="0">
                <a:ea typeface="SimSun" panose="02010600030101010101" pitchFamily="2" charset="-122"/>
              </a:rPr>
              <a:t>计算垂直磁场下石墨烯</a:t>
            </a:r>
            <a:r>
              <a:rPr lang="en-US" altLang="zh-CN" sz="1400" dirty="0">
                <a:ea typeface="SimSun" panose="02010600030101010101" pitchFamily="2" charset="-122"/>
              </a:rPr>
              <a:t>p-n</a:t>
            </a:r>
            <a:r>
              <a:rPr lang="zh-CN" altLang="en-US" sz="1400" dirty="0">
                <a:ea typeface="SimSun" panose="02010600030101010101" pitchFamily="2" charset="-122"/>
              </a:rPr>
              <a:t>结的电导。</a:t>
            </a:r>
            <a:endParaRPr lang="zh-CN" altLang="en-US" sz="1400" dirty="0">
              <a:ea typeface="SimSun" panose="02010600030101010101" pitchFamily="2" charset="-122"/>
            </a:endParaRPr>
          </a:p>
          <a:p>
            <a:pPr marL="285750" indent="-285750">
              <a:buFont typeface="Arial" panose="020B0604020202020204" pitchFamily="34" charset="0"/>
              <a:buChar char="•"/>
            </a:pPr>
            <a:r>
              <a:rPr lang="zh-CN" altLang="en-US" sz="1400" dirty="0">
                <a:ea typeface="SimSun" panose="02010600030101010101" pitchFamily="2" charset="-122"/>
              </a:rPr>
              <a:t>无序剧烈地增强了电导，并在无序强度的一定范围内表现出电导行为。</a:t>
            </a:r>
            <a:endParaRPr lang="zh-CN" altLang="en-US" sz="1400" dirty="0">
              <a:ea typeface="SimSun" panose="02010600030101010101" pitchFamily="2" charset="-122"/>
            </a:endParaRPr>
          </a:p>
          <a:p>
            <a:pPr marL="285750" indent="-285750">
              <a:buFont typeface="Arial" panose="020B0604020202020204" pitchFamily="34" charset="0"/>
              <a:buChar char="•"/>
            </a:pPr>
            <a:r>
              <a:rPr lang="zh-CN" altLang="en-US" sz="1400" dirty="0">
                <a:ea typeface="SimSun" panose="02010600030101010101" pitchFamily="2" charset="-122"/>
              </a:rPr>
              <a:t>结果与最近的实验吻合得很好</a:t>
            </a:r>
            <a:endParaRPr lang="zh-CN" altLang="en-US" sz="1400" dirty="0">
              <a:ea typeface="SimSun" panose="02010600030101010101" pitchFamily="2" charset="-122"/>
            </a:endParaRPr>
          </a:p>
        </p:txBody>
      </p:sp>
      <p:pic>
        <p:nvPicPr>
          <p:cNvPr id="5" name="Picture 4" descr="1"/>
          <p:cNvPicPr>
            <a:picLocks noChangeAspect="1"/>
          </p:cNvPicPr>
          <p:nvPr/>
        </p:nvPicPr>
        <p:blipFill>
          <a:blip r:embed="rId3"/>
          <a:stretch>
            <a:fillRect/>
          </a:stretch>
        </p:blipFill>
        <p:spPr>
          <a:xfrm>
            <a:off x="2355215" y="1568450"/>
            <a:ext cx="2027555" cy="243840"/>
          </a:xfrm>
          <a:prstGeom prst="rect">
            <a:avLst/>
          </a:prstGeom>
        </p:spPr>
      </p:pic>
      <p:sp>
        <p:nvSpPr>
          <p:cNvPr id="6" name="Text Box 5"/>
          <p:cNvSpPr txBox="1"/>
          <p:nvPr/>
        </p:nvSpPr>
        <p:spPr>
          <a:xfrm>
            <a:off x="253365" y="1536700"/>
            <a:ext cx="1812925" cy="275590"/>
          </a:xfrm>
          <a:prstGeom prst="rect">
            <a:avLst/>
          </a:prstGeom>
          <a:noFill/>
        </p:spPr>
        <p:txBody>
          <a:bodyPr wrap="square" rtlCol="0" anchor="t">
            <a:spAutoFit/>
          </a:bodyPr>
          <a:p>
            <a:r>
              <a:rPr lang="zh-CN" altLang="en-US" sz="1200">
                <a:ea typeface="SimSun" panose="02010600030101010101" pitchFamily="2" charset="-122"/>
              </a:rPr>
              <a:t>系统哈密顿量：</a:t>
            </a:r>
            <a:endParaRPr lang="zh-CN" altLang="en-US" sz="1200">
              <a:ea typeface="SimSun" panose="02010600030101010101" pitchFamily="2" charset="-122"/>
            </a:endParaRPr>
          </a:p>
        </p:txBody>
      </p:sp>
      <p:sp>
        <p:nvSpPr>
          <p:cNvPr id="7" name="Text Box 6"/>
          <p:cNvSpPr txBox="1"/>
          <p:nvPr/>
        </p:nvSpPr>
        <p:spPr>
          <a:xfrm>
            <a:off x="6537960" y="2106295"/>
            <a:ext cx="596900" cy="337185"/>
          </a:xfrm>
          <a:prstGeom prst="rect">
            <a:avLst/>
          </a:prstGeom>
          <a:noFill/>
        </p:spPr>
        <p:txBody>
          <a:bodyPr wrap="square" rtlCol="0" anchor="t">
            <a:spAutoFit/>
          </a:bodyPr>
          <a:p>
            <a:r>
              <a:rPr lang="en-US" altLang="en-US" sz="1600">
                <a:solidFill>
                  <a:srgbClr val="FF0000"/>
                </a:solidFill>
              </a:rPr>
              <a:t>E_R</a:t>
            </a:r>
            <a:endParaRPr lang="en-US" altLang="en-US" sz="1600">
              <a:solidFill>
                <a:srgbClr val="FF0000"/>
              </a:solidFill>
            </a:endParaRPr>
          </a:p>
        </p:txBody>
      </p:sp>
      <p:sp>
        <p:nvSpPr>
          <p:cNvPr id="9" name="Text Box 8"/>
          <p:cNvSpPr txBox="1"/>
          <p:nvPr/>
        </p:nvSpPr>
        <p:spPr>
          <a:xfrm>
            <a:off x="253365" y="1830705"/>
            <a:ext cx="4701540" cy="460375"/>
          </a:xfrm>
          <a:prstGeom prst="rect">
            <a:avLst/>
          </a:prstGeom>
          <a:noFill/>
        </p:spPr>
        <p:txBody>
          <a:bodyPr wrap="square" rtlCol="0" anchor="t">
            <a:spAutoFit/>
          </a:bodyPr>
          <a:p>
            <a:r>
              <a:rPr lang="zh-CN" altLang="en-US" sz="1200">
                <a:ea typeface="SimSun" panose="02010600030101010101" pitchFamily="2" charset="-122"/>
              </a:rPr>
              <a:t>左右电极内的在位能</a:t>
            </a:r>
            <a:r>
              <a:rPr lang="en-US" altLang="zh-CN" sz="1200">
                <a:ea typeface="SimSun" panose="02010600030101010101" pitchFamily="2" charset="-122"/>
              </a:rPr>
              <a:t>E_i</a:t>
            </a:r>
            <a:r>
              <a:rPr lang="zh-CN" altLang="en-US" sz="1200">
                <a:ea typeface="SimSun" panose="02010600030101010101" pitchFamily="2" charset="-122"/>
              </a:rPr>
              <a:t>分别为</a:t>
            </a:r>
            <a:r>
              <a:rPr lang="en-US" altLang="zh-CN" sz="1200">
                <a:ea typeface="SimSun" panose="02010600030101010101" pitchFamily="2" charset="-122"/>
              </a:rPr>
              <a:t>E_L</a:t>
            </a:r>
            <a:r>
              <a:rPr lang="zh-CN" altLang="en-US" sz="1200">
                <a:ea typeface="SimSun" panose="02010600030101010101" pitchFamily="2" charset="-122"/>
              </a:rPr>
              <a:t>和</a:t>
            </a:r>
            <a:r>
              <a:rPr lang="en-US" altLang="zh-CN" sz="1200">
                <a:ea typeface="SimSun" panose="02010600030101010101" pitchFamily="2" charset="-122"/>
              </a:rPr>
              <a:t>E_R</a:t>
            </a:r>
            <a:r>
              <a:rPr lang="zh-CN" altLang="en-US" sz="1200">
                <a:ea typeface="SimSun" panose="02010600030101010101" pitchFamily="2" charset="-122"/>
              </a:rPr>
              <a:t>，并假设中间区域的无序强度也是线性变化的：</a:t>
            </a:r>
            <a:endParaRPr lang="zh-CN" altLang="en-US" sz="1200">
              <a:ea typeface="SimSun" panose="02010600030101010101" pitchFamily="2" charset="-122"/>
            </a:endParaRPr>
          </a:p>
        </p:txBody>
      </p:sp>
      <p:pic>
        <p:nvPicPr>
          <p:cNvPr id="10" name="Picture 9" descr="1"/>
          <p:cNvPicPr>
            <a:picLocks noChangeAspect="1"/>
          </p:cNvPicPr>
          <p:nvPr/>
        </p:nvPicPr>
        <p:blipFill>
          <a:blip r:embed="rId4"/>
          <a:stretch>
            <a:fillRect/>
          </a:stretch>
        </p:blipFill>
        <p:spPr>
          <a:xfrm>
            <a:off x="2066290" y="2087245"/>
            <a:ext cx="2490470" cy="210185"/>
          </a:xfrm>
          <a:prstGeom prst="rect">
            <a:avLst/>
          </a:prstGeom>
        </p:spPr>
      </p:pic>
      <p:cxnSp>
        <p:nvCxnSpPr>
          <p:cNvPr id="13" name="Straight Arrow Connector 12"/>
          <p:cNvCxnSpPr/>
          <p:nvPr/>
        </p:nvCxnSpPr>
        <p:spPr>
          <a:xfrm flipH="1">
            <a:off x="5716270" y="2273935"/>
            <a:ext cx="702310" cy="1905"/>
          </a:xfrm>
          <a:prstGeom prst="straightConnector1">
            <a:avLst/>
          </a:prstGeom>
          <a:ln>
            <a:solidFill>
              <a:srgbClr val="FF0000"/>
            </a:solidFill>
            <a:tailEnd type="arrow" w="med" len="med"/>
          </a:ln>
        </p:spPr>
        <p:style>
          <a:lnRef idx="2">
            <a:schemeClr val="accent2"/>
          </a:lnRef>
          <a:fillRef idx="0">
            <a:schemeClr val="accent2"/>
          </a:fillRef>
          <a:effectRef idx="1">
            <a:schemeClr val="accent2"/>
          </a:effectRef>
          <a:fontRef idx="minor">
            <a:schemeClr val="tx1"/>
          </a:fontRef>
        </p:style>
      </p:cxnSp>
      <p:sp>
        <p:nvSpPr>
          <p:cNvPr id="15" name="Text Box 14"/>
          <p:cNvSpPr txBox="1"/>
          <p:nvPr/>
        </p:nvSpPr>
        <p:spPr>
          <a:xfrm>
            <a:off x="5833110" y="2291080"/>
            <a:ext cx="704850" cy="398780"/>
          </a:xfrm>
          <a:prstGeom prst="rect">
            <a:avLst/>
          </a:prstGeom>
          <a:noFill/>
        </p:spPr>
        <p:txBody>
          <a:bodyPr wrap="square" rtlCol="0">
            <a:spAutoFit/>
          </a:bodyPr>
          <a:p>
            <a:r>
              <a:rPr lang="zh-CN" altLang="en-US" sz="1000">
                <a:ea typeface="SimSun" panose="02010600030101010101" pitchFamily="2" charset="-122"/>
              </a:rPr>
              <a:t>在位能线性变化</a:t>
            </a:r>
            <a:endParaRPr lang="zh-CN" altLang="en-US" sz="1000">
              <a:ea typeface="SimSun" panose="02010600030101010101" pitchFamily="2" charset="-122"/>
            </a:endParaRPr>
          </a:p>
        </p:txBody>
      </p:sp>
      <p:sp>
        <p:nvSpPr>
          <p:cNvPr id="16" name="Text Box 15"/>
          <p:cNvSpPr txBox="1"/>
          <p:nvPr/>
        </p:nvSpPr>
        <p:spPr>
          <a:xfrm>
            <a:off x="253365" y="2369820"/>
            <a:ext cx="4701540" cy="275590"/>
          </a:xfrm>
          <a:prstGeom prst="rect">
            <a:avLst/>
          </a:prstGeom>
          <a:noFill/>
        </p:spPr>
        <p:txBody>
          <a:bodyPr wrap="square" rtlCol="0" anchor="t">
            <a:spAutoFit/>
          </a:bodyPr>
          <a:p>
            <a:r>
              <a:rPr lang="zh-CN" sz="1200">
                <a:ea typeface="SimSun" panose="02010600030101010101" pitchFamily="2" charset="-122"/>
              </a:rPr>
              <a:t>垂直磁场的影响：跳跃项引入一个相位</a:t>
            </a:r>
            <a:r>
              <a:rPr lang="en-US" altLang="zh-CN" sz="1200">
                <a:ea typeface="SimSun" panose="02010600030101010101" pitchFamily="2" charset="-122"/>
              </a:rPr>
              <a:t>p</a:t>
            </a:r>
            <a:r>
              <a:rPr lang="en-US" altLang="en-US" sz="1200">
                <a:ea typeface="SimSun" panose="02010600030101010101" pitchFamily="2" charset="-122"/>
              </a:rPr>
              <a:t>hi, phi</a:t>
            </a:r>
            <a:r>
              <a:rPr lang="zh-CN" altLang="en-US" sz="1200">
                <a:ea typeface="SimSun" panose="02010600030101010101" pitchFamily="2" charset="-122"/>
              </a:rPr>
              <a:t>等于矢势的积分。</a:t>
            </a:r>
            <a:endParaRPr lang="zh-CN" altLang="en-US" sz="1200">
              <a:ea typeface="SimSun" panose="02010600030101010101" pitchFamily="2" charset="-122"/>
            </a:endParaRPr>
          </a:p>
        </p:txBody>
      </p:sp>
      <p:pic>
        <p:nvPicPr>
          <p:cNvPr id="17" name="Picture 16" descr="1"/>
          <p:cNvPicPr>
            <a:picLocks noChangeAspect="1"/>
          </p:cNvPicPr>
          <p:nvPr/>
        </p:nvPicPr>
        <p:blipFill>
          <a:blip r:embed="rId5"/>
          <a:stretch>
            <a:fillRect/>
          </a:stretch>
        </p:blipFill>
        <p:spPr>
          <a:xfrm>
            <a:off x="1414145" y="2770505"/>
            <a:ext cx="1294765" cy="267335"/>
          </a:xfrm>
          <a:prstGeom prst="rect">
            <a:avLst/>
          </a:prstGeom>
        </p:spPr>
      </p:pic>
      <p:pic>
        <p:nvPicPr>
          <p:cNvPr id="18" name="Picture 17" descr="1"/>
          <p:cNvPicPr>
            <a:picLocks noChangeAspect="1"/>
          </p:cNvPicPr>
          <p:nvPr/>
        </p:nvPicPr>
        <p:blipFill>
          <a:blip r:embed="rId6"/>
          <a:stretch>
            <a:fillRect/>
          </a:stretch>
        </p:blipFill>
        <p:spPr>
          <a:xfrm>
            <a:off x="1009015" y="3140710"/>
            <a:ext cx="2420620" cy="224790"/>
          </a:xfrm>
          <a:prstGeom prst="rect">
            <a:avLst/>
          </a:prstGeom>
        </p:spPr>
      </p:pic>
      <p:pic>
        <p:nvPicPr>
          <p:cNvPr id="25" name="Picture 24" descr="1"/>
          <p:cNvPicPr>
            <a:picLocks noChangeAspect="1"/>
          </p:cNvPicPr>
          <p:nvPr/>
        </p:nvPicPr>
        <p:blipFill>
          <a:blip r:embed="rId7"/>
          <a:stretch>
            <a:fillRect/>
          </a:stretch>
        </p:blipFill>
        <p:spPr>
          <a:xfrm>
            <a:off x="863600" y="3517265"/>
            <a:ext cx="2813685" cy="241935"/>
          </a:xfrm>
          <a:prstGeom prst="rect">
            <a:avLst/>
          </a:prstGeom>
        </p:spPr>
      </p:pic>
      <p:pic>
        <p:nvPicPr>
          <p:cNvPr id="26" name="Picture 25" descr="1"/>
          <p:cNvPicPr>
            <a:picLocks noChangeAspect="1"/>
          </p:cNvPicPr>
          <p:nvPr/>
        </p:nvPicPr>
        <p:blipFill>
          <a:blip r:embed="rId8"/>
          <a:stretch>
            <a:fillRect/>
          </a:stretch>
        </p:blipFill>
        <p:spPr>
          <a:xfrm>
            <a:off x="1204595" y="3813175"/>
            <a:ext cx="1316990" cy="221615"/>
          </a:xfrm>
          <a:prstGeom prst="rect">
            <a:avLst/>
          </a:prstGeom>
        </p:spPr>
      </p:pic>
      <p:sp>
        <p:nvSpPr>
          <p:cNvPr id="27" name="Text Box 26"/>
          <p:cNvSpPr txBox="1"/>
          <p:nvPr/>
        </p:nvSpPr>
        <p:spPr>
          <a:xfrm>
            <a:off x="253365" y="3483610"/>
            <a:ext cx="734695" cy="275590"/>
          </a:xfrm>
          <a:prstGeom prst="rect">
            <a:avLst/>
          </a:prstGeom>
          <a:noFill/>
        </p:spPr>
        <p:txBody>
          <a:bodyPr wrap="square" rtlCol="0">
            <a:spAutoFit/>
          </a:bodyPr>
          <a:p>
            <a:r>
              <a:rPr lang="zh-CN" altLang="en-US" sz="1200">
                <a:ea typeface="SimSun" panose="02010600030101010101" pitchFamily="2" charset="-122"/>
              </a:rPr>
              <a:t>电流：</a:t>
            </a:r>
            <a:endParaRPr lang="zh-CN" altLang="en-US" sz="1200">
              <a:ea typeface="SimSun" panose="02010600030101010101" pitchFamily="2" charset="-122"/>
            </a:endParaRPr>
          </a:p>
        </p:txBody>
      </p:sp>
      <p:sp>
        <p:nvSpPr>
          <p:cNvPr id="28" name="Text Box 27"/>
          <p:cNvSpPr txBox="1"/>
          <p:nvPr/>
        </p:nvSpPr>
        <p:spPr>
          <a:xfrm>
            <a:off x="253365" y="3759200"/>
            <a:ext cx="1026160" cy="275590"/>
          </a:xfrm>
          <a:prstGeom prst="rect">
            <a:avLst/>
          </a:prstGeom>
          <a:noFill/>
        </p:spPr>
        <p:txBody>
          <a:bodyPr wrap="square" rtlCol="0">
            <a:spAutoFit/>
          </a:bodyPr>
          <a:p>
            <a:r>
              <a:rPr lang="zh-CN" altLang="en-US" sz="1200">
                <a:ea typeface="SimSun" panose="02010600030101010101" pitchFamily="2" charset="-122"/>
              </a:rPr>
              <a:t>线性电导：</a:t>
            </a:r>
            <a:endParaRPr lang="zh-CN" altLang="en-US" sz="1200">
              <a:ea typeface="SimSun" panose="02010600030101010101" pitchFamily="2" charset="-122"/>
            </a:endParaRPr>
          </a:p>
        </p:txBody>
      </p:sp>
      <p:sp>
        <p:nvSpPr>
          <p:cNvPr id="29" name="Text Box 28"/>
          <p:cNvSpPr txBox="1"/>
          <p:nvPr/>
        </p:nvSpPr>
        <p:spPr>
          <a:xfrm>
            <a:off x="253365" y="4084955"/>
            <a:ext cx="2016760" cy="645160"/>
          </a:xfrm>
          <a:prstGeom prst="rect">
            <a:avLst/>
          </a:prstGeom>
          <a:noFill/>
        </p:spPr>
        <p:txBody>
          <a:bodyPr wrap="square" rtlCol="0">
            <a:spAutoFit/>
          </a:bodyPr>
          <a:p>
            <a:r>
              <a:rPr lang="en-US" altLang="zh-CN" sz="1200">
                <a:ea typeface="SimSun" panose="02010600030101010101" pitchFamily="2" charset="-122"/>
              </a:rPr>
              <a:t>p-n</a:t>
            </a:r>
            <a:r>
              <a:rPr lang="zh-CN" altLang="en-US" sz="1200">
                <a:ea typeface="SimSun" panose="02010600030101010101" pitchFamily="2" charset="-122"/>
              </a:rPr>
              <a:t>结：</a:t>
            </a:r>
            <a:r>
              <a:rPr lang="en-US" altLang="zh-CN" sz="1200">
                <a:ea typeface="SimSun" panose="02010600030101010101" pitchFamily="2" charset="-122"/>
              </a:rPr>
              <a:t>E_L &gt; 0, E_R &lt; 0</a:t>
            </a:r>
            <a:endParaRPr lang="en-US" altLang="zh-CN" sz="1200">
              <a:ea typeface="SimSun" panose="02010600030101010101" pitchFamily="2" charset="-122"/>
            </a:endParaRPr>
          </a:p>
          <a:p>
            <a:r>
              <a:rPr lang="en-US" altLang="en-US" sz="1200">
                <a:ea typeface="SimSun" panose="02010600030101010101" pitchFamily="2" charset="-122"/>
                <a:sym typeface="+mn-ea"/>
              </a:rPr>
              <a:t>n</a:t>
            </a:r>
            <a:r>
              <a:rPr lang="en-US" altLang="zh-CN" sz="1200">
                <a:ea typeface="SimSun" panose="02010600030101010101" pitchFamily="2" charset="-122"/>
                <a:sym typeface="+mn-ea"/>
              </a:rPr>
              <a:t>-n</a:t>
            </a:r>
            <a:r>
              <a:rPr lang="zh-CN" altLang="en-US" sz="1200">
                <a:ea typeface="SimSun" panose="02010600030101010101" pitchFamily="2" charset="-122"/>
                <a:sym typeface="+mn-ea"/>
              </a:rPr>
              <a:t>结：</a:t>
            </a:r>
            <a:r>
              <a:rPr lang="en-US" altLang="zh-CN" sz="1200">
                <a:ea typeface="SimSun" panose="02010600030101010101" pitchFamily="2" charset="-122"/>
                <a:sym typeface="+mn-ea"/>
              </a:rPr>
              <a:t>E_L </a:t>
            </a:r>
            <a:r>
              <a:rPr lang="en-US" altLang="en-US" sz="1200">
                <a:ea typeface="SimSun" panose="02010600030101010101" pitchFamily="2" charset="-122"/>
                <a:sym typeface="+mn-ea"/>
              </a:rPr>
              <a:t>&lt;</a:t>
            </a:r>
            <a:r>
              <a:rPr lang="en-US" altLang="zh-CN" sz="1200">
                <a:ea typeface="SimSun" panose="02010600030101010101" pitchFamily="2" charset="-122"/>
                <a:sym typeface="+mn-ea"/>
              </a:rPr>
              <a:t> 0, E_R &lt; 0</a:t>
            </a:r>
            <a:endParaRPr lang="en-US" altLang="zh-CN" sz="1200">
              <a:ea typeface="SimSun" panose="02010600030101010101" pitchFamily="2" charset="-122"/>
            </a:endParaRPr>
          </a:p>
          <a:p>
            <a:r>
              <a:rPr lang="en-US" altLang="zh-CN" sz="1200">
                <a:ea typeface="SimSun" panose="02010600030101010101" pitchFamily="2" charset="-122"/>
                <a:sym typeface="+mn-ea"/>
              </a:rPr>
              <a:t>p-</a:t>
            </a:r>
            <a:r>
              <a:rPr lang="en-US" altLang="en-US" sz="1200">
                <a:ea typeface="SimSun" panose="02010600030101010101" pitchFamily="2" charset="-122"/>
                <a:sym typeface="+mn-ea"/>
              </a:rPr>
              <a:t>p</a:t>
            </a:r>
            <a:r>
              <a:rPr lang="zh-CN" altLang="en-US" sz="1200">
                <a:ea typeface="SimSun" panose="02010600030101010101" pitchFamily="2" charset="-122"/>
                <a:sym typeface="+mn-ea"/>
              </a:rPr>
              <a:t>结：</a:t>
            </a:r>
            <a:r>
              <a:rPr lang="en-US" altLang="zh-CN" sz="1200">
                <a:ea typeface="SimSun" panose="02010600030101010101" pitchFamily="2" charset="-122"/>
                <a:sym typeface="+mn-ea"/>
              </a:rPr>
              <a:t>E_L &gt; 0, E_R </a:t>
            </a:r>
            <a:r>
              <a:rPr lang="en-US" altLang="en-US" sz="1200">
                <a:ea typeface="SimSun" panose="02010600030101010101" pitchFamily="2" charset="-122"/>
                <a:sym typeface="+mn-ea"/>
              </a:rPr>
              <a:t>&gt;</a:t>
            </a:r>
            <a:r>
              <a:rPr lang="en-US" altLang="zh-CN" sz="1200">
                <a:ea typeface="SimSun" panose="02010600030101010101" pitchFamily="2" charset="-122"/>
                <a:sym typeface="+mn-ea"/>
              </a:rPr>
              <a:t> 0</a:t>
            </a:r>
            <a:endParaRPr lang="en-US" altLang="zh-CN" sz="1200">
              <a:ea typeface="SimSun" panose="02010600030101010101" pitchFamily="2" charset="-122"/>
            </a:endParaRPr>
          </a:p>
        </p:txBody>
      </p:sp>
      <p:sp>
        <p:nvSpPr>
          <p:cNvPr id="31" name="Text Box 30"/>
          <p:cNvSpPr txBox="1"/>
          <p:nvPr/>
        </p:nvSpPr>
        <p:spPr>
          <a:xfrm>
            <a:off x="4665345" y="4084955"/>
            <a:ext cx="824865" cy="398780"/>
          </a:xfrm>
          <a:prstGeom prst="rect">
            <a:avLst/>
          </a:prstGeom>
          <a:noFill/>
        </p:spPr>
        <p:txBody>
          <a:bodyPr wrap="square" rtlCol="0" anchor="t">
            <a:spAutoFit/>
          </a:bodyPr>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phi=0.007</a:t>
            </a:r>
            <a:endParaRPr lang="en-US" altLang="en-US" sz="1000" b="1">
              <a:solidFill>
                <a:srgbClr val="FF0000"/>
              </a:solidFill>
              <a:sym typeface="+mn-ea"/>
            </a:endParaRPr>
          </a:p>
        </p:txBody>
      </p:sp>
      <p:sp>
        <p:nvSpPr>
          <p:cNvPr id="32" name="Text Box 31"/>
          <p:cNvSpPr txBox="1"/>
          <p:nvPr/>
        </p:nvSpPr>
        <p:spPr>
          <a:xfrm>
            <a:off x="5789295" y="3422015"/>
            <a:ext cx="792480" cy="398780"/>
          </a:xfrm>
          <a:prstGeom prst="rect">
            <a:avLst/>
          </a:prstGeom>
          <a:noFill/>
        </p:spPr>
        <p:txBody>
          <a:bodyPr wrap="square" rtlCol="0" anchor="t">
            <a:spAutoFit/>
          </a:bodyPr>
          <a:lstStyle/>
          <a:p>
            <a:r>
              <a:rPr lang="en-US" altLang="en-US" sz="1000" b="1">
                <a:solidFill>
                  <a:srgbClr val="FF0000"/>
                </a:solidFill>
                <a:sym typeface="+mn-ea"/>
              </a:rPr>
              <a:t>E_L=-0.2</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33" name="Text Box 32"/>
          <p:cNvSpPr txBox="1"/>
          <p:nvPr/>
        </p:nvSpPr>
        <p:spPr>
          <a:xfrm>
            <a:off x="5833110" y="4404360"/>
            <a:ext cx="824865" cy="398780"/>
          </a:xfrm>
          <a:prstGeom prst="rect">
            <a:avLst/>
          </a:prstGeom>
          <a:noFill/>
        </p:spPr>
        <p:txBody>
          <a:bodyPr wrap="square" rtlCol="0" anchor="t">
            <a:spAutoFit/>
          </a:bodyPr>
          <a:p>
            <a:pPr algn="l"/>
            <a:r>
              <a:rPr lang="en-US" altLang="en-US" sz="1000" b="1">
                <a:solidFill>
                  <a:srgbClr val="FF0000"/>
                </a:solidFill>
                <a:sym typeface="+mn-ea"/>
              </a:rPr>
              <a:t>E_L=-0.2</a:t>
            </a:r>
            <a:endParaRPr lang="en-US" altLang="en-US" sz="1000" b="1">
              <a:solidFill>
                <a:srgbClr val="FF0000"/>
              </a:solidFill>
              <a:sym typeface="+mn-ea"/>
            </a:endParaRPr>
          </a:p>
          <a:p>
            <a:pPr algn="l"/>
            <a:r>
              <a:rPr lang="en-US" altLang="en-US" sz="1000" b="1">
                <a:solidFill>
                  <a:srgbClr val="FF0000"/>
                </a:solidFill>
                <a:sym typeface="+mn-ea"/>
              </a:rPr>
              <a:t>phi=0.007</a:t>
            </a:r>
            <a:endParaRPr lang="en-US" altLang="en-US" sz="1000" b="1">
              <a:solidFill>
                <a:srgbClr val="FF0000"/>
              </a:solidFill>
              <a:sym typeface="+mn-ea"/>
            </a:endParaRPr>
          </a:p>
        </p:txBody>
      </p:sp>
      <p:sp>
        <p:nvSpPr>
          <p:cNvPr id="34" name="Text Box 33"/>
          <p:cNvSpPr txBox="1"/>
          <p:nvPr/>
        </p:nvSpPr>
        <p:spPr>
          <a:xfrm>
            <a:off x="200660" y="396240"/>
            <a:ext cx="1026160" cy="337185"/>
          </a:xfrm>
          <a:prstGeom prst="rect">
            <a:avLst/>
          </a:prstGeom>
          <a:noFill/>
        </p:spPr>
        <p:txBody>
          <a:bodyPr wrap="square" rtlCol="0" anchor="t">
            <a:spAutoFit/>
          </a:bodyPr>
          <a:p>
            <a:r>
              <a:rPr lang="zh-CN" altLang="en-US" sz="1600">
                <a:solidFill>
                  <a:srgbClr val="FF0000"/>
                </a:solidFill>
                <a:ea typeface="SimSun" panose="02010600030101010101" pitchFamily="2" charset="-122"/>
              </a:rPr>
              <a:t>纯净系统</a:t>
            </a:r>
            <a:endParaRPr lang="zh-CN" altLang="en-US" sz="1600">
              <a:solidFill>
                <a:srgbClr val="FF0000"/>
              </a:solidFill>
              <a:ea typeface="SimSun" panose="02010600030101010101" pitchFamily="2" charset="-122"/>
            </a:endParaRPr>
          </a:p>
        </p:txBody>
      </p:sp>
      <p:sp>
        <p:nvSpPr>
          <p:cNvPr id="35" name="Text Box 34"/>
          <p:cNvSpPr txBox="1"/>
          <p:nvPr/>
        </p:nvSpPr>
        <p:spPr>
          <a:xfrm>
            <a:off x="253365" y="4899025"/>
            <a:ext cx="3176905" cy="275590"/>
          </a:xfrm>
          <a:prstGeom prst="rect">
            <a:avLst/>
          </a:prstGeom>
          <a:noFill/>
        </p:spPr>
        <p:txBody>
          <a:bodyPr wrap="square" rtlCol="0">
            <a:spAutoFit/>
          </a:bodyPr>
          <a:p>
            <a:r>
              <a:rPr lang="en-US" altLang="zh-CN" sz="1200">
                <a:ea typeface="SimSun" panose="02010600030101010101" pitchFamily="2" charset="-122"/>
              </a:rPr>
              <a:t>t=2.75eV ~ 10000K, </a:t>
            </a:r>
            <a:r>
              <a:rPr lang="zh-CN" altLang="en-US" sz="1200">
                <a:ea typeface="SimSun" panose="02010600030101010101" pitchFamily="2" charset="-122"/>
              </a:rPr>
              <a:t>所以</a:t>
            </a:r>
            <a:r>
              <a:rPr lang="zh-CN" altLang="en-US" sz="1200" b="1">
                <a:solidFill>
                  <a:srgbClr val="FF0000"/>
                </a:solidFill>
                <a:ea typeface="SimSun" panose="02010600030101010101" pitchFamily="2" charset="-122"/>
              </a:rPr>
              <a:t>温度可以取为</a:t>
            </a:r>
            <a:r>
              <a:rPr lang="en-US" altLang="zh-CN" sz="1200" b="1">
                <a:solidFill>
                  <a:srgbClr val="FF0000"/>
                </a:solidFill>
                <a:ea typeface="SimSun" panose="02010600030101010101" pitchFamily="2" charset="-122"/>
              </a:rPr>
              <a:t>0</a:t>
            </a:r>
            <a:endParaRPr lang="en-US" altLang="zh-CN" sz="1200" b="1">
              <a:solidFill>
                <a:srgbClr val="FF0000"/>
              </a:solidFill>
              <a:ea typeface="SimSun" panose="02010600030101010101" pitchFamily="2"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1352067" y="167206"/>
            <a:ext cx="4856480" cy="460375"/>
          </a:xfrm>
          <a:prstGeom prst="rect">
            <a:avLst/>
          </a:prstGeom>
          <a:noFill/>
        </p:spPr>
        <p:txBody>
          <a:bodyPr wrap="none" rtlCol="0">
            <a:spAutoFit/>
          </a:bodyPr>
          <a:lstStyle/>
          <a:p>
            <a:r>
              <a:rPr lang="zh-CN" altLang="en-US" sz="2400" dirty="0">
                <a:latin typeface="+mj-lt"/>
                <a:ea typeface="SimSun" panose="02010600030101010101" pitchFamily="2" charset="-122"/>
              </a:rPr>
              <a:t>石墨烯</a:t>
            </a:r>
            <a:r>
              <a:rPr lang="en-US" altLang="zh-CN" sz="2400" dirty="0">
                <a:latin typeface="+mj-lt"/>
                <a:ea typeface="SimSun" panose="02010600030101010101" pitchFamily="2" charset="-122"/>
              </a:rPr>
              <a:t>p-n</a:t>
            </a:r>
            <a:r>
              <a:rPr lang="zh-CN" altLang="en-US" sz="2400" dirty="0">
                <a:latin typeface="+mj-lt"/>
                <a:ea typeface="SimSun" panose="02010600030101010101" pitchFamily="2" charset="-122"/>
              </a:rPr>
              <a:t>结中无序诱导的输运增强</a:t>
            </a:r>
            <a:endParaRPr lang="zh-CN" altLang="en-US" sz="2400" dirty="0">
              <a:latin typeface="+mj-lt"/>
              <a:ea typeface="SimSun" panose="02010600030101010101" pitchFamily="2" charset="-122"/>
            </a:endParaRPr>
          </a:p>
        </p:txBody>
      </p:sp>
      <p:sp>
        <p:nvSpPr>
          <p:cNvPr id="8" name="Text Box 7"/>
          <p:cNvSpPr txBox="1"/>
          <p:nvPr/>
        </p:nvSpPr>
        <p:spPr>
          <a:xfrm>
            <a:off x="217170" y="4000500"/>
            <a:ext cx="7126605" cy="995045"/>
          </a:xfrm>
          <a:prstGeom prst="rect">
            <a:avLst/>
          </a:prstGeom>
          <a:noFill/>
        </p:spPr>
        <p:txBody>
          <a:bodyPr wrap="square" rtlCol="0">
            <a:spAutoFit/>
          </a:bodyPr>
          <a:lstStyle/>
          <a:p>
            <a:pPr indent="0">
              <a:lnSpc>
                <a:spcPct val="150000"/>
              </a:lnSpc>
              <a:buFont typeface="Arial" panose="020B0604020202020204" pitchFamily="34" charset="0"/>
              <a:buNone/>
            </a:pPr>
            <a:r>
              <a:rPr lang="en-US" altLang="en-US" sz="1400" b="1" dirty="0"/>
              <a:t>结论</a:t>
            </a:r>
            <a:r>
              <a:rPr lang="en-US" altLang="en-US" sz="1400" dirty="0"/>
              <a:t>：</a:t>
            </a:r>
            <a:endParaRPr lang="en-US" altLang="en-US" sz="1400" dirty="0"/>
          </a:p>
          <a:p>
            <a:pPr marL="285750" indent="-285750">
              <a:lnSpc>
                <a:spcPct val="90000"/>
              </a:lnSpc>
              <a:buFont typeface="Arial" panose="020B0604020202020204" pitchFamily="34" charset="0"/>
              <a:buChar char="•"/>
            </a:pPr>
            <a:r>
              <a:rPr lang="zh-CN" altLang="en-US" sz="1400" dirty="0">
                <a:ea typeface="SimSun" panose="02010600030101010101" pitchFamily="2" charset="-122"/>
              </a:rPr>
              <a:t>无序有两个作用：</a:t>
            </a:r>
            <a:endParaRPr lang="zh-CN" altLang="en-US" sz="1400" dirty="0">
              <a:ea typeface="SimSun" panose="02010600030101010101" pitchFamily="2" charset="-122"/>
            </a:endParaRPr>
          </a:p>
          <a:p>
            <a:pPr lvl="1" indent="0">
              <a:lnSpc>
                <a:spcPct val="90000"/>
              </a:lnSpc>
              <a:buNone/>
            </a:pPr>
            <a:r>
              <a:rPr lang="en-US" altLang="zh-CN" sz="1400" dirty="0">
                <a:ea typeface="SimSun" panose="02010600030101010101" pitchFamily="2" charset="-122"/>
              </a:rPr>
              <a:t>1. </a:t>
            </a:r>
            <a:r>
              <a:rPr lang="zh-CN" altLang="en-US" sz="1400" dirty="0">
                <a:ea typeface="SimSun" panose="02010600030101010101" pitchFamily="2" charset="-122"/>
              </a:rPr>
              <a:t>小强度时将电子与空穴的边缘态混合，来增强电导。</a:t>
            </a:r>
            <a:endParaRPr lang="zh-CN" altLang="en-US" sz="1400" dirty="0">
              <a:ea typeface="SimSun" panose="02010600030101010101" pitchFamily="2" charset="-122"/>
            </a:endParaRPr>
          </a:p>
          <a:p>
            <a:pPr lvl="1" indent="0">
              <a:lnSpc>
                <a:spcPct val="90000"/>
              </a:lnSpc>
              <a:buNone/>
            </a:pPr>
            <a:r>
              <a:rPr lang="en-US" altLang="zh-CN" sz="1400" dirty="0">
                <a:ea typeface="SimSun" panose="02010600030101010101" pitchFamily="2" charset="-122"/>
              </a:rPr>
              <a:t>2. </a:t>
            </a:r>
            <a:r>
              <a:rPr lang="zh-CN" altLang="en-US" sz="1400" dirty="0">
                <a:ea typeface="SimSun" panose="02010600030101010101" pitchFamily="2" charset="-122"/>
              </a:rPr>
              <a:t>大强度时，使体系进入绝缘态。</a:t>
            </a:r>
            <a:endParaRPr lang="zh-CN" altLang="en-US" sz="1400" dirty="0">
              <a:ea typeface="SimSun" panose="02010600030101010101" pitchFamily="2" charset="-122"/>
            </a:endParaRPr>
          </a:p>
        </p:txBody>
      </p:sp>
      <p:sp>
        <p:nvSpPr>
          <p:cNvPr id="12" name="Text Box 11"/>
          <p:cNvSpPr txBox="1"/>
          <p:nvPr/>
        </p:nvSpPr>
        <p:spPr>
          <a:xfrm>
            <a:off x="5652770" y="5334635"/>
            <a:ext cx="1794510" cy="275590"/>
          </a:xfrm>
          <a:prstGeom prst="rect">
            <a:avLst/>
          </a:prstGeom>
          <a:noFill/>
        </p:spPr>
        <p:txBody>
          <a:bodyPr wrap="square" rtlCol="0" anchor="t">
            <a:spAutoFit/>
          </a:bodyPr>
          <a:lstStyle/>
          <a:p>
            <a:r>
              <a:rPr lang="en-US" sz="1200"/>
              <a:t>PRL 101, 166806 (2008)</a:t>
            </a:r>
            <a:endParaRPr lang="en-US" sz="1200"/>
          </a:p>
        </p:txBody>
      </p:sp>
      <p:sp>
        <p:nvSpPr>
          <p:cNvPr id="2" name="Text Box 1"/>
          <p:cNvSpPr txBox="1"/>
          <p:nvPr/>
        </p:nvSpPr>
        <p:spPr>
          <a:xfrm>
            <a:off x="217170" y="715645"/>
            <a:ext cx="1026160" cy="337185"/>
          </a:xfrm>
          <a:prstGeom prst="rect">
            <a:avLst/>
          </a:prstGeom>
          <a:noFill/>
        </p:spPr>
        <p:txBody>
          <a:bodyPr wrap="square" rtlCol="0" anchor="t">
            <a:spAutoFit/>
          </a:bodyPr>
          <a:p>
            <a:r>
              <a:rPr lang="zh-CN" altLang="en-US" sz="1600">
                <a:solidFill>
                  <a:srgbClr val="FF0000"/>
                </a:solidFill>
                <a:ea typeface="SimSun" panose="02010600030101010101" pitchFamily="2" charset="-122"/>
              </a:rPr>
              <a:t>加无序</a:t>
            </a:r>
            <a:endParaRPr lang="zh-CN" altLang="en-US" sz="1600">
              <a:solidFill>
                <a:srgbClr val="FF0000"/>
              </a:solidFill>
              <a:ea typeface="SimSun" panose="02010600030101010101" pitchFamily="2" charset="-122"/>
            </a:endParaRPr>
          </a:p>
        </p:txBody>
      </p:sp>
      <p:pic>
        <p:nvPicPr>
          <p:cNvPr id="3" name="Picture 2" descr="1"/>
          <p:cNvPicPr>
            <a:picLocks noChangeAspect="1"/>
          </p:cNvPicPr>
          <p:nvPr/>
        </p:nvPicPr>
        <p:blipFill>
          <a:blip r:embed="rId1"/>
          <a:stretch>
            <a:fillRect/>
          </a:stretch>
        </p:blipFill>
        <p:spPr>
          <a:xfrm>
            <a:off x="1791970" y="1659890"/>
            <a:ext cx="2141220" cy="2001520"/>
          </a:xfrm>
          <a:prstGeom prst="rect">
            <a:avLst/>
          </a:prstGeom>
        </p:spPr>
      </p:pic>
      <p:pic>
        <p:nvPicPr>
          <p:cNvPr id="4" name="Picture 3" descr="1"/>
          <p:cNvPicPr>
            <a:picLocks noChangeAspect="1"/>
          </p:cNvPicPr>
          <p:nvPr/>
        </p:nvPicPr>
        <p:blipFill>
          <a:blip r:embed="rId2"/>
          <a:stretch>
            <a:fillRect/>
          </a:stretch>
        </p:blipFill>
        <p:spPr>
          <a:xfrm>
            <a:off x="1294765" y="1722120"/>
            <a:ext cx="552450" cy="1612265"/>
          </a:xfrm>
          <a:prstGeom prst="rect">
            <a:avLst/>
          </a:prstGeom>
        </p:spPr>
      </p:pic>
      <p:pic>
        <p:nvPicPr>
          <p:cNvPr id="19" name="Picture 18" descr="1"/>
          <p:cNvPicPr>
            <a:picLocks noChangeAspect="1"/>
          </p:cNvPicPr>
          <p:nvPr/>
        </p:nvPicPr>
        <p:blipFill>
          <a:blip r:embed="rId3"/>
          <a:stretch>
            <a:fillRect/>
          </a:stretch>
        </p:blipFill>
        <p:spPr>
          <a:xfrm>
            <a:off x="4263390" y="1613535"/>
            <a:ext cx="2581275" cy="20478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2013102" y="145616"/>
            <a:ext cx="3535680" cy="460375"/>
          </a:xfrm>
          <a:prstGeom prst="rect">
            <a:avLst/>
          </a:prstGeom>
          <a:noFill/>
        </p:spPr>
        <p:txBody>
          <a:bodyPr wrap="none" rtlCol="0">
            <a:spAutoFit/>
          </a:bodyPr>
          <a:lstStyle/>
          <a:p>
            <a:r>
              <a:rPr lang="zh-CN" sz="2400" dirty="0">
                <a:latin typeface="+mj-lt"/>
                <a:ea typeface="SimSun" panose="02010600030101010101" pitchFamily="2" charset="-122"/>
              </a:rPr>
              <a:t>量子输运的随机矩阵理论</a:t>
            </a:r>
            <a:endParaRPr lang="zh-CN" sz="2400" dirty="0">
              <a:latin typeface="+mj-lt"/>
              <a:ea typeface="SimSun" panose="02010600030101010101" pitchFamily="2" charset="-122"/>
            </a:endParaRPr>
          </a:p>
        </p:txBody>
      </p:sp>
      <p:sp>
        <p:nvSpPr>
          <p:cNvPr id="8" name="Text Box 7"/>
          <p:cNvSpPr txBox="1"/>
          <p:nvPr/>
        </p:nvSpPr>
        <p:spPr>
          <a:xfrm>
            <a:off x="217805" y="755015"/>
            <a:ext cx="7126605" cy="521970"/>
          </a:xfrm>
          <a:prstGeom prst="rect">
            <a:avLst/>
          </a:prstGeom>
          <a:noFill/>
        </p:spPr>
        <p:txBody>
          <a:bodyPr wrap="square" rtlCol="0">
            <a:spAutoFit/>
          </a:bodyPr>
          <a:lstStyle/>
          <a:p>
            <a:pPr marL="285750" indent="-285750">
              <a:lnSpc>
                <a:spcPct val="100000"/>
              </a:lnSpc>
              <a:buFont typeface="Arial" panose="020B0604020202020204" pitchFamily="34" charset="0"/>
              <a:buChar char="•"/>
            </a:pPr>
            <a:r>
              <a:rPr lang="en-US" altLang="en-US" sz="1400" dirty="0">
                <a:ea typeface="SimSun" panose="02010600030101010101" pitchFamily="2" charset="-122"/>
                <a:sym typeface="+mn-ea"/>
              </a:rPr>
              <a:t>metiallic </a:t>
            </a:r>
            <a:r>
              <a:rPr lang="en-US" sz="1400" dirty="0">
                <a:ea typeface="SimSun" panose="02010600030101010101" pitchFamily="2" charset="-122"/>
                <a:sym typeface="+mn-ea"/>
              </a:rPr>
              <a:t>regime: </a:t>
            </a:r>
            <a:r>
              <a:rPr lang="en-US" altLang="zh-CN" sz="1400" dirty="0">
                <a:ea typeface="SimSun" panose="02010600030101010101" pitchFamily="2" charset="-122"/>
                <a:sym typeface="+mn-ea"/>
              </a:rPr>
              <a:t>P(G)</a:t>
            </a:r>
            <a:r>
              <a:rPr lang="zh-CN" altLang="en-US" sz="1400" dirty="0">
                <a:ea typeface="SimSun" panose="02010600030101010101" pitchFamily="2" charset="-122"/>
                <a:sym typeface="+mn-ea"/>
              </a:rPr>
              <a:t>是高斯分布</a:t>
            </a:r>
            <a:endParaRPr lang="zh-CN" altLang="en-US" sz="1400" dirty="0">
              <a:ea typeface="SimSun" panose="02010600030101010101" pitchFamily="2" charset="-122"/>
              <a:sym typeface="+mn-ea"/>
            </a:endParaRPr>
          </a:p>
          <a:p>
            <a:pPr marL="285750" indent="-285750">
              <a:lnSpc>
                <a:spcPct val="100000"/>
              </a:lnSpc>
              <a:buFont typeface="Arial" panose="020B0604020202020204" pitchFamily="34" charset="0"/>
              <a:buChar char="•"/>
            </a:pPr>
            <a:r>
              <a:rPr lang="en-US" sz="1400" dirty="0">
                <a:ea typeface="SimSun" panose="02010600030101010101" pitchFamily="2" charset="-122"/>
                <a:sym typeface="+mn-ea"/>
              </a:rPr>
              <a:t>Localized regime: </a:t>
            </a:r>
            <a:r>
              <a:rPr lang="zh-CN" altLang="en-US" sz="1400" dirty="0">
                <a:ea typeface="SimSun" panose="02010600030101010101" pitchFamily="2" charset="-122"/>
                <a:sym typeface="+mn-ea"/>
              </a:rPr>
              <a:t>涨落与平均值相当，</a:t>
            </a:r>
            <a:r>
              <a:rPr lang="en-US" altLang="zh-CN" sz="1400" dirty="0">
                <a:ea typeface="SimSun" panose="02010600030101010101" pitchFamily="2" charset="-122"/>
                <a:sym typeface="+mn-ea"/>
              </a:rPr>
              <a:t>P(G)</a:t>
            </a:r>
            <a:r>
              <a:rPr lang="zh-CN" altLang="en-US" sz="1400" dirty="0">
                <a:ea typeface="SimSun" panose="02010600030101010101" pitchFamily="2" charset="-122"/>
                <a:sym typeface="+mn-ea"/>
              </a:rPr>
              <a:t>是</a:t>
            </a:r>
            <a:r>
              <a:rPr lang="en-US" altLang="zh-CN" sz="1400" dirty="0">
                <a:ea typeface="SimSun" panose="02010600030101010101" pitchFamily="2" charset="-122"/>
                <a:sym typeface="+mn-ea"/>
              </a:rPr>
              <a:t>log-normal</a:t>
            </a:r>
            <a:r>
              <a:rPr lang="zh-CN" altLang="en-US" sz="1400" dirty="0">
                <a:ea typeface="SimSun" panose="02010600030101010101" pitchFamily="2" charset="-122"/>
                <a:sym typeface="+mn-ea"/>
              </a:rPr>
              <a:t>分布（即</a:t>
            </a:r>
            <a:r>
              <a:rPr lang="en-US" altLang="zh-CN" sz="1400" dirty="0">
                <a:ea typeface="SimSun" panose="02010600030101010101" pitchFamily="2" charset="-122"/>
                <a:sym typeface="+mn-ea"/>
              </a:rPr>
              <a:t>P(lnG)</a:t>
            </a:r>
            <a:r>
              <a:rPr lang="zh-CN" altLang="en-US" sz="1400" dirty="0">
                <a:ea typeface="SimSun" panose="02010600030101010101" pitchFamily="2" charset="-122"/>
                <a:sym typeface="+mn-ea"/>
              </a:rPr>
              <a:t>是高斯分布）。</a:t>
            </a:r>
            <a:endParaRPr lang="zh-CN" altLang="en-US" sz="1400" dirty="0">
              <a:ea typeface="SimSun" panose="02010600030101010101" pitchFamily="2" charset="-122"/>
            </a:endParaRPr>
          </a:p>
        </p:txBody>
      </p:sp>
      <p:sp>
        <p:nvSpPr>
          <p:cNvPr id="12" name="Text Box 11"/>
          <p:cNvSpPr txBox="1"/>
          <p:nvPr/>
        </p:nvSpPr>
        <p:spPr>
          <a:xfrm>
            <a:off x="4565015" y="479425"/>
            <a:ext cx="2982595" cy="275590"/>
          </a:xfrm>
          <a:prstGeom prst="rect">
            <a:avLst/>
          </a:prstGeom>
          <a:noFill/>
        </p:spPr>
        <p:txBody>
          <a:bodyPr wrap="square" rtlCol="0" anchor="t">
            <a:spAutoFit/>
          </a:bodyPr>
          <a:lstStyle/>
          <a:p>
            <a:r>
              <a:rPr lang="en-US" sz="1200"/>
              <a:t>Rev. Mod. Phys., Vol. 69, No. 3, July 1997</a:t>
            </a:r>
            <a:endParaRPr lang="en-US" sz="1200"/>
          </a:p>
        </p:txBody>
      </p:sp>
      <p:sp>
        <p:nvSpPr>
          <p:cNvPr id="3" name="文本框 13"/>
          <p:cNvSpPr txBox="1"/>
          <p:nvPr/>
        </p:nvSpPr>
        <p:spPr>
          <a:xfrm>
            <a:off x="2013102" y="1320366"/>
            <a:ext cx="3230880" cy="460375"/>
          </a:xfrm>
          <a:prstGeom prst="rect">
            <a:avLst/>
          </a:prstGeom>
          <a:noFill/>
        </p:spPr>
        <p:txBody>
          <a:bodyPr wrap="none" rtlCol="0">
            <a:spAutoFit/>
          </a:bodyPr>
          <a:p>
            <a:r>
              <a:rPr lang="zh-CN" sz="2400" dirty="0">
                <a:latin typeface="+mj-lt"/>
                <a:ea typeface="SimSun" panose="02010600030101010101" pitchFamily="2" charset="-122"/>
              </a:rPr>
              <a:t>单参数标度假设的违背</a:t>
            </a:r>
            <a:endParaRPr lang="zh-CN" sz="2400" dirty="0">
              <a:latin typeface="+mj-lt"/>
              <a:ea typeface="SimSun" panose="02010600030101010101" pitchFamily="2" charset="-122"/>
            </a:endParaRPr>
          </a:p>
        </p:txBody>
      </p:sp>
      <p:sp>
        <p:nvSpPr>
          <p:cNvPr id="4" name="Text Box 3"/>
          <p:cNvSpPr txBox="1"/>
          <p:nvPr/>
        </p:nvSpPr>
        <p:spPr>
          <a:xfrm>
            <a:off x="5243195" y="1626235"/>
            <a:ext cx="2234565" cy="275590"/>
          </a:xfrm>
          <a:prstGeom prst="rect">
            <a:avLst/>
          </a:prstGeom>
          <a:noFill/>
        </p:spPr>
        <p:txBody>
          <a:bodyPr wrap="square" rtlCol="0" anchor="t">
            <a:spAutoFit/>
          </a:bodyPr>
          <a:p>
            <a:r>
              <a:rPr lang="en-US" sz="1200"/>
              <a:t>PhysRevLett.88.146601</a:t>
            </a:r>
            <a:r>
              <a:rPr lang="en-US" altLang="en-US" sz="1200"/>
              <a:t> (2002)</a:t>
            </a:r>
            <a:endParaRPr lang="en-US" altLang="en-US" sz="1200">
              <a:ea typeface="SimSun" panose="02010600030101010101" pitchFamily="2" charset="-122"/>
            </a:endParaRPr>
          </a:p>
        </p:txBody>
      </p:sp>
      <p:sp>
        <p:nvSpPr>
          <p:cNvPr id="5" name="Text Box 4"/>
          <p:cNvSpPr txBox="1"/>
          <p:nvPr/>
        </p:nvSpPr>
        <p:spPr>
          <a:xfrm>
            <a:off x="217805" y="1901825"/>
            <a:ext cx="7126605" cy="1168400"/>
          </a:xfrm>
          <a:prstGeom prst="rect">
            <a:avLst/>
          </a:prstGeom>
          <a:noFill/>
        </p:spPr>
        <p:txBody>
          <a:bodyPr wrap="square" rtlCol="0">
            <a:spAutoFit/>
          </a:bodyPr>
          <a:p>
            <a:pPr marL="285750" indent="-285750">
              <a:lnSpc>
                <a:spcPct val="100000"/>
              </a:lnSpc>
              <a:buFont typeface="Arial" panose="020B0604020202020204" pitchFamily="34" charset="0"/>
              <a:buChar char="•"/>
            </a:pPr>
            <a:r>
              <a:rPr lang="zh-CN" altLang="en-US" sz="1400" dirty="0">
                <a:ea typeface="SimSun" panose="02010600030101010101" pitchFamily="2" charset="-122"/>
                <a:sym typeface="+mn-ea"/>
              </a:rPr>
              <a:t>偏离高斯分布时有两种成份：</a:t>
            </a:r>
            <a:r>
              <a:rPr lang="en-US" altLang="zh-CN" sz="1400" dirty="0">
                <a:ea typeface="SimSun" panose="02010600030101010101" pitchFamily="2" charset="-122"/>
                <a:sym typeface="+mn-ea"/>
              </a:rPr>
              <a:t>1. </a:t>
            </a:r>
            <a:r>
              <a:rPr lang="zh-CN" altLang="en-US" sz="1400" dirty="0">
                <a:ea typeface="SimSun" panose="02010600030101010101" pitchFamily="2" charset="-122"/>
                <a:sym typeface="+mn-ea"/>
              </a:rPr>
              <a:t>最大值附近的偏离</a:t>
            </a:r>
            <a:r>
              <a:rPr lang="en-US" altLang="zh-CN" sz="1400" dirty="0">
                <a:ea typeface="SimSun" panose="02010600030101010101" pitchFamily="2" charset="-122"/>
                <a:sym typeface="+mn-ea"/>
              </a:rPr>
              <a:t> 2. </a:t>
            </a:r>
            <a:r>
              <a:rPr lang="zh-CN" altLang="en-US" sz="1400" dirty="0">
                <a:ea typeface="SimSun" panose="02010600030101010101" pitchFamily="2" charset="-122"/>
                <a:sym typeface="+mn-ea"/>
              </a:rPr>
              <a:t>尾部的偏离</a:t>
            </a:r>
            <a:endParaRPr lang="zh-CN" altLang="en-US" sz="1400" dirty="0">
              <a:ea typeface="SimSun" panose="02010600030101010101" pitchFamily="2" charset="-122"/>
              <a:sym typeface="+mn-ea"/>
            </a:endParaRPr>
          </a:p>
          <a:p>
            <a:pPr marL="285750" indent="-285750">
              <a:lnSpc>
                <a:spcPct val="100000"/>
              </a:lnSpc>
              <a:buFont typeface="Arial" panose="020B0604020202020204" pitchFamily="34" charset="0"/>
              <a:buChar char="•"/>
            </a:pPr>
            <a:r>
              <a:rPr lang="zh-CN" altLang="en-US" sz="1400" dirty="0">
                <a:ea typeface="SimSun" panose="02010600030101010101" pitchFamily="2" charset="-122"/>
              </a:rPr>
              <a:t>尾部行为由高阶</a:t>
            </a:r>
            <a:r>
              <a:rPr lang="en-US" altLang="zh-CN" sz="1400" dirty="0">
                <a:ea typeface="SimSun" panose="02010600030101010101" pitchFamily="2" charset="-122"/>
              </a:rPr>
              <a:t>cumulant</a:t>
            </a:r>
            <a:r>
              <a:rPr lang="zh-CN" altLang="en-US" sz="1400" dirty="0">
                <a:ea typeface="SimSun" panose="02010600030101010101" pitchFamily="2" charset="-122"/>
              </a:rPr>
              <a:t>控制</a:t>
            </a:r>
            <a:endParaRPr lang="zh-CN" altLang="en-US" sz="1400" dirty="0">
              <a:ea typeface="SimSun" panose="02010600030101010101" pitchFamily="2" charset="-122"/>
            </a:endParaRPr>
          </a:p>
          <a:p>
            <a:pPr marL="285750" indent="-285750">
              <a:lnSpc>
                <a:spcPct val="100000"/>
              </a:lnSpc>
              <a:buFont typeface="Arial" panose="020B0604020202020204" pitchFamily="34" charset="0"/>
              <a:buChar char="•"/>
            </a:pPr>
            <a:r>
              <a:rPr lang="zh-CN" altLang="en-US" sz="1400" dirty="0">
                <a:ea typeface="SimSun" panose="02010600030101010101" pitchFamily="2" charset="-122"/>
              </a:rPr>
              <a:t>最大值附近行为由</a:t>
            </a:r>
            <a:r>
              <a:rPr lang="en-US" altLang="zh-CN" sz="1400" dirty="0">
                <a:ea typeface="SimSun" panose="02010600030101010101" pitchFamily="2" charset="-122"/>
              </a:rPr>
              <a:t>3</a:t>
            </a:r>
            <a:r>
              <a:rPr lang="zh-CN" altLang="en-US" sz="1400" dirty="0">
                <a:ea typeface="SimSun" panose="02010600030101010101" pitchFamily="2" charset="-122"/>
              </a:rPr>
              <a:t>、</a:t>
            </a:r>
            <a:r>
              <a:rPr lang="en-US" altLang="zh-CN" sz="1400" dirty="0">
                <a:ea typeface="SimSun" panose="02010600030101010101" pitchFamily="2" charset="-122"/>
              </a:rPr>
              <a:t>4</a:t>
            </a:r>
            <a:r>
              <a:rPr lang="zh-CN" altLang="en-US" sz="1400" dirty="0">
                <a:ea typeface="SimSun" panose="02010600030101010101" pitchFamily="2" charset="-122"/>
              </a:rPr>
              <a:t>阶</a:t>
            </a:r>
            <a:r>
              <a:rPr lang="en-US" altLang="zh-CN" sz="1400" dirty="0">
                <a:ea typeface="SimSun" panose="02010600030101010101" pitchFamily="2" charset="-122"/>
              </a:rPr>
              <a:t>cumulant</a:t>
            </a:r>
            <a:r>
              <a:rPr lang="zh-CN" altLang="en-US" sz="1400" dirty="0">
                <a:ea typeface="SimSun" panose="02010600030101010101" pitchFamily="2" charset="-122"/>
              </a:rPr>
              <a:t>控制</a:t>
            </a:r>
            <a:endParaRPr lang="zh-CN" altLang="en-US" sz="1400" dirty="0">
              <a:ea typeface="SimSun" panose="02010600030101010101" pitchFamily="2" charset="-122"/>
            </a:endParaRPr>
          </a:p>
          <a:p>
            <a:pPr marL="285750" indent="-285750">
              <a:lnSpc>
                <a:spcPct val="100000"/>
              </a:lnSpc>
              <a:buFont typeface="Arial" panose="020B0604020202020204" pitchFamily="34" charset="0"/>
              <a:buChar char="•"/>
            </a:pPr>
            <a:r>
              <a:rPr lang="zh-CN" altLang="en-US" sz="1400" dirty="0">
                <a:ea typeface="SimSun" panose="02010600030101010101" pitchFamily="2" charset="-122"/>
              </a:rPr>
              <a:t>金属区内明显偏离高斯分布时，说明不能被单参数标度</a:t>
            </a:r>
            <a:endParaRPr lang="zh-CN" altLang="en-US" sz="1400" dirty="0">
              <a:ea typeface="SimSun" panose="02010600030101010101" pitchFamily="2" charset="-122"/>
            </a:endParaRPr>
          </a:p>
          <a:p>
            <a:pPr marL="285750" indent="-285750">
              <a:lnSpc>
                <a:spcPct val="100000"/>
              </a:lnSpc>
              <a:buFont typeface="Arial" panose="020B0604020202020204" pitchFamily="34" charset="0"/>
              <a:buChar char="•"/>
            </a:pPr>
            <a:r>
              <a:rPr lang="zh-CN" altLang="en-US" sz="1400" dirty="0">
                <a:ea typeface="SimSun" panose="02010600030101010101" pitchFamily="2" charset="-122"/>
              </a:rPr>
              <a:t>单参数标度会导致高斯分布</a:t>
            </a:r>
            <a:endParaRPr lang="zh-CN" altLang="en-US" sz="1400" dirty="0">
              <a:ea typeface="SimSun" panose="02010600030101010101" pitchFamily="2" charset="-122"/>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21729</Words>
  <Application>WPS Presentation</Application>
  <PresentationFormat>自定义</PresentationFormat>
  <Paragraphs>1282</Paragraphs>
  <Slides>69</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69</vt:i4>
      </vt:variant>
    </vt:vector>
  </HeadingPairs>
  <TitlesOfParts>
    <vt:vector size="86" baseType="lpstr">
      <vt:lpstr>Arial</vt:lpstr>
      <vt:lpstr>SimSun</vt:lpstr>
      <vt:lpstr>Wingdings</vt:lpstr>
      <vt:lpstr>Symbol</vt:lpstr>
      <vt:lpstr>Times New Roman</vt:lpstr>
      <vt:lpstr>Vivaldi</vt:lpstr>
      <vt:lpstr>Times New Roman</vt:lpstr>
      <vt:lpstr>DejaVu Sans</vt:lpstr>
      <vt:lpstr>Mathematica7</vt:lpstr>
      <vt:lpstr>微软雅黑</vt:lpstr>
      <vt:lpstr>SimHei</vt:lpstr>
      <vt:lpstr>Arial Unicode MS</vt:lpstr>
      <vt:lpstr>Mathematica2Mono</vt:lpstr>
      <vt:lpstr>Mathematica2</vt:lpstr>
      <vt:lpstr>Calibri</vt:lpstr>
      <vt:lpstr>WenQuanYi Zen Hei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费米分布函数</vt:lpstr>
      <vt:lpstr>带边、带中心的普适行为？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ligy</cp:lastModifiedBy>
  <cp:revision>1000</cp:revision>
  <dcterms:created xsi:type="dcterms:W3CDTF">2021-11-28T06:50:50Z</dcterms:created>
  <dcterms:modified xsi:type="dcterms:W3CDTF">2021-11-28T06:50:50Z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1033-10.1.0.6634</vt:lpwstr>
  </property>
  <property fmtid="{D5CDD505-2E9C-101B-9397-08002B2CF9AE}" pid="3" name="ICV">
    <vt:lpwstr>E0571669A2D3D611511F9161F7825A66</vt:lpwstr>
  </property>
</Properties>
</file>